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6" r:id="rId11"/>
    <p:sldId id="267" r:id="rId12"/>
    <p:sldId id="292" r:id="rId13"/>
    <p:sldId id="268" r:id="rId14"/>
    <p:sldId id="282" r:id="rId15"/>
    <p:sldId id="273" r:id="rId16"/>
    <p:sldId id="283" r:id="rId17"/>
    <p:sldId id="284" r:id="rId18"/>
    <p:sldId id="286" r:id="rId19"/>
    <p:sldId id="277" r:id="rId20"/>
    <p:sldId id="289" r:id="rId21"/>
    <p:sldId id="290" r:id="rId22"/>
    <p:sldId id="287" r:id="rId23"/>
    <p:sldId id="275" r:id="rId24"/>
    <p:sldId id="280" r:id="rId25"/>
    <p:sldId id="276" r:id="rId26"/>
    <p:sldId id="291" r:id="rId27"/>
    <p:sldId id="279"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70" autoAdjust="0"/>
    <p:restoredTop sz="86477" autoAdjust="0"/>
  </p:normalViewPr>
  <p:slideViewPr>
    <p:cSldViewPr>
      <p:cViewPr varScale="1">
        <p:scale>
          <a:sx n="59" d="100"/>
          <a:sy n="59" d="100"/>
        </p:scale>
        <p:origin x="1050" y="54"/>
      </p:cViewPr>
      <p:guideLst>
        <p:guide orient="horz" pos="2160"/>
        <p:guide pos="2880"/>
      </p:guideLst>
    </p:cSldViewPr>
  </p:slideViewPr>
  <p:outlineViewPr>
    <p:cViewPr>
      <p:scale>
        <a:sx n="33" d="100"/>
        <a:sy n="33" d="100"/>
      </p:scale>
      <p:origin x="0" y="18300"/>
    </p:cViewPr>
  </p:outlineViewPr>
  <p:notesTextViewPr>
    <p:cViewPr>
      <p:scale>
        <a:sx n="1" d="1"/>
        <a:sy n="1" d="1"/>
      </p:scale>
      <p:origin x="0" y="0"/>
    </p:cViewPr>
  </p:notesTextViewPr>
  <p:sorterViewPr>
    <p:cViewPr>
      <p:scale>
        <a:sx n="100" d="100"/>
        <a:sy n="100" d="100"/>
      </p:scale>
      <p:origin x="0" y="319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8FD178-2D3E-45CD-8FB0-91A54057D194}" type="datetimeFigureOut">
              <a:rPr lang="en-GB" smtClean="0"/>
              <a:t>05/08/2020</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7D1B73-62F9-4560-9DD4-2EC413876678}" type="slidenum">
              <a:rPr lang="en-GB" smtClean="0"/>
              <a:t>‹#›</a:t>
            </a:fld>
            <a:endParaRPr lang="en-GB" dirty="0"/>
          </a:p>
        </p:txBody>
      </p:sp>
    </p:spTree>
    <p:extLst>
      <p:ext uri="{BB962C8B-B14F-4D97-AF65-F5344CB8AC3E}">
        <p14:creationId xmlns:p14="http://schemas.microsoft.com/office/powerpoint/2010/main" val="1276515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19C6DDAD-A53F-4AA5-B8EB-776A42D00AB8}" type="datetimeFigureOut">
              <a:rPr lang="en-GB" smtClean="0"/>
              <a:t>05/08/2020</a:t>
            </a:fld>
            <a:endParaRPr lang="en-GB"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GB"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3B08C1A8-4B2A-43CB-8A8A-90EB5885BB4E}" type="slidenum">
              <a:rPr lang="en-GB" smtClean="0"/>
              <a:t>‹#›</a:t>
            </a:fld>
            <a:endParaRPr lang="en-GB"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C6DDAD-A53F-4AA5-B8EB-776A42D00AB8}" type="datetimeFigureOut">
              <a:rPr lang="en-GB" smtClean="0"/>
              <a:t>05/08/2020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B08C1A8-4B2A-43CB-8A8A-90EB5885BB4E}"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C6DDAD-A53F-4AA5-B8EB-776A42D00AB8}" type="datetimeFigureOut">
              <a:rPr lang="en-GB" smtClean="0"/>
              <a:t>05/08/2020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B08C1A8-4B2A-43CB-8A8A-90EB5885BB4E}"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6DDAD-A53F-4AA5-B8EB-776A42D00AB8}" type="datetimeFigureOut">
              <a:rPr lang="en-GB" smtClean="0"/>
              <a:t>05/08/2020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B08C1A8-4B2A-43CB-8A8A-90EB5885BB4E}"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C6DDAD-A53F-4AA5-B8EB-776A42D00AB8}" type="datetimeFigureOut">
              <a:rPr lang="en-GB" smtClean="0"/>
              <a:t>05/08/2020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B08C1A8-4B2A-43CB-8A8A-90EB5885BB4E}"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19C6DDAD-A53F-4AA5-B8EB-776A42D00AB8}" type="datetimeFigureOut">
              <a:rPr lang="en-GB" smtClean="0"/>
              <a:t>05/08/2020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B08C1A8-4B2A-43CB-8A8A-90EB5885BB4E}" type="slidenum">
              <a:rPr lang="en-GB" smtClean="0"/>
              <a:t>‹#›</a:t>
            </a:fld>
            <a:endParaRPr lang="en-GB" dirty="0"/>
          </a:p>
        </p:txBody>
      </p:sp>
      <p:sp>
        <p:nvSpPr>
          <p:cNvPr id="9" name="Content Placeholder 8"/>
          <p:cNvSpPr>
            <a:spLocks noGrp="1"/>
          </p:cNvSpPr>
          <p:nvPr>
            <p:ph sz="quarter" idx="13"/>
          </p:nvPr>
        </p:nvSpPr>
        <p:spPr>
          <a:xfrm>
            <a:off x="1042416" y="2313432"/>
            <a:ext cx="3419856"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9C6DDAD-A53F-4AA5-B8EB-776A42D00AB8}" type="datetimeFigureOut">
              <a:rPr lang="en-GB" smtClean="0"/>
              <a:t>05/08/2020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3B08C1A8-4B2A-43CB-8A8A-90EB5885BB4E}"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9C6DDAD-A53F-4AA5-B8EB-776A42D00AB8}" type="datetimeFigureOut">
              <a:rPr lang="en-GB" smtClean="0"/>
              <a:t>05/08/2020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3B08C1A8-4B2A-43CB-8A8A-90EB5885BB4E}"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C6DDAD-A53F-4AA5-B8EB-776A42D00AB8}" type="datetimeFigureOut">
              <a:rPr lang="en-GB" smtClean="0"/>
              <a:t>05/08/2020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3B08C1A8-4B2A-43CB-8A8A-90EB5885BB4E}"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19C6DDAD-A53F-4AA5-B8EB-776A42D00AB8}" type="datetimeFigureOut">
              <a:rPr lang="en-GB" smtClean="0"/>
              <a:t>05/08/2020</a:t>
            </a:fld>
            <a:endParaRPr lang="en-GB" dirty="0"/>
          </a:p>
        </p:txBody>
      </p:sp>
      <p:sp>
        <p:nvSpPr>
          <p:cNvPr id="7" name="Slide Number Placeholder 6"/>
          <p:cNvSpPr>
            <a:spLocks noGrp="1"/>
          </p:cNvSpPr>
          <p:nvPr>
            <p:ph type="sldNum" sz="quarter" idx="12"/>
          </p:nvPr>
        </p:nvSpPr>
        <p:spPr/>
        <p:txBody>
          <a:bodyPr/>
          <a:lstStyle/>
          <a:p>
            <a:fld id="{3B08C1A8-4B2A-43CB-8A8A-90EB5885BB4E}" type="slidenum">
              <a:rPr lang="en-GB" smtClean="0"/>
              <a:t>‹#›</a:t>
            </a:fld>
            <a:endParaRPr lang="en-GB"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GB"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a:t>Click to edit Master title style</a:t>
            </a:r>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a:t>Click to edit Master title style</a:t>
            </a:r>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9C6DDAD-A53F-4AA5-B8EB-776A42D00AB8}" type="datetimeFigureOut">
              <a:rPr lang="en-GB" smtClean="0"/>
              <a:t>05/08/2020</a:t>
            </a:fld>
            <a:endParaRPr lang="en-GB"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GB" dirty="0"/>
          </a:p>
        </p:txBody>
      </p:sp>
      <p:sp>
        <p:nvSpPr>
          <p:cNvPr id="7" name="Slide Number Placeholder 6"/>
          <p:cNvSpPr>
            <a:spLocks noGrp="1"/>
          </p:cNvSpPr>
          <p:nvPr>
            <p:ph type="sldNum" sz="quarter" idx="12"/>
          </p:nvPr>
        </p:nvSpPr>
        <p:spPr/>
        <p:txBody>
          <a:bodyPr/>
          <a:lstStyle/>
          <a:p>
            <a:fld id="{3B08C1A8-4B2A-43CB-8A8A-90EB5885BB4E}"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9C6DDAD-A53F-4AA5-B8EB-776A42D00AB8}" type="datetimeFigureOut">
              <a:rPr lang="en-GB" smtClean="0"/>
              <a:t>05/08/2020</a:t>
            </a:fld>
            <a:endParaRPr lang="en-GB"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GB"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3B08C1A8-4B2A-43CB-8A8A-90EB5885BB4E}"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cks.nice.org.uk/depression#!diagnosissub:1"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ideo" Target="https://www.youtube.com/embed/D1QoyTmeAYw"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t>A peek into Mental Health First Aid</a:t>
            </a:r>
          </a:p>
        </p:txBody>
      </p:sp>
      <p:sp>
        <p:nvSpPr>
          <p:cNvPr id="3" name="Subtitle 2"/>
          <p:cNvSpPr>
            <a:spLocks noGrp="1"/>
          </p:cNvSpPr>
          <p:nvPr>
            <p:ph type="subTitle" idx="1"/>
          </p:nvPr>
        </p:nvSpPr>
        <p:spPr/>
        <p:txBody>
          <a:bodyPr/>
          <a:lstStyle/>
          <a:p>
            <a:r>
              <a:rPr lang="en-GB" dirty="0"/>
              <a:t>Marie </a:t>
            </a:r>
            <a:r>
              <a:rPr lang="en-GB" dirty="0" err="1"/>
              <a:t>Mulcahy</a:t>
            </a:r>
            <a:endParaRPr lang="en-GB" dirty="0"/>
          </a:p>
          <a:p>
            <a:r>
              <a:rPr lang="en-GB" dirty="0"/>
              <a:t>BSC Western Herbal medicine, MHFA instructor</a:t>
            </a:r>
          </a:p>
        </p:txBody>
      </p:sp>
    </p:spTree>
    <p:extLst>
      <p:ext uri="{BB962C8B-B14F-4D97-AF65-F5344CB8AC3E}">
        <p14:creationId xmlns:p14="http://schemas.microsoft.com/office/powerpoint/2010/main" val="3388774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Mental health issues are common  cont.</a:t>
            </a:r>
          </a:p>
        </p:txBody>
      </p:sp>
      <p:sp>
        <p:nvSpPr>
          <p:cNvPr id="3" name="Content Placeholder 2"/>
          <p:cNvSpPr>
            <a:spLocks noGrp="1"/>
          </p:cNvSpPr>
          <p:nvPr>
            <p:ph idx="1"/>
          </p:nvPr>
        </p:nvSpPr>
        <p:spPr/>
        <p:txBody>
          <a:bodyPr/>
          <a:lstStyle/>
          <a:p>
            <a:r>
              <a:rPr lang="en-GB" dirty="0"/>
              <a:t>450 million people are affected by mental health issues worldwide</a:t>
            </a:r>
          </a:p>
          <a:p>
            <a:r>
              <a:rPr lang="en-GB" dirty="0"/>
              <a:t>Mental illness is the largest single source of burden of disease in the UK. No other health condition matches mental illness in the combined extent  of prevalence, persistence and breath of impact</a:t>
            </a:r>
          </a:p>
        </p:txBody>
      </p:sp>
    </p:spTree>
    <p:extLst>
      <p:ext uri="{BB962C8B-B14F-4D97-AF65-F5344CB8AC3E}">
        <p14:creationId xmlns:p14="http://schemas.microsoft.com/office/powerpoint/2010/main" val="2484612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Mental health </a:t>
            </a:r>
            <a:r>
              <a:rPr lang="en-GB" dirty="0" err="1"/>
              <a:t>continum</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640" y="2324100"/>
            <a:ext cx="6264696" cy="3769196"/>
          </a:xfrm>
        </p:spPr>
      </p:pic>
    </p:spTree>
    <p:extLst>
      <p:ext uri="{BB962C8B-B14F-4D97-AF65-F5344CB8AC3E}">
        <p14:creationId xmlns:p14="http://schemas.microsoft.com/office/powerpoint/2010/main" val="1372105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Interactive exercise</a:t>
            </a:r>
          </a:p>
        </p:txBody>
      </p:sp>
      <p:sp>
        <p:nvSpPr>
          <p:cNvPr id="3" name="Content Placeholder 2"/>
          <p:cNvSpPr>
            <a:spLocks noGrp="1"/>
          </p:cNvSpPr>
          <p:nvPr>
            <p:ph idx="1"/>
          </p:nvPr>
        </p:nvSpPr>
        <p:spPr/>
        <p:txBody>
          <a:bodyPr/>
          <a:lstStyle/>
          <a:p>
            <a:r>
              <a:rPr lang="en-GB" dirty="0"/>
              <a:t>Mental health </a:t>
            </a:r>
            <a:r>
              <a:rPr lang="en-GB" dirty="0" err="1"/>
              <a:t>continium</a:t>
            </a:r>
            <a:endParaRPr lang="en-GB" dirty="0"/>
          </a:p>
        </p:txBody>
      </p:sp>
    </p:spTree>
    <p:extLst>
      <p:ext uri="{BB962C8B-B14F-4D97-AF65-F5344CB8AC3E}">
        <p14:creationId xmlns:p14="http://schemas.microsoft.com/office/powerpoint/2010/main" val="2616575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Anxiety definition</a:t>
            </a:r>
          </a:p>
        </p:txBody>
      </p:sp>
      <p:sp>
        <p:nvSpPr>
          <p:cNvPr id="3" name="Content Placeholder 2"/>
          <p:cNvSpPr>
            <a:spLocks noGrp="1"/>
          </p:cNvSpPr>
          <p:nvPr>
            <p:ph idx="1"/>
          </p:nvPr>
        </p:nvSpPr>
        <p:spPr/>
        <p:txBody>
          <a:bodyPr/>
          <a:lstStyle/>
          <a:p>
            <a:r>
              <a:rPr lang="en-GB" dirty="0"/>
              <a:t>Is natural and useful</a:t>
            </a:r>
          </a:p>
          <a:p>
            <a:r>
              <a:rPr lang="en-GB" dirty="0"/>
              <a:t>Think fight, flight or freeze</a:t>
            </a:r>
          </a:p>
          <a:p>
            <a:r>
              <a:rPr lang="en-GB" dirty="0"/>
              <a:t>Is uncomfortable and so makes us take action to become sate</a:t>
            </a:r>
          </a:p>
          <a:p>
            <a:r>
              <a:rPr lang="en-GB" dirty="0"/>
              <a:t>Both a body and mind response</a:t>
            </a:r>
          </a:p>
        </p:txBody>
      </p:sp>
    </p:spTree>
    <p:extLst>
      <p:ext uri="{BB962C8B-B14F-4D97-AF65-F5344CB8AC3E}">
        <p14:creationId xmlns:p14="http://schemas.microsoft.com/office/powerpoint/2010/main" val="504746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Anxiety disorder</a:t>
            </a:r>
          </a:p>
        </p:txBody>
      </p:sp>
      <p:sp>
        <p:nvSpPr>
          <p:cNvPr id="3" name="Content Placeholder 2"/>
          <p:cNvSpPr>
            <a:spLocks noGrp="1"/>
          </p:cNvSpPr>
          <p:nvPr>
            <p:ph idx="1"/>
          </p:nvPr>
        </p:nvSpPr>
        <p:spPr/>
        <p:txBody>
          <a:bodyPr/>
          <a:lstStyle/>
          <a:p>
            <a:r>
              <a:rPr lang="en-GB" dirty="0"/>
              <a:t>More severe than normal anxiety</a:t>
            </a:r>
          </a:p>
          <a:p>
            <a:r>
              <a:rPr lang="en-GB" dirty="0"/>
              <a:t>Is longer lasting</a:t>
            </a:r>
          </a:p>
          <a:p>
            <a:r>
              <a:rPr lang="en-GB" dirty="0"/>
              <a:t>Upsets work, relationships and social life</a:t>
            </a:r>
          </a:p>
          <a:p>
            <a:r>
              <a:rPr lang="en-GB" dirty="0"/>
              <a:t>Costly to the individual and society in general</a:t>
            </a:r>
          </a:p>
          <a:p>
            <a:r>
              <a:rPr lang="en-GB" dirty="0"/>
              <a:t>Often goes unrecognised and so untreated</a:t>
            </a:r>
          </a:p>
        </p:txBody>
      </p:sp>
    </p:spTree>
    <p:extLst>
      <p:ext uri="{BB962C8B-B14F-4D97-AF65-F5344CB8AC3E}">
        <p14:creationId xmlns:p14="http://schemas.microsoft.com/office/powerpoint/2010/main" val="33583183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Signs of anxiety</a:t>
            </a:r>
          </a:p>
        </p:txBody>
      </p:sp>
      <p:sp>
        <p:nvSpPr>
          <p:cNvPr id="3" name="Content Placeholder 2"/>
          <p:cNvSpPr>
            <a:spLocks noGrp="1"/>
          </p:cNvSpPr>
          <p:nvPr>
            <p:ph idx="1"/>
          </p:nvPr>
        </p:nvSpPr>
        <p:spPr/>
        <p:txBody>
          <a:bodyPr>
            <a:normAutofit fontScale="25000" lnSpcReduction="20000"/>
          </a:bodyPr>
          <a:lstStyle/>
          <a:p>
            <a:r>
              <a:rPr lang="en-GB" sz="4800" dirty="0"/>
              <a:t>Symptoms of anxiety</a:t>
            </a:r>
          </a:p>
          <a:p>
            <a:r>
              <a:rPr lang="en-GB" sz="4800" dirty="0"/>
              <a:t>People often experience physical, psychological and behavioural symptoms when they feel anxious or stressed.</a:t>
            </a:r>
          </a:p>
          <a:p>
            <a:r>
              <a:rPr lang="en-GB" sz="4800" dirty="0"/>
              <a:t>Some of the most common physical symptoms of anxiety are:</a:t>
            </a:r>
          </a:p>
          <a:p>
            <a:r>
              <a:rPr lang="en-GB" sz="4800" dirty="0"/>
              <a:t>Increased heart rate</a:t>
            </a:r>
          </a:p>
          <a:p>
            <a:r>
              <a:rPr lang="en-GB" sz="4800" dirty="0"/>
              <a:t>Increased muscle tension</a:t>
            </a:r>
          </a:p>
          <a:p>
            <a:r>
              <a:rPr lang="en-GB" sz="4800" dirty="0"/>
              <a:t>“Jelly legs”</a:t>
            </a:r>
          </a:p>
          <a:p>
            <a:r>
              <a:rPr lang="en-GB" sz="4800" dirty="0"/>
              <a:t>Tingling in the hands and feet</a:t>
            </a:r>
          </a:p>
          <a:p>
            <a:r>
              <a:rPr lang="en-GB" sz="4800" dirty="0"/>
              <a:t>Hyperventilation (over breathing)</a:t>
            </a:r>
          </a:p>
          <a:p>
            <a:r>
              <a:rPr lang="en-GB" sz="4800" dirty="0"/>
              <a:t>Dizziness</a:t>
            </a:r>
          </a:p>
          <a:p>
            <a:r>
              <a:rPr lang="en-GB" sz="4800" dirty="0"/>
              <a:t>Difficulty in breathing</a:t>
            </a:r>
          </a:p>
          <a:p>
            <a:r>
              <a:rPr lang="en-GB" sz="4800" dirty="0"/>
              <a:t>Wanting to use the toilet more often</a:t>
            </a:r>
          </a:p>
          <a:p>
            <a:r>
              <a:rPr lang="en-GB" sz="4800" dirty="0"/>
              <a:t>Feeling sick</a:t>
            </a:r>
          </a:p>
          <a:p>
            <a:r>
              <a:rPr lang="en-GB" sz="4800" dirty="0"/>
              <a:t>Tight band across the chest area</a:t>
            </a:r>
          </a:p>
          <a:p>
            <a:r>
              <a:rPr lang="en-GB" sz="4800" dirty="0"/>
              <a:t>Tension headaches</a:t>
            </a:r>
          </a:p>
          <a:p>
            <a:r>
              <a:rPr lang="en-GB" sz="4800" dirty="0"/>
              <a:t>Hot flushes</a:t>
            </a:r>
          </a:p>
          <a:p>
            <a:r>
              <a:rPr lang="en-GB" sz="4800" dirty="0"/>
              <a:t>Increased perspiration</a:t>
            </a:r>
          </a:p>
          <a:p>
            <a:r>
              <a:rPr lang="en-GB" sz="4800" dirty="0"/>
              <a:t>Dry mouth</a:t>
            </a:r>
          </a:p>
          <a:p>
            <a:r>
              <a:rPr lang="en-GB" sz="4800" dirty="0"/>
              <a:t>Shaking</a:t>
            </a:r>
          </a:p>
          <a:p>
            <a:r>
              <a:rPr lang="en-GB" sz="4800" dirty="0"/>
              <a:t>Choking sensations</a:t>
            </a:r>
          </a:p>
          <a:p>
            <a:r>
              <a:rPr lang="en-GB" sz="4800" dirty="0"/>
              <a:t>Palpitations</a:t>
            </a:r>
          </a:p>
          <a:p>
            <a:endParaRPr lang="en-GB" dirty="0"/>
          </a:p>
        </p:txBody>
      </p:sp>
      <p:sp>
        <p:nvSpPr>
          <p:cNvPr id="4" name="Footer Placeholder 3"/>
          <p:cNvSpPr>
            <a:spLocks noGrp="1"/>
          </p:cNvSpPr>
          <p:nvPr>
            <p:ph type="ftr" sz="quarter" idx="11"/>
          </p:nvPr>
        </p:nvSpPr>
        <p:spPr/>
        <p:txBody>
          <a:bodyPr/>
          <a:lstStyle/>
          <a:p>
            <a:r>
              <a:rPr lang="en-GB"/>
              <a:t>source anxiety uk</a:t>
            </a:r>
            <a:endParaRPr lang="en-GB" dirty="0"/>
          </a:p>
        </p:txBody>
      </p:sp>
    </p:spTree>
    <p:extLst>
      <p:ext uri="{BB962C8B-B14F-4D97-AF65-F5344CB8AC3E}">
        <p14:creationId xmlns:p14="http://schemas.microsoft.com/office/powerpoint/2010/main" val="1232484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dirty="0"/>
              <a:t>Psychological symptoms of anxiety</a:t>
            </a:r>
          </a:p>
        </p:txBody>
      </p:sp>
      <p:sp>
        <p:nvSpPr>
          <p:cNvPr id="3" name="Content Placeholder 2"/>
          <p:cNvSpPr>
            <a:spLocks noGrp="1"/>
          </p:cNvSpPr>
          <p:nvPr>
            <p:ph idx="1"/>
          </p:nvPr>
        </p:nvSpPr>
        <p:spPr/>
        <p:txBody>
          <a:bodyPr>
            <a:normAutofit fontScale="70000" lnSpcReduction="20000"/>
          </a:bodyPr>
          <a:lstStyle/>
          <a:p>
            <a:r>
              <a:rPr lang="en-GB" dirty="0"/>
              <a:t>Some of the most common psychological symptoms (the thoughts or altered perceptions we have) of anxiety are:</a:t>
            </a:r>
          </a:p>
          <a:p>
            <a:r>
              <a:rPr lang="en-GB" dirty="0"/>
              <a:t>Thinking that you may lose control and/or go “mad”</a:t>
            </a:r>
          </a:p>
          <a:p>
            <a:r>
              <a:rPr lang="en-GB" dirty="0"/>
              <a:t>Thinking that you might die</a:t>
            </a:r>
          </a:p>
          <a:p>
            <a:r>
              <a:rPr lang="en-GB" dirty="0"/>
              <a:t>Thinking that you may have a heart attack/be sick/faint/have a brain tumour</a:t>
            </a:r>
          </a:p>
          <a:p>
            <a:r>
              <a:rPr lang="en-GB" dirty="0"/>
              <a:t>Feeling that people are looking at you and observing your anxiety</a:t>
            </a:r>
          </a:p>
          <a:p>
            <a:r>
              <a:rPr lang="en-GB" dirty="0"/>
              <a:t>Feeling as though things are speeding up/slowing down</a:t>
            </a:r>
          </a:p>
          <a:p>
            <a:r>
              <a:rPr lang="en-GB" dirty="0"/>
              <a:t>Feeling detached from your environment and the people in it</a:t>
            </a:r>
          </a:p>
          <a:p>
            <a:r>
              <a:rPr lang="en-GB" dirty="0"/>
              <a:t>Feeling like wanting to run away/escape from the situation</a:t>
            </a:r>
          </a:p>
          <a:p>
            <a:r>
              <a:rPr lang="en-GB" dirty="0"/>
              <a:t>Feeling on edge and alert to everything around you</a:t>
            </a:r>
          </a:p>
          <a:p>
            <a:endParaRPr lang="en-GB" dirty="0"/>
          </a:p>
        </p:txBody>
      </p:sp>
    </p:spTree>
    <p:extLst>
      <p:ext uri="{BB962C8B-B14F-4D97-AF65-F5344CB8AC3E}">
        <p14:creationId xmlns:p14="http://schemas.microsoft.com/office/powerpoint/2010/main" val="4024339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Examples of anxiety disorders</a:t>
            </a:r>
          </a:p>
        </p:txBody>
      </p:sp>
      <p:sp>
        <p:nvSpPr>
          <p:cNvPr id="3" name="Content Placeholder 2"/>
          <p:cNvSpPr>
            <a:spLocks noGrp="1"/>
          </p:cNvSpPr>
          <p:nvPr>
            <p:ph idx="1"/>
          </p:nvPr>
        </p:nvSpPr>
        <p:spPr/>
        <p:txBody>
          <a:bodyPr/>
          <a:lstStyle/>
          <a:p>
            <a:r>
              <a:rPr lang="en-GB" dirty="0"/>
              <a:t>Generalised anxiety disorder (GAD)</a:t>
            </a:r>
          </a:p>
          <a:p>
            <a:r>
              <a:rPr lang="en-GB" dirty="0"/>
              <a:t>Panic disorder</a:t>
            </a:r>
          </a:p>
          <a:p>
            <a:r>
              <a:rPr lang="en-GB" dirty="0"/>
              <a:t>Phobia – (social agoraphobia, specific phobia)#</a:t>
            </a:r>
          </a:p>
          <a:p>
            <a:r>
              <a:rPr lang="en-GB" dirty="0"/>
              <a:t>Post traumatic stress disorder PTSD</a:t>
            </a:r>
          </a:p>
          <a:p>
            <a:r>
              <a:rPr lang="en-GB" dirty="0"/>
              <a:t>Acute stress disorder ASD</a:t>
            </a:r>
          </a:p>
          <a:p>
            <a:r>
              <a:rPr lang="en-GB" dirty="0"/>
              <a:t>Obsessive compulsive disorder OCD</a:t>
            </a:r>
          </a:p>
        </p:txBody>
      </p:sp>
    </p:spTree>
    <p:extLst>
      <p:ext uri="{BB962C8B-B14F-4D97-AF65-F5344CB8AC3E}">
        <p14:creationId xmlns:p14="http://schemas.microsoft.com/office/powerpoint/2010/main" val="3006090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Some anxiety disorders</a:t>
            </a:r>
          </a:p>
        </p:txBody>
      </p:sp>
      <p:sp>
        <p:nvSpPr>
          <p:cNvPr id="3" name="Content Placeholder 2"/>
          <p:cNvSpPr>
            <a:spLocks noGrp="1"/>
          </p:cNvSpPr>
          <p:nvPr>
            <p:ph idx="1"/>
          </p:nvPr>
        </p:nvSpPr>
        <p:spPr/>
        <p:txBody>
          <a:bodyPr/>
          <a:lstStyle/>
          <a:p>
            <a:r>
              <a:rPr lang="en-GB" dirty="0"/>
              <a:t>Generalised anxiety disorder (GAD)</a:t>
            </a:r>
          </a:p>
          <a:p>
            <a:r>
              <a:rPr lang="en-GB" dirty="0"/>
              <a:t>Panic disorder</a:t>
            </a:r>
          </a:p>
          <a:p>
            <a:r>
              <a:rPr lang="en-GB" dirty="0"/>
              <a:t>Phobias (social , acrophobia, specific phobias)</a:t>
            </a:r>
          </a:p>
          <a:p>
            <a:r>
              <a:rPr lang="en-GB" dirty="0"/>
              <a:t>Post traumatic  stress disorder (PTSD)</a:t>
            </a:r>
          </a:p>
          <a:p>
            <a:r>
              <a:rPr lang="en-GB" dirty="0"/>
              <a:t>Acute stress disorder (ASD)</a:t>
            </a:r>
          </a:p>
          <a:p>
            <a:r>
              <a:rPr lang="en-GB" dirty="0"/>
              <a:t>Obsessive –compulsive disorder (OCD)</a:t>
            </a:r>
          </a:p>
          <a:p>
            <a:endParaRPr lang="en-GB" dirty="0"/>
          </a:p>
          <a:p>
            <a:endParaRPr lang="en-GB" dirty="0"/>
          </a:p>
        </p:txBody>
      </p:sp>
    </p:spTree>
    <p:extLst>
      <p:ext uri="{BB962C8B-B14F-4D97-AF65-F5344CB8AC3E}">
        <p14:creationId xmlns:p14="http://schemas.microsoft.com/office/powerpoint/2010/main" val="23955406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Definition of depression</a:t>
            </a:r>
          </a:p>
        </p:txBody>
      </p:sp>
      <p:sp>
        <p:nvSpPr>
          <p:cNvPr id="3" name="Content Placeholder 2"/>
          <p:cNvSpPr>
            <a:spLocks noGrp="1"/>
          </p:cNvSpPr>
          <p:nvPr>
            <p:ph idx="1"/>
          </p:nvPr>
        </p:nvSpPr>
        <p:spPr>
          <a:xfrm>
            <a:off x="1043608" y="2060848"/>
            <a:ext cx="6777317" cy="3508977"/>
          </a:xfrm>
        </p:spPr>
        <p:txBody>
          <a:bodyPr>
            <a:noAutofit/>
          </a:bodyPr>
          <a:lstStyle/>
          <a:p>
            <a:r>
              <a:rPr lang="en-GB" sz="1200" b="1" dirty="0"/>
              <a:t>Diagnosis</a:t>
            </a:r>
          </a:p>
          <a:p>
            <a:r>
              <a:rPr lang="en-GB" sz="1200" b="1" dirty="0"/>
              <a:t>How do I diagnose depression?</a:t>
            </a:r>
          </a:p>
          <a:p>
            <a:r>
              <a:rPr lang="en-GB" sz="1200" dirty="0"/>
              <a:t>Depression is diagnosed using the </a:t>
            </a:r>
            <a:r>
              <a:rPr lang="en-GB" sz="1200" i="1" dirty="0"/>
              <a:t>Diagnostic and Statistical Manual of Mental Disorders</a:t>
            </a:r>
            <a:r>
              <a:rPr lang="en-GB" sz="1200" dirty="0"/>
              <a:t>, fifth edition (DSM-5) criteria.</a:t>
            </a:r>
          </a:p>
          <a:p>
            <a:r>
              <a:rPr lang="en-GB" sz="1200" b="1" dirty="0"/>
              <a:t>Assess for the two 'core' symptoms of depression by asking</a:t>
            </a:r>
            <a:r>
              <a:rPr lang="en-GB" sz="1200" dirty="0"/>
              <a:t>:</a:t>
            </a:r>
          </a:p>
          <a:p>
            <a:pPr lvl="1"/>
            <a:r>
              <a:rPr lang="en-GB" sz="1200" dirty="0"/>
              <a:t>During the last month have you often been bothered by feeling down, depressed, or hopeless?</a:t>
            </a:r>
          </a:p>
          <a:p>
            <a:pPr lvl="1"/>
            <a:r>
              <a:rPr lang="en-GB" sz="1200" dirty="0"/>
              <a:t>Do you have little interest or pleasure in doing things?</a:t>
            </a:r>
          </a:p>
          <a:p>
            <a:r>
              <a:rPr lang="en-GB" sz="1200" b="1" dirty="0"/>
              <a:t>If either of the two 'core' symptoms have been present most days, most of the time, for at least 2 weeks, ask about: </a:t>
            </a:r>
            <a:endParaRPr lang="en-GB" sz="1200" dirty="0"/>
          </a:p>
          <a:p>
            <a:pPr lvl="1"/>
            <a:r>
              <a:rPr lang="en-GB" sz="1200" b="1" dirty="0"/>
              <a:t>Other typical symptoms of depression:</a:t>
            </a:r>
            <a:r>
              <a:rPr lang="en-GB" sz="1200" dirty="0"/>
              <a:t> </a:t>
            </a:r>
          </a:p>
          <a:p>
            <a:pPr lvl="2"/>
            <a:r>
              <a:rPr lang="en-GB" sz="1200" dirty="0"/>
              <a:t>Fatigue/loss of energy.</a:t>
            </a:r>
          </a:p>
          <a:p>
            <a:pPr lvl="2"/>
            <a:r>
              <a:rPr lang="en-GB" sz="1200" dirty="0"/>
              <a:t>Worthlessness/excessive or inappropriate guilt.</a:t>
            </a:r>
          </a:p>
          <a:p>
            <a:pPr lvl="2"/>
            <a:r>
              <a:rPr lang="en-GB" sz="1200" dirty="0"/>
              <a:t>Recurrent thoughts of death, suicidal thoughts, or actual suicide attempts.</a:t>
            </a:r>
          </a:p>
          <a:p>
            <a:pPr lvl="2"/>
            <a:r>
              <a:rPr lang="en-GB" sz="1200" dirty="0"/>
              <a:t>Diminished ability to think/concentrate or indecisiveness.</a:t>
            </a:r>
          </a:p>
          <a:p>
            <a:pPr lvl="2"/>
            <a:r>
              <a:rPr lang="en-GB" sz="1200" dirty="0"/>
              <a:t>Psychomotor agitation or retardation.</a:t>
            </a:r>
          </a:p>
          <a:p>
            <a:pPr lvl="2"/>
            <a:r>
              <a:rPr lang="en-GB" sz="1200" dirty="0"/>
              <a:t>Insomnia/hypersomnia.</a:t>
            </a:r>
          </a:p>
          <a:p>
            <a:pPr lvl="2"/>
            <a:r>
              <a:rPr lang="en-GB" sz="1200" dirty="0"/>
              <a:t>Significant appetite and/or weight loss.</a:t>
            </a:r>
          </a:p>
          <a:p>
            <a:pPr lvl="1"/>
            <a:r>
              <a:rPr lang="en-GB" sz="1200" b="1" dirty="0"/>
              <a:t>Symptoms of atypical depression.</a:t>
            </a:r>
            <a:r>
              <a:rPr lang="en-GB" sz="1200" dirty="0"/>
              <a:t> These include reactive mood, increased appetite, weight gain, excessive sleepiness and sensitivity to rejection.</a:t>
            </a:r>
          </a:p>
        </p:txBody>
      </p:sp>
    </p:spTree>
    <p:extLst>
      <p:ext uri="{BB962C8B-B14F-4D97-AF65-F5344CB8AC3E}">
        <p14:creationId xmlns:p14="http://schemas.microsoft.com/office/powerpoint/2010/main" val="719478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MHFA</a:t>
            </a:r>
          </a:p>
        </p:txBody>
      </p:sp>
      <p:sp>
        <p:nvSpPr>
          <p:cNvPr id="3" name="Content Placeholder 2"/>
          <p:cNvSpPr>
            <a:spLocks noGrp="1"/>
          </p:cNvSpPr>
          <p:nvPr>
            <p:ph idx="1"/>
          </p:nvPr>
        </p:nvSpPr>
        <p:spPr/>
        <p:txBody>
          <a:bodyPr/>
          <a:lstStyle/>
          <a:p>
            <a:r>
              <a:rPr lang="en-GB" dirty="0"/>
              <a:t>An international organisation that uses </a:t>
            </a:r>
          </a:p>
          <a:p>
            <a:r>
              <a:rPr lang="en-GB" dirty="0"/>
              <a:t>Evidenced based training to improve understanding of mental health and provide effective education to provide effective intervention where needed and signposting onto relevant professionals</a:t>
            </a:r>
          </a:p>
        </p:txBody>
      </p:sp>
    </p:spTree>
    <p:extLst>
      <p:ext uri="{BB962C8B-B14F-4D97-AF65-F5344CB8AC3E}">
        <p14:creationId xmlns:p14="http://schemas.microsoft.com/office/powerpoint/2010/main" val="1559742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Depression </a:t>
            </a:r>
          </a:p>
        </p:txBody>
      </p:sp>
      <p:sp>
        <p:nvSpPr>
          <p:cNvPr id="3" name="Content Placeholder 2"/>
          <p:cNvSpPr>
            <a:spLocks noGrp="1"/>
          </p:cNvSpPr>
          <p:nvPr>
            <p:ph idx="1"/>
          </p:nvPr>
        </p:nvSpPr>
        <p:spPr/>
        <p:txBody>
          <a:bodyPr>
            <a:normAutofit fontScale="25000" lnSpcReduction="20000"/>
          </a:bodyPr>
          <a:lstStyle/>
          <a:p>
            <a:endParaRPr lang="en-GB" dirty="0"/>
          </a:p>
          <a:p>
            <a:pPr lvl="1"/>
            <a:r>
              <a:rPr lang="en-GB" sz="5600" b="1" dirty="0"/>
              <a:t>Symptoms of atypical depression.</a:t>
            </a:r>
            <a:r>
              <a:rPr lang="en-GB" sz="5600" dirty="0"/>
              <a:t> These include reactive mood, increased appetite, weight gain, excessive sleepiness and sensitivity to rejection.</a:t>
            </a:r>
          </a:p>
          <a:p>
            <a:r>
              <a:rPr lang="en-GB" sz="5600" b="1" dirty="0"/>
              <a:t>A symptom is counted as significant if it is sufficiently severe and/or persistent to be causing significant distress or functional impairment. </a:t>
            </a:r>
            <a:endParaRPr lang="en-GB" sz="5600" dirty="0"/>
          </a:p>
          <a:p>
            <a:pPr lvl="1"/>
            <a:r>
              <a:rPr lang="en-GB" sz="5600" b="1" dirty="0"/>
              <a:t>Depression is diagnosed</a:t>
            </a:r>
            <a:r>
              <a:rPr lang="en-GB" sz="5600" dirty="0"/>
              <a:t> if the person has at least five out of the nine symptoms listed above, with at least one of these a 'core' symptom.</a:t>
            </a:r>
          </a:p>
          <a:p>
            <a:pPr lvl="1"/>
            <a:r>
              <a:rPr lang="en-GB" sz="5600" dirty="0"/>
              <a:t>'</a:t>
            </a:r>
            <a:r>
              <a:rPr lang="en-GB" sz="5600" b="1" dirty="0"/>
              <a:t>Subthreshold depressive symptoms' is diagnosed</a:t>
            </a:r>
            <a:r>
              <a:rPr lang="en-GB" sz="5600" dirty="0"/>
              <a:t> if the person has at least two, but less than five, symptoms that are required for the diagnosis of depression. They are usually able to cope with everyday life.</a:t>
            </a:r>
          </a:p>
          <a:p>
            <a:pPr lvl="1"/>
            <a:r>
              <a:rPr lang="en-GB" sz="5600" b="1" dirty="0"/>
              <a:t>'Persistent subthreshold depressive symptoms' (sometimes termed dysthymia) is diagnosed</a:t>
            </a:r>
            <a:r>
              <a:rPr lang="en-GB" sz="5600" dirty="0"/>
              <a:t> </a:t>
            </a:r>
            <a:r>
              <a:rPr lang="en-GB" sz="5600" b="1" dirty="0"/>
              <a:t>if the person: </a:t>
            </a:r>
            <a:endParaRPr lang="en-GB" sz="5600" dirty="0"/>
          </a:p>
          <a:p>
            <a:pPr lvl="2"/>
            <a:r>
              <a:rPr lang="en-GB" sz="5600" dirty="0"/>
              <a:t>Has at least 2 years of depressed mood for more days than not, which is not the consequence of a partially resolved 'major' depression, and</a:t>
            </a:r>
          </a:p>
          <a:p>
            <a:pPr lvl="2"/>
            <a:r>
              <a:rPr lang="en-GB" sz="5600" dirty="0"/>
              <a:t>Has at least two, but less than five of the symptoms that are required for the diagnosis of depression.</a:t>
            </a:r>
          </a:p>
          <a:p>
            <a:endParaRPr lang="en-GB" sz="5600" dirty="0"/>
          </a:p>
        </p:txBody>
      </p:sp>
    </p:spTree>
    <p:extLst>
      <p:ext uri="{BB962C8B-B14F-4D97-AF65-F5344CB8AC3E}">
        <p14:creationId xmlns:p14="http://schemas.microsoft.com/office/powerpoint/2010/main" val="1445282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Depression definition </a:t>
            </a:r>
            <a:r>
              <a:rPr lang="en-GB" dirty="0" err="1"/>
              <a:t>cont</a:t>
            </a:r>
            <a:endParaRPr lang="en-GB" dirty="0"/>
          </a:p>
        </p:txBody>
      </p:sp>
      <p:sp>
        <p:nvSpPr>
          <p:cNvPr id="3" name="Content Placeholder 2"/>
          <p:cNvSpPr>
            <a:spLocks noGrp="1"/>
          </p:cNvSpPr>
          <p:nvPr>
            <p:ph idx="1"/>
          </p:nvPr>
        </p:nvSpPr>
        <p:spPr/>
        <p:txBody>
          <a:bodyPr>
            <a:normAutofit fontScale="70000" lnSpcReduction="20000"/>
          </a:bodyPr>
          <a:lstStyle/>
          <a:p>
            <a:endParaRPr lang="en-GB" dirty="0"/>
          </a:p>
          <a:p>
            <a:pPr lvl="1"/>
            <a:r>
              <a:rPr lang="en-GB" b="1" dirty="0"/>
              <a:t>Seasonal affective disorder is diagnosed if the person</a:t>
            </a:r>
            <a:r>
              <a:rPr lang="en-GB" dirty="0"/>
              <a:t> has episodes of depression which recur annually at the same time each year with remission in between (usually appearing in winter and remitting in spring).</a:t>
            </a:r>
          </a:p>
          <a:p>
            <a:r>
              <a:rPr lang="en-GB" b="1" dirty="0"/>
              <a:t>Investigations are not routinely indicated</a:t>
            </a:r>
            <a:r>
              <a:rPr lang="en-GB" dirty="0"/>
              <a:t> for people with depression, but may be necessary to exclude other causes for symptoms or conditions known to be associated with depression (see </a:t>
            </a:r>
            <a:r>
              <a:rPr lang="en-GB" dirty="0">
                <a:hlinkClick r:id="rId2"/>
              </a:rPr>
              <a:t>Differential diagnosis</a:t>
            </a:r>
            <a:r>
              <a:rPr lang="en-GB" dirty="0"/>
              <a:t>). Basic laboratory tests that may be indicated include:</a:t>
            </a:r>
          </a:p>
          <a:p>
            <a:pPr lvl="1"/>
            <a:r>
              <a:rPr lang="en-GB" dirty="0"/>
              <a:t>Biochemistry: blood glucose, urea and electrolytes, creatinine, liver function tests, thyroid function tests, calcium levels.</a:t>
            </a:r>
          </a:p>
          <a:p>
            <a:pPr lvl="1"/>
            <a:r>
              <a:rPr lang="en-GB" dirty="0"/>
              <a:t>Haematology: full blood count and erythrocyte sedimentation rate.</a:t>
            </a:r>
          </a:p>
          <a:p>
            <a:endParaRPr lang="en-GB" dirty="0"/>
          </a:p>
        </p:txBody>
      </p:sp>
    </p:spTree>
    <p:extLst>
      <p:ext uri="{BB962C8B-B14F-4D97-AF65-F5344CB8AC3E}">
        <p14:creationId xmlns:p14="http://schemas.microsoft.com/office/powerpoint/2010/main" val="28445869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Anxiety and depression</a:t>
            </a:r>
          </a:p>
        </p:txBody>
      </p:sp>
      <p:sp>
        <p:nvSpPr>
          <p:cNvPr id="3" name="Content Placeholder 2"/>
          <p:cNvSpPr>
            <a:spLocks noGrp="1"/>
          </p:cNvSpPr>
          <p:nvPr>
            <p:ph idx="1"/>
          </p:nvPr>
        </p:nvSpPr>
        <p:spPr/>
        <p:txBody>
          <a:bodyPr/>
          <a:lstStyle/>
          <a:p>
            <a:r>
              <a:rPr lang="en-GB" dirty="0"/>
              <a:t>High level of anxiety over a long time may  lead to a person developing depression</a:t>
            </a:r>
          </a:p>
          <a:p>
            <a:r>
              <a:rPr lang="en-GB" dirty="0"/>
              <a:t>People can have aspects of many anxiety disorders</a:t>
            </a:r>
          </a:p>
        </p:txBody>
      </p:sp>
    </p:spTree>
    <p:extLst>
      <p:ext uri="{BB962C8B-B14F-4D97-AF65-F5344CB8AC3E}">
        <p14:creationId xmlns:p14="http://schemas.microsoft.com/office/powerpoint/2010/main" val="11138252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latin typeface="Samaritans"/>
              </a:rPr>
              <a:t>Rate per 100,000 of deaths by suicide</a:t>
            </a:r>
            <a:r>
              <a:rPr lang="en-GB" sz="3200" dirty="0">
                <a:latin typeface="Samaritans"/>
              </a:rPr>
              <a:t>* </a:t>
            </a:r>
            <a:r>
              <a:rPr lang="en-GB" dirty="0">
                <a:latin typeface="Samaritans"/>
              </a:rPr>
              <a:t>in the UK, 2011-2013</a:t>
            </a:r>
            <a:endParaRPr lang="en-GB" dirty="0"/>
          </a:p>
        </p:txBody>
      </p:sp>
      <p:sp>
        <p:nvSpPr>
          <p:cNvPr id="3" name="Content Placeholder 2"/>
          <p:cNvSpPr>
            <a:spLocks noGrp="1"/>
          </p:cNvSpPr>
          <p:nvPr>
            <p:ph idx="1"/>
          </p:nvPr>
        </p:nvSpPr>
        <p:spPr/>
        <p:txBody>
          <a:bodyPr>
            <a:noAutofit/>
          </a:bodyPr>
          <a:lstStyle/>
          <a:p>
            <a:r>
              <a:rPr lang="en-GB" sz="1200" dirty="0"/>
              <a:t>What are the recent trends?</a:t>
            </a:r>
          </a:p>
          <a:p>
            <a:r>
              <a:rPr lang="en-GB" sz="1200" dirty="0"/>
              <a:t>There were </a:t>
            </a:r>
            <a:r>
              <a:rPr lang="en-GB" sz="1200" b="1" dirty="0"/>
              <a:t>6,708 suicides </a:t>
            </a:r>
            <a:r>
              <a:rPr lang="en-GB" sz="1200" dirty="0"/>
              <a:t>in the UK and ROI in 2013.</a:t>
            </a:r>
          </a:p>
          <a:p>
            <a:r>
              <a:rPr lang="en-GB" sz="1200" dirty="0"/>
              <a:t>In 2013, 6,233 suicides were registered in the UK. This corresponds to a</a:t>
            </a:r>
          </a:p>
          <a:p>
            <a:r>
              <a:rPr lang="en-GB" sz="1200" b="1" dirty="0"/>
              <a:t>rate of 11.9 per 100,000 </a:t>
            </a:r>
            <a:r>
              <a:rPr lang="en-GB" sz="1200" dirty="0"/>
              <a:t>(19.0 per 100,000 for men and 5.1 per 100,000</a:t>
            </a:r>
          </a:p>
          <a:p>
            <a:r>
              <a:rPr lang="en-GB" sz="1200" dirty="0"/>
              <a:t>for women).</a:t>
            </a:r>
          </a:p>
          <a:p>
            <a:r>
              <a:rPr lang="en-GB" sz="1200" dirty="0"/>
              <a:t>The male suicide rate is the highest since 2001. The suicide rate</a:t>
            </a:r>
          </a:p>
          <a:p>
            <a:r>
              <a:rPr lang="en-GB" sz="1200" dirty="0"/>
              <a:t>among </a:t>
            </a:r>
            <a:r>
              <a:rPr lang="en-GB" sz="1200" b="1" dirty="0"/>
              <a:t>men aged 45-59</a:t>
            </a:r>
            <a:r>
              <a:rPr lang="en-GB" sz="1200" dirty="0"/>
              <a:t>, 25.1 per 100,000, is the highest for this group</a:t>
            </a:r>
          </a:p>
          <a:p>
            <a:r>
              <a:rPr lang="en-GB" sz="1200" dirty="0"/>
              <a:t>since 1981.</a:t>
            </a:r>
          </a:p>
          <a:p>
            <a:r>
              <a:rPr lang="en-GB" sz="1200" b="1" dirty="0"/>
              <a:t>Male suicides in Wales rose by 23 per cent </a:t>
            </a:r>
            <a:r>
              <a:rPr lang="en-GB" sz="1200" dirty="0"/>
              <a:t>between 2012 and 2013.</a:t>
            </a:r>
          </a:p>
          <a:p>
            <a:r>
              <a:rPr lang="en-GB" sz="1200" dirty="0"/>
              <a:t>The rate for males (26.1 per 100,000) is at its highest since 1981.</a:t>
            </a:r>
          </a:p>
          <a:p>
            <a:r>
              <a:rPr lang="en-GB" sz="1200" b="1" dirty="0"/>
              <a:t>Scotland and Northern Ireland show higher suicide rates </a:t>
            </a:r>
            <a:r>
              <a:rPr lang="en-GB" sz="1200" dirty="0"/>
              <a:t>in general</a:t>
            </a:r>
          </a:p>
          <a:p>
            <a:r>
              <a:rPr lang="en-GB" sz="1200" dirty="0"/>
              <a:t>for all persons, males and females; however, rates are not necessarily</a:t>
            </a:r>
          </a:p>
          <a:p>
            <a:r>
              <a:rPr lang="en-GB" sz="1200" dirty="0"/>
              <a:t>directly comparable.</a:t>
            </a:r>
          </a:p>
          <a:p>
            <a:r>
              <a:rPr lang="en-GB" sz="1200" dirty="0"/>
              <a:t>Unlike the trend in the UK as a whole and in other constituent nations,</a:t>
            </a:r>
          </a:p>
          <a:p>
            <a:r>
              <a:rPr lang="en-GB" sz="1200" dirty="0"/>
              <a:t>the </a:t>
            </a:r>
            <a:r>
              <a:rPr lang="en-GB" sz="1200" b="1" dirty="0"/>
              <a:t>suicide rate in Scotland has declined </a:t>
            </a:r>
            <a:r>
              <a:rPr lang="en-GB" sz="1200" dirty="0"/>
              <a:t>since 2007.</a:t>
            </a:r>
          </a:p>
          <a:p>
            <a:r>
              <a:rPr lang="en-GB" sz="1200" b="1" dirty="0"/>
              <a:t>Rates in the Republic of Ireland have fluctuated </a:t>
            </a:r>
            <a:r>
              <a:rPr lang="en-GB" sz="1200" dirty="0"/>
              <a:t>more than in the UK in</a:t>
            </a:r>
          </a:p>
          <a:p>
            <a:r>
              <a:rPr lang="en-GB" sz="1200" dirty="0"/>
              <a:t>recent years, but have declined in the last two years.</a:t>
            </a:r>
          </a:p>
          <a:p>
            <a:r>
              <a:rPr lang="en-GB" sz="1200" dirty="0"/>
              <a:t>The recent increase in the UK is not surprising given the context of a</a:t>
            </a:r>
          </a:p>
          <a:p>
            <a:r>
              <a:rPr lang="en-GB" sz="1200" dirty="0"/>
              <a:t>challenging economic environment and its social impact.</a:t>
            </a:r>
          </a:p>
        </p:txBody>
      </p:sp>
      <p:sp>
        <p:nvSpPr>
          <p:cNvPr id="4" name="Footer Placeholder 3"/>
          <p:cNvSpPr>
            <a:spLocks noGrp="1"/>
          </p:cNvSpPr>
          <p:nvPr>
            <p:ph type="ftr" sz="quarter" idx="11"/>
          </p:nvPr>
        </p:nvSpPr>
        <p:spPr/>
        <p:txBody>
          <a:bodyPr/>
          <a:lstStyle/>
          <a:p>
            <a:r>
              <a:rPr lang="en-GB"/>
              <a:t>Source samaritans </a:t>
            </a:r>
            <a:endParaRPr lang="en-GB" dirty="0"/>
          </a:p>
        </p:txBody>
      </p:sp>
    </p:spTree>
    <p:extLst>
      <p:ext uri="{BB962C8B-B14F-4D97-AF65-F5344CB8AC3E}">
        <p14:creationId xmlns:p14="http://schemas.microsoft.com/office/powerpoint/2010/main" val="1852900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Suicidal or not</a:t>
            </a:r>
          </a:p>
        </p:txBody>
      </p:sp>
      <p:sp>
        <p:nvSpPr>
          <p:cNvPr id="3" name="Content Placeholder 2"/>
          <p:cNvSpPr>
            <a:spLocks noGrp="1"/>
          </p:cNvSpPr>
          <p:nvPr>
            <p:ph idx="1"/>
          </p:nvPr>
        </p:nvSpPr>
        <p:spPr/>
        <p:txBody>
          <a:bodyPr/>
          <a:lstStyle/>
          <a:p>
            <a:pPr marL="68580" indent="0">
              <a:buNone/>
            </a:pPr>
            <a:r>
              <a:rPr lang="en-GB" b="1" dirty="0"/>
              <a:t>Don’t be afraid to discuss the subject </a:t>
            </a:r>
          </a:p>
          <a:p>
            <a:pPr marL="68580" indent="0">
              <a:buNone/>
            </a:pPr>
            <a:r>
              <a:rPr lang="en-GB" b="1" dirty="0"/>
              <a:t>Establish if they have a history of attempting</a:t>
            </a:r>
          </a:p>
          <a:p>
            <a:pPr marL="68580" indent="0">
              <a:buNone/>
            </a:pPr>
            <a:r>
              <a:rPr lang="en-GB" b="1" dirty="0"/>
              <a:t>Suicide</a:t>
            </a:r>
          </a:p>
          <a:p>
            <a:pPr marL="68580" indent="0">
              <a:buNone/>
            </a:pPr>
            <a:r>
              <a:rPr lang="en-GB" b="1" dirty="0"/>
              <a:t>Do they thoughts of suicide</a:t>
            </a:r>
          </a:p>
          <a:p>
            <a:pPr marL="68580" indent="0">
              <a:buNone/>
            </a:pPr>
            <a:r>
              <a:rPr lang="en-GB" b="1" dirty="0"/>
              <a:t>Do the have a  plan</a:t>
            </a:r>
          </a:p>
          <a:p>
            <a:pPr marL="68580" indent="0">
              <a:buNone/>
            </a:pPr>
            <a:r>
              <a:rPr lang="en-GB" b="1"/>
              <a:t>Do they have the means</a:t>
            </a:r>
            <a:endParaRPr lang="en-GB" b="1" dirty="0"/>
          </a:p>
        </p:txBody>
      </p:sp>
    </p:spTree>
    <p:extLst>
      <p:ext uri="{BB962C8B-B14F-4D97-AF65-F5344CB8AC3E}">
        <p14:creationId xmlns:p14="http://schemas.microsoft.com/office/powerpoint/2010/main" val="9592450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Signs for suicide</a:t>
            </a:r>
          </a:p>
        </p:txBody>
      </p:sp>
      <p:sp>
        <p:nvSpPr>
          <p:cNvPr id="3" name="Content Placeholder 2"/>
          <p:cNvSpPr>
            <a:spLocks noGrp="1"/>
          </p:cNvSpPr>
          <p:nvPr>
            <p:ph idx="1"/>
          </p:nvPr>
        </p:nvSpPr>
        <p:spPr/>
        <p:txBody>
          <a:bodyPr/>
          <a:lstStyle/>
          <a:p>
            <a:r>
              <a:rPr lang="en-GB" dirty="0"/>
              <a:t>Expressions of hopelessness or helplessness</a:t>
            </a:r>
          </a:p>
          <a:p>
            <a:r>
              <a:rPr lang="en-GB" dirty="0"/>
              <a:t>Overwhelmed by shame or guilt</a:t>
            </a:r>
          </a:p>
          <a:p>
            <a:r>
              <a:rPr lang="en-GB" dirty="0"/>
              <a:t>Extreme changes in personality and or appearance</a:t>
            </a:r>
          </a:p>
          <a:p>
            <a:r>
              <a:rPr lang="en-GB" dirty="0"/>
              <a:t>Change in sleeping or eating </a:t>
            </a:r>
          </a:p>
          <a:p>
            <a:r>
              <a:rPr lang="en-GB" dirty="0"/>
              <a:t>A serious drop in work or study performance</a:t>
            </a:r>
          </a:p>
          <a:p>
            <a:r>
              <a:rPr lang="en-GB" dirty="0"/>
              <a:t>Lack of interest in the future</a:t>
            </a:r>
          </a:p>
        </p:txBody>
      </p:sp>
    </p:spTree>
    <p:extLst>
      <p:ext uri="{BB962C8B-B14F-4D97-AF65-F5344CB8AC3E}">
        <p14:creationId xmlns:p14="http://schemas.microsoft.com/office/powerpoint/2010/main" val="39138504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Sucide</a:t>
            </a:r>
            <a:r>
              <a:rPr lang="en-GB" dirty="0"/>
              <a:t> signs </a:t>
            </a:r>
            <a:r>
              <a:rPr lang="en-GB" dirty="0" err="1"/>
              <a:t>cont</a:t>
            </a:r>
            <a:endParaRPr lang="en-GB" dirty="0"/>
          </a:p>
        </p:txBody>
      </p:sp>
      <p:sp>
        <p:nvSpPr>
          <p:cNvPr id="3" name="Content Placeholder 2"/>
          <p:cNvSpPr>
            <a:spLocks noGrp="1"/>
          </p:cNvSpPr>
          <p:nvPr>
            <p:ph idx="1"/>
          </p:nvPr>
        </p:nvSpPr>
        <p:spPr/>
        <p:txBody>
          <a:bodyPr/>
          <a:lstStyle/>
          <a:p>
            <a:r>
              <a:rPr lang="en-GB" dirty="0"/>
              <a:t>Written or spoken notice of intention to end life</a:t>
            </a:r>
          </a:p>
          <a:p>
            <a:r>
              <a:rPr lang="en-GB" dirty="0"/>
              <a:t>Putting affairs in order giving away processions</a:t>
            </a:r>
          </a:p>
          <a:p>
            <a:r>
              <a:rPr lang="en-GB" dirty="0"/>
              <a:t>Use of suicide chat rooms</a:t>
            </a:r>
          </a:p>
          <a:p>
            <a:r>
              <a:rPr lang="en-GB" dirty="0"/>
              <a:t>Talking about suicide those who talk about often go on to complete suicide</a:t>
            </a:r>
          </a:p>
        </p:txBody>
      </p:sp>
    </p:spTree>
    <p:extLst>
      <p:ext uri="{BB962C8B-B14F-4D97-AF65-F5344CB8AC3E}">
        <p14:creationId xmlns:p14="http://schemas.microsoft.com/office/powerpoint/2010/main" val="30607535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Lived experience of suicide</a:t>
            </a:r>
          </a:p>
        </p:txBody>
      </p:sp>
      <p:pic>
        <p:nvPicPr>
          <p:cNvPr id="6" name="D1QoyTmeAYw"/>
          <p:cNvPicPr>
            <a:picLocks noGrp="1" noRot="1" noChangeAspect="1"/>
          </p:cNvPicPr>
          <p:nvPr>
            <p:ph idx="1"/>
            <a:videoFile r:link="rId1"/>
          </p:nvPr>
        </p:nvPicPr>
        <p:blipFill>
          <a:blip r:embed="rId3"/>
          <a:stretch>
            <a:fillRect/>
          </a:stretch>
        </p:blipFill>
        <p:spPr>
          <a:xfrm>
            <a:off x="2146300" y="2792413"/>
            <a:ext cx="4572000" cy="2571750"/>
          </a:xfrm>
          <a:prstGeom prst="rect">
            <a:avLst/>
          </a:prstGeom>
        </p:spPr>
      </p:pic>
    </p:spTree>
    <p:extLst>
      <p:ext uri="{BB962C8B-B14F-4D97-AF65-F5344CB8AC3E}">
        <p14:creationId xmlns:p14="http://schemas.microsoft.com/office/powerpoint/2010/main" val="741809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The beginning of MHFA international </a:t>
            </a:r>
          </a:p>
        </p:txBody>
      </p:sp>
      <p:sp>
        <p:nvSpPr>
          <p:cNvPr id="3" name="Content Placeholder 2"/>
          <p:cNvSpPr>
            <a:spLocks noGrp="1"/>
          </p:cNvSpPr>
          <p:nvPr>
            <p:ph idx="1"/>
          </p:nvPr>
        </p:nvSpPr>
        <p:spPr/>
        <p:txBody>
          <a:bodyPr>
            <a:normAutofit lnSpcReduction="10000"/>
          </a:bodyPr>
          <a:lstStyle/>
          <a:p>
            <a:r>
              <a:rPr lang="en-GB" dirty="0"/>
              <a:t>HFA was developed by Betty Kitchener a nurse who had experienced her own mental health challenges and Antony </a:t>
            </a:r>
            <a:r>
              <a:rPr lang="en-GB" dirty="0" err="1"/>
              <a:t>Jorm</a:t>
            </a:r>
            <a:r>
              <a:rPr lang="en-GB" dirty="0"/>
              <a:t> a mental health literacy professor</a:t>
            </a:r>
          </a:p>
          <a:p>
            <a:pPr marL="68580" indent="0">
              <a:buNone/>
            </a:pPr>
            <a:endParaRPr lang="en-GB" dirty="0"/>
          </a:p>
          <a:p>
            <a:r>
              <a:rPr lang="en-GB" dirty="0"/>
              <a:t>Mental Health First Aid was developed in 2001</a:t>
            </a:r>
          </a:p>
          <a:p>
            <a:r>
              <a:rPr lang="en-GB" dirty="0"/>
              <a:t>In 2007 the DOH introduced MHFA to England</a:t>
            </a:r>
          </a:p>
        </p:txBody>
      </p:sp>
    </p:spTree>
    <p:extLst>
      <p:ext uri="{BB962C8B-B14F-4D97-AF65-F5344CB8AC3E}">
        <p14:creationId xmlns:p14="http://schemas.microsoft.com/office/powerpoint/2010/main" val="86648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692696"/>
            <a:ext cx="7024744" cy="1143000"/>
          </a:xfrm>
        </p:spPr>
        <p:txBody>
          <a:bodyPr/>
          <a:lstStyle/>
          <a:p>
            <a:r>
              <a:rPr lang="en-GB" dirty="0"/>
              <a:t>Aims of MHFA</a:t>
            </a:r>
          </a:p>
        </p:txBody>
      </p:sp>
      <p:sp>
        <p:nvSpPr>
          <p:cNvPr id="3" name="Content Placeholder 2"/>
          <p:cNvSpPr>
            <a:spLocks noGrp="1"/>
          </p:cNvSpPr>
          <p:nvPr>
            <p:ph idx="1"/>
          </p:nvPr>
        </p:nvSpPr>
        <p:spPr/>
        <p:txBody>
          <a:bodyPr>
            <a:normAutofit lnSpcReduction="10000"/>
          </a:bodyPr>
          <a:lstStyle/>
          <a:p>
            <a:r>
              <a:rPr lang="en-GB" dirty="0"/>
              <a:t>To preserve life where a person maybe at risk of harm to themselves or others</a:t>
            </a:r>
          </a:p>
          <a:p>
            <a:r>
              <a:rPr lang="en-GB" dirty="0"/>
              <a:t>To provide help to protect the mental health issue from  becoming more serious before professional help arrives</a:t>
            </a:r>
          </a:p>
          <a:p>
            <a:r>
              <a:rPr lang="en-GB" dirty="0"/>
              <a:t>To promote the recovery of good mental health</a:t>
            </a:r>
          </a:p>
          <a:p>
            <a:r>
              <a:rPr lang="en-GB" dirty="0"/>
              <a:t>To provide comfort to a person with a mental health issue</a:t>
            </a:r>
          </a:p>
          <a:p>
            <a:endParaRPr lang="en-GB" dirty="0"/>
          </a:p>
        </p:txBody>
      </p:sp>
    </p:spTree>
    <p:extLst>
      <p:ext uri="{BB962C8B-B14F-4D97-AF65-F5344CB8AC3E}">
        <p14:creationId xmlns:p14="http://schemas.microsoft.com/office/powerpoint/2010/main" val="3100426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Cont</a:t>
            </a:r>
            <a:r>
              <a:rPr lang="en-GB" dirty="0"/>
              <a:t> Aims for MHFA</a:t>
            </a:r>
          </a:p>
        </p:txBody>
      </p:sp>
      <p:sp>
        <p:nvSpPr>
          <p:cNvPr id="3" name="Content Placeholder 2"/>
          <p:cNvSpPr>
            <a:spLocks noGrp="1"/>
          </p:cNvSpPr>
          <p:nvPr>
            <p:ph idx="1"/>
          </p:nvPr>
        </p:nvSpPr>
        <p:spPr/>
        <p:txBody>
          <a:bodyPr/>
          <a:lstStyle/>
          <a:p>
            <a:r>
              <a:rPr lang="en-GB" dirty="0"/>
              <a:t>To raise awareness of mental health issues in the community</a:t>
            </a:r>
          </a:p>
          <a:p>
            <a:r>
              <a:rPr lang="en-GB" dirty="0"/>
              <a:t>To raise awareness for mental health in the community</a:t>
            </a:r>
          </a:p>
          <a:p>
            <a:r>
              <a:rPr lang="en-GB" dirty="0"/>
              <a:t>To reduce stigma and discrimination</a:t>
            </a:r>
          </a:p>
          <a:p>
            <a:r>
              <a:rPr lang="en-GB" dirty="0"/>
              <a:t>To improve own health and wellbeing</a:t>
            </a:r>
          </a:p>
        </p:txBody>
      </p:sp>
    </p:spTree>
    <p:extLst>
      <p:ext uri="{BB962C8B-B14F-4D97-AF65-F5344CB8AC3E}">
        <p14:creationId xmlns:p14="http://schemas.microsoft.com/office/powerpoint/2010/main" val="3667107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MHFA offerings</a:t>
            </a:r>
          </a:p>
        </p:txBody>
      </p:sp>
      <p:sp>
        <p:nvSpPr>
          <p:cNvPr id="3" name="Content Placeholder 2"/>
          <p:cNvSpPr>
            <a:spLocks noGrp="1"/>
          </p:cNvSpPr>
          <p:nvPr>
            <p:ph idx="1"/>
          </p:nvPr>
        </p:nvSpPr>
        <p:spPr/>
        <p:txBody>
          <a:bodyPr/>
          <a:lstStyle/>
          <a:p>
            <a:r>
              <a:rPr lang="en-GB" dirty="0"/>
              <a:t>Standard MHFA</a:t>
            </a:r>
          </a:p>
          <a:p>
            <a:r>
              <a:rPr lang="en-GB" dirty="0"/>
              <a:t>MHFA </a:t>
            </a:r>
            <a:r>
              <a:rPr lang="en-GB" dirty="0" err="1"/>
              <a:t>Lite</a:t>
            </a:r>
            <a:endParaRPr lang="en-GB" dirty="0"/>
          </a:p>
          <a:p>
            <a:r>
              <a:rPr lang="en-GB" dirty="0"/>
              <a:t>MHFA for those working with young people</a:t>
            </a:r>
          </a:p>
        </p:txBody>
      </p:sp>
    </p:spTree>
    <p:extLst>
      <p:ext uri="{BB962C8B-B14F-4D97-AF65-F5344CB8AC3E}">
        <p14:creationId xmlns:p14="http://schemas.microsoft.com/office/powerpoint/2010/main" val="1215312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Standard MHFA outcomes</a:t>
            </a:r>
          </a:p>
        </p:txBody>
      </p:sp>
      <p:sp>
        <p:nvSpPr>
          <p:cNvPr id="3" name="Content Placeholder 2"/>
          <p:cNvSpPr>
            <a:spLocks noGrp="1"/>
          </p:cNvSpPr>
          <p:nvPr>
            <p:ph idx="1"/>
          </p:nvPr>
        </p:nvSpPr>
        <p:spPr/>
        <p:txBody>
          <a:bodyPr/>
          <a:lstStyle/>
          <a:p>
            <a:r>
              <a:rPr lang="en-GB" dirty="0"/>
              <a:t>At the end of the course</a:t>
            </a:r>
          </a:p>
          <a:p>
            <a:r>
              <a:rPr lang="en-GB" dirty="0"/>
              <a:t>You will be to recognise the symptoms of mental  ill health</a:t>
            </a:r>
          </a:p>
          <a:p>
            <a:r>
              <a:rPr lang="en-GB" dirty="0"/>
              <a:t>Provide initial help</a:t>
            </a:r>
          </a:p>
          <a:p>
            <a:r>
              <a:rPr lang="en-GB" dirty="0"/>
              <a:t>Guide people to appropriate professional help</a:t>
            </a:r>
          </a:p>
          <a:p>
            <a:r>
              <a:rPr lang="en-GB" dirty="0"/>
              <a:t>Be mindful of your own wellbeing</a:t>
            </a:r>
          </a:p>
        </p:txBody>
      </p:sp>
    </p:spTree>
    <p:extLst>
      <p:ext uri="{BB962C8B-B14F-4D97-AF65-F5344CB8AC3E}">
        <p14:creationId xmlns:p14="http://schemas.microsoft.com/office/powerpoint/2010/main" val="3428891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MHFA First aid  is a brand </a:t>
            </a:r>
          </a:p>
        </p:txBody>
      </p:sp>
      <p:sp>
        <p:nvSpPr>
          <p:cNvPr id="3" name="Content Placeholder 2"/>
          <p:cNvSpPr>
            <a:spLocks noGrp="1"/>
          </p:cNvSpPr>
          <p:nvPr>
            <p:ph idx="1"/>
          </p:nvPr>
        </p:nvSpPr>
        <p:spPr/>
        <p:txBody>
          <a:bodyPr/>
          <a:lstStyle/>
          <a:p>
            <a:r>
              <a:rPr lang="en-GB" dirty="0"/>
              <a:t>I cannot give you tools provided by the MHFA first Aid certificate to gain the certificate you will need to attend the two day course.</a:t>
            </a:r>
          </a:p>
          <a:p>
            <a:endParaRPr lang="en-GB" dirty="0"/>
          </a:p>
          <a:p>
            <a:r>
              <a:rPr lang="en-GB" dirty="0"/>
              <a:t>I can walk you through the key facts about Mental health in the UK today</a:t>
            </a:r>
          </a:p>
        </p:txBody>
      </p:sp>
    </p:spTree>
    <p:extLst>
      <p:ext uri="{BB962C8B-B14F-4D97-AF65-F5344CB8AC3E}">
        <p14:creationId xmlns:p14="http://schemas.microsoft.com/office/powerpoint/2010/main" val="1068493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dirty="0"/>
              <a:t>Facts about Mental health in </a:t>
            </a:r>
            <a:r>
              <a:rPr lang="en-GB" dirty="0" err="1"/>
              <a:t>uk</a:t>
            </a:r>
            <a:endParaRPr lang="en-GB" dirty="0"/>
          </a:p>
        </p:txBody>
      </p:sp>
      <p:sp>
        <p:nvSpPr>
          <p:cNvPr id="3" name="Content Placeholder 2"/>
          <p:cNvSpPr>
            <a:spLocks noGrp="1"/>
          </p:cNvSpPr>
          <p:nvPr>
            <p:ph idx="1"/>
          </p:nvPr>
        </p:nvSpPr>
        <p:spPr/>
        <p:txBody>
          <a:bodyPr/>
          <a:lstStyle/>
          <a:p>
            <a:r>
              <a:rPr lang="en-GB" dirty="0"/>
              <a:t>I person in 4 will experience some form of mental health issue in any year</a:t>
            </a:r>
          </a:p>
          <a:p>
            <a:r>
              <a:rPr lang="en-GB" dirty="0"/>
              <a:t>At any given time 1in 6 working age adults have symptoms associated with mental  ill health (</a:t>
            </a:r>
            <a:r>
              <a:rPr lang="en-GB" dirty="0" err="1"/>
              <a:t>e.g</a:t>
            </a:r>
            <a:r>
              <a:rPr lang="en-GB" dirty="0"/>
              <a:t> sleep problems, fatigue </a:t>
            </a:r>
            <a:r>
              <a:rPr lang="en-GB" dirty="0" err="1"/>
              <a:t>etc</a:t>
            </a:r>
            <a:r>
              <a:rPr lang="en-GB" dirty="0"/>
              <a:t>) which don’t meet the criteria for diagnosis </a:t>
            </a:r>
          </a:p>
        </p:txBody>
      </p:sp>
    </p:spTree>
    <p:extLst>
      <p:ext uri="{BB962C8B-B14F-4D97-AF65-F5344CB8AC3E}">
        <p14:creationId xmlns:p14="http://schemas.microsoft.com/office/powerpoint/2010/main" val="1407425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2165</TotalTime>
  <Words>1563</Words>
  <Application>Microsoft Office PowerPoint</Application>
  <PresentationFormat>On-screen Show (4:3)</PresentationFormat>
  <Paragraphs>177</Paragraphs>
  <Slides>27</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Calibri</vt:lpstr>
      <vt:lpstr>Century Gothic</vt:lpstr>
      <vt:lpstr>Samaritans</vt:lpstr>
      <vt:lpstr>Wingdings 2</vt:lpstr>
      <vt:lpstr>Austin</vt:lpstr>
      <vt:lpstr>A peek into Mental Health First Aid</vt:lpstr>
      <vt:lpstr>What is MHFA</vt:lpstr>
      <vt:lpstr>The beginning of MHFA international </vt:lpstr>
      <vt:lpstr>Aims of MHFA</vt:lpstr>
      <vt:lpstr>Cont Aims for MHFA</vt:lpstr>
      <vt:lpstr>The MHFA offerings</vt:lpstr>
      <vt:lpstr>Standard MHFA outcomes</vt:lpstr>
      <vt:lpstr>MHFA First aid  is a brand </vt:lpstr>
      <vt:lpstr>Facts about Mental health in uk</vt:lpstr>
      <vt:lpstr>Mental health issues are common  cont.</vt:lpstr>
      <vt:lpstr>Mental health continum</vt:lpstr>
      <vt:lpstr>Interactive exercise</vt:lpstr>
      <vt:lpstr>Anxiety definition</vt:lpstr>
      <vt:lpstr>Anxiety disorder</vt:lpstr>
      <vt:lpstr>Signs of anxiety</vt:lpstr>
      <vt:lpstr>Psychological symptoms of anxiety</vt:lpstr>
      <vt:lpstr>Examples of anxiety disorders</vt:lpstr>
      <vt:lpstr>Some anxiety disorders</vt:lpstr>
      <vt:lpstr>Definition of depression</vt:lpstr>
      <vt:lpstr>Depression </vt:lpstr>
      <vt:lpstr>Depression definition cont</vt:lpstr>
      <vt:lpstr>Anxiety and depression</vt:lpstr>
      <vt:lpstr>Rate per 100,000 of deaths by suicide* in the UK, 2011-2013</vt:lpstr>
      <vt:lpstr>Suicidal or not</vt:lpstr>
      <vt:lpstr>Signs for suicide</vt:lpstr>
      <vt:lpstr>Sucide signs cont</vt:lpstr>
      <vt:lpstr>Lived experience of suicide</vt:lpstr>
    </vt:vector>
  </TitlesOfParts>
  <Company>Student Support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peek into Mental Health First Aid</dc:title>
  <dc:creator>Student</dc:creator>
  <cp:lastModifiedBy>Helen Fowler</cp:lastModifiedBy>
  <cp:revision>56</cp:revision>
  <dcterms:created xsi:type="dcterms:W3CDTF">2017-08-15T19:18:56Z</dcterms:created>
  <dcterms:modified xsi:type="dcterms:W3CDTF">2020-08-05T11:57:59Z</dcterms:modified>
</cp:coreProperties>
</file>