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B9DB-C93A-46E2-B41E-F6C5D3F9C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F46C77-629E-4F2D-A60A-EFEFB724A2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17C56-D2ED-4E01-B825-C839517EA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0649-B260-439D-A90C-0B66829BEFE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9B51E-9FD5-4CF2-B16E-DC2F44794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C5D34-8F07-4A72-AEA8-59080B672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2570-99B9-43C6-964F-437B5D2C0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57FBB-12F3-4DF0-B6CE-3A7869223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49190E-A433-444F-9EB1-CC25632E8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208B3-AD8C-4035-87B1-9984951FC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0649-B260-439D-A90C-0B66829BEFE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D2497-249F-4378-9040-CA07FD645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7E6A5-359E-4B5D-ABAF-8898DB48F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2570-99B9-43C6-964F-437B5D2C0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435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72C183-26DD-4D10-BBFC-F5BBB3E7DB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353989-EA8E-44D2-8AE8-0E3629159C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F39FE-FE63-4D9C-A93E-6050E4672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0649-B260-439D-A90C-0B66829BEFE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A55E5-1F6F-4196-9C54-FACD3BD4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298B3-6DEC-425E-8EFF-B634C80DC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2570-99B9-43C6-964F-437B5D2C0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58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7BC54-6C8C-4522-B2FE-D15948091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BE1FD-7DF9-49D8-BF7A-B6B69167C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F0EAF-AD70-4938-84A2-578DECC4D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0649-B260-439D-A90C-0B66829BEFE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F0FAE-5DC5-44BC-9CE1-F2731D3D5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0D535-35D0-4BF1-94C1-AA942521B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2570-99B9-43C6-964F-437B5D2C0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544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AD470-1080-415D-8578-1C6180088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00E83-9580-44E1-8A9D-61351B50C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07A19-2F21-4A34-90BC-2390CCC5C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0649-B260-439D-A90C-0B66829BEFE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1D6A2-E753-4089-A041-D0BA8CF33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335F6-DEF7-4582-87B6-4CDED001A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2570-99B9-43C6-964F-437B5D2C0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058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0B690-FA64-4736-BF80-E094F428F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A3F31-5A7F-4E83-B4F9-D4522D4F3C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5A2CD-31C7-4290-8C40-7142D3082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73576-9BE5-44AC-A6CA-DD96F9287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0649-B260-439D-A90C-0B66829BEFE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AF8832-82A1-4285-B610-C57CF00EE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67465-2716-4B80-8B78-B9061CC8F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2570-99B9-43C6-964F-437B5D2C0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72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9E727-D759-4868-90D3-1E6F20765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63430-E14A-4D59-AF7C-2A8D74E6D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8DE8A-758E-4174-B21F-49449825FC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FAAA17-03A7-4F69-B4A4-1810CCADA2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68D0B0-F888-4ACC-BC79-D95ACDE0E2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BD7D96-5ADF-4F7D-B818-739008A3A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0649-B260-439D-A90C-0B66829BEFE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7DCDB-226E-4027-894F-093B271D9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FF9463-83AA-4534-84A7-9AF80A855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2570-99B9-43C6-964F-437B5D2C0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854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AE253-27B4-4F39-9FFC-C1D59FF0E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54DBB9-5808-4768-88C8-D47411741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0649-B260-439D-A90C-0B66829BEFE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F9F2F5-41C0-4C31-8AA3-6C10AE8EE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F5B822-0C17-4189-8FF8-9746DDC26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2570-99B9-43C6-964F-437B5D2C0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562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94ACEE-ECD8-4CBB-9AF9-59F789ADE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0649-B260-439D-A90C-0B66829BEFE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07E570-137C-48C6-AA4E-03E781228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FC5650-6AA5-4EEF-914E-2DA47E322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2570-99B9-43C6-964F-437B5D2C0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67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C2338-0B44-448E-B65C-CBA36521E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02217-F73E-49FF-B776-555128A9C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32167D-0439-4A5F-937D-33B126A9F1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E6EB1F-CF85-4F9C-A435-E4879978F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0649-B260-439D-A90C-0B66829BEFE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01B07-5DDC-40CE-ADDA-5B334F1FD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5C49D2-8929-42FF-BA9A-C6575C9E6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2570-99B9-43C6-964F-437B5D2C0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105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80809-D4F8-4E18-A699-0E7FF73AA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34E83A-EEFC-450A-ACDD-30AF745C5D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499B3E-0D2D-4E9E-AC8C-16D29C414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6D6D3C-BDA8-4A47-BB83-5A423A90D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0649-B260-439D-A90C-0B66829BEFE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451A88-90CF-48EE-A2D3-E61CDDC4D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1D08DA-B75C-4E47-9904-24D5F187D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2570-99B9-43C6-964F-437B5D2C0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194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E3133C-9C1C-417C-85BA-1DF315B08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52CCF-BB89-4CF8-8C7F-06ABAE556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8171A-47BF-487C-A99B-5D870296EC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40649-B260-439D-A90C-0B66829BEFE2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8C727-8B09-4055-9ED7-505C65A706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CD9EB-29EF-4513-A479-D33B7483A1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82570-99B9-43C6-964F-437B5D2C02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228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4E69E-EC13-4B71-873B-94111046EE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Evidence based Nutrition – sort of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B2E3CF-B9FA-4EA8-BF3C-4D3BA4CF3B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Kristian Bravin </a:t>
            </a:r>
          </a:p>
          <a:p>
            <a:r>
              <a:rPr lang="en-GB" dirty="0"/>
              <a:t>Registered Dietitian (&amp;Herbalist)</a:t>
            </a:r>
          </a:p>
        </p:txBody>
      </p:sp>
    </p:spTree>
    <p:extLst>
      <p:ext uri="{BB962C8B-B14F-4D97-AF65-F5344CB8AC3E}">
        <p14:creationId xmlns:p14="http://schemas.microsoft.com/office/powerpoint/2010/main" val="2481716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 descr="306_boghposter_A2">
            <a:extLst>
              <a:ext uri="{FF2B5EF4-FFF2-40B4-BE49-F238E27FC236}">
                <a16:creationId xmlns:a16="http://schemas.microsoft.com/office/drawing/2014/main" id="{B5393A04-B31F-4103-A99F-DD42BD92C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6526"/>
            <a:ext cx="9144000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345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38432-6E9B-4D3E-ADB0-545A8B3F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 Dietitian?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0DCF1-27FF-4B3A-87F0-1BF8C45C6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en-GB" dirty="0"/>
              <a:t>Dietitians are qualified health professionals that assess, diagnose and treat dietary and nutritional problems at an individual and wider public-health level.</a:t>
            </a:r>
          </a:p>
          <a:p>
            <a:pPr fontAlgn="base"/>
            <a:r>
              <a:rPr lang="en-GB" dirty="0"/>
              <a:t>Dietitians use the most up-to-date public health and scientific research on food, health and disease and translate into practical guidance to enable people to make appropriate lifestyle and food choices.</a:t>
            </a:r>
          </a:p>
          <a:p>
            <a:pPr fontAlgn="base"/>
            <a:r>
              <a:rPr lang="en-GB" dirty="0"/>
              <a:t>Dietitians are the only nutrition professionals to be regulated by law, and are governed by an ethical code to ensure that they always work to the highest standard. </a:t>
            </a:r>
          </a:p>
          <a:p>
            <a:pPr fontAlgn="base"/>
            <a:r>
              <a:rPr lang="en-GB" dirty="0"/>
              <a:t>Dietitians work in the NHS, private practice, industry, education, research, sport, media, public relations, publishing, government and Non-Government Organisations (NGOs). </a:t>
            </a:r>
          </a:p>
          <a:p>
            <a:pPr fontAlgn="base"/>
            <a:r>
              <a:rPr lang="en-GB" dirty="0"/>
              <a:t>Dietitians advise and influence food and health policy across the spectrum from government, to local communities and individuals.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8867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D4275-E93B-4914-9A41-DB807A73F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 they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941C6-3DAE-44E3-AA31-B2EB0BC37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Dietitians use the most up-to-date public health and scientific research on food, health and disease and translate into practical guidance to enable people to make appropriate lifestyle and food choices</a:t>
            </a:r>
          </a:p>
          <a:p>
            <a:pPr fontAlgn="base"/>
            <a:r>
              <a:rPr lang="en-GB" dirty="0"/>
              <a:t>They advise and help to maintain nutritional status when individuals want to trial dietary interventions such as exclusion diets, nutritional supplementation or dietary interventions </a:t>
            </a:r>
          </a:p>
          <a:p>
            <a:pPr fontAlgn="base"/>
            <a:r>
              <a:rPr lang="en-GB" dirty="0"/>
              <a:t>They use recognised methodologies to critically appraise the evidence base which includes all forms of evidence and research to inform their advice.</a:t>
            </a:r>
          </a:p>
          <a:p>
            <a:pPr fontAlgn="base"/>
            <a:r>
              <a:rPr lang="en-GB" dirty="0"/>
              <a:t>They cannot offer advice where there would be personal financial benefit.</a:t>
            </a:r>
          </a:p>
          <a:p>
            <a:pPr fontAlgn="base"/>
            <a:r>
              <a:rPr lang="en-GB" dirty="0"/>
              <a:t>Dietitians are legally able to supply and administer some prescription-only medicines e.g. insulin, phosphate binders and pancreatic enzymes, through trusts/health boards. </a:t>
            </a:r>
          </a:p>
          <a:p>
            <a:pPr fontAlgn="base"/>
            <a:r>
              <a:rPr lang="en-GB" dirty="0"/>
              <a:t>They can also adjust this medication. Much of their work is spent advising/counselling other medical staff as to the best course of action in regard to an individual’s nutritional status.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0998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51FFE-DE33-45F3-9702-C34409900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Areas of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AE81E-A7D7-4FEB-BE06-E7780D336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Nutritional support – supplements (</a:t>
            </a:r>
            <a:r>
              <a:rPr lang="en-GB" dirty="0" err="1"/>
              <a:t>vits</a:t>
            </a:r>
            <a:r>
              <a:rPr lang="en-GB" dirty="0"/>
              <a:t> and protein/energy), tube feeds, IV nutrition</a:t>
            </a:r>
          </a:p>
          <a:p>
            <a:r>
              <a:rPr lang="en-GB" dirty="0"/>
              <a:t>Cardiovascular health</a:t>
            </a:r>
          </a:p>
          <a:p>
            <a:r>
              <a:rPr lang="en-GB" dirty="0"/>
              <a:t>Diabetes – insulin </a:t>
            </a:r>
          </a:p>
          <a:p>
            <a:r>
              <a:rPr lang="en-GB" dirty="0"/>
              <a:t>Renal – low potassium, low phosphate diets, phosphate binders</a:t>
            </a:r>
          </a:p>
          <a:p>
            <a:r>
              <a:rPr lang="en-GB" dirty="0"/>
              <a:t>Gastro medicine – special diets, enzymes</a:t>
            </a:r>
          </a:p>
          <a:p>
            <a:r>
              <a:rPr lang="en-GB" dirty="0"/>
              <a:t>Allergy – identification of allergies, allergy testing, desensitisation</a:t>
            </a:r>
          </a:p>
          <a:p>
            <a:r>
              <a:rPr lang="en-GB" dirty="0"/>
              <a:t>Paediatrics – metabolic, ketogenic diets</a:t>
            </a:r>
          </a:p>
          <a:p>
            <a:r>
              <a:rPr lang="en-GB" dirty="0"/>
              <a:t>Intensive care </a:t>
            </a:r>
          </a:p>
          <a:p>
            <a:r>
              <a:rPr lang="en-GB" dirty="0"/>
              <a:t>Community</a:t>
            </a:r>
          </a:p>
          <a:p>
            <a:r>
              <a:rPr lang="en-GB" dirty="0"/>
              <a:t>Catering</a:t>
            </a:r>
          </a:p>
          <a:p>
            <a:r>
              <a:rPr lang="en-GB" dirty="0"/>
              <a:t>Public health</a:t>
            </a:r>
          </a:p>
        </p:txBody>
      </p:sp>
    </p:spTree>
    <p:extLst>
      <p:ext uri="{BB962C8B-B14F-4D97-AF65-F5344CB8AC3E}">
        <p14:creationId xmlns:p14="http://schemas.microsoft.com/office/powerpoint/2010/main" val="535475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88168-B501-4C95-B6E3-D410403A3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My role - Paediatrics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0F06D-74DE-466B-908E-ABC1F8DD7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Allergy – diagnose, avoidance advice, reintroduction advice, desensitisation, guideline writing</a:t>
            </a:r>
          </a:p>
          <a:p>
            <a:pPr lvl="1"/>
            <a:r>
              <a:rPr lang="en-GB" dirty="0"/>
              <a:t>Eczema, urticaria, anaphylaxis</a:t>
            </a:r>
          </a:p>
          <a:p>
            <a:r>
              <a:rPr lang="en-GB" dirty="0" err="1"/>
              <a:t>Gastromedicine</a:t>
            </a:r>
            <a:r>
              <a:rPr lang="en-GB" dirty="0"/>
              <a:t> – as per allergy. Special diets, enzymes, Tube feeds, Parenteral nutrition</a:t>
            </a:r>
          </a:p>
          <a:p>
            <a:pPr lvl="1"/>
            <a:r>
              <a:rPr lang="en-GB" dirty="0"/>
              <a:t>Functional abdominal pain, IBD, Liver disease, eosinophilic disease, short bowel syndrome, </a:t>
            </a:r>
            <a:r>
              <a:rPr lang="en-GB" dirty="0" err="1"/>
              <a:t>disaccharidase</a:t>
            </a:r>
            <a:r>
              <a:rPr lang="en-GB" dirty="0"/>
              <a:t> deficiencies</a:t>
            </a:r>
          </a:p>
          <a:p>
            <a:endParaRPr lang="en-GB" dirty="0"/>
          </a:p>
          <a:p>
            <a:r>
              <a:rPr lang="en-GB" dirty="0"/>
              <a:t>I rarely deal with advice on weight loss more weight gain</a:t>
            </a:r>
          </a:p>
        </p:txBody>
      </p:sp>
    </p:spTree>
    <p:extLst>
      <p:ext uri="{BB962C8B-B14F-4D97-AF65-F5344CB8AC3E}">
        <p14:creationId xmlns:p14="http://schemas.microsoft.com/office/powerpoint/2010/main" val="3553479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78A7A-618F-499F-8BE8-14803B461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Evidence based nutrition/Dietetics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E717D-9610-4F8A-AC33-5A9BEA1E0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conscientious, explicit and judicious use of current best evidence in making decisions about the care of individual patients</a:t>
            </a:r>
          </a:p>
          <a:p>
            <a:r>
              <a:rPr lang="en-GB" dirty="0"/>
              <a:t>Asking questions, systematically finding research evidence and assessing the validity applicability and importance of that evidence</a:t>
            </a:r>
          </a:p>
          <a:p>
            <a:r>
              <a:rPr lang="en-GB" dirty="0"/>
              <a:t>The evidence based information is then combined with the dietitians expertise and judgement and the clients or community unique values and circumstances to guide decision making in dietetics</a:t>
            </a:r>
          </a:p>
          <a:p>
            <a:pPr lvl="1"/>
            <a:r>
              <a:rPr lang="en-GB" dirty="0"/>
              <a:t>This last point is key – expertise and judgement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4898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6B39F-EE03-4DCE-BDA0-1ADE4C8BD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Evidence 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647A2-3817-4A72-B2D9-A223B79BE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Evidence ranges from strong evidence from at least one systematic review of well designed RCT’s to opinions from respected authorities based on clinical evidence and views of colleagues/peers – experiential</a:t>
            </a:r>
          </a:p>
          <a:p>
            <a:r>
              <a:rPr lang="en-GB" dirty="0"/>
              <a:t>Epidemiological studies</a:t>
            </a:r>
          </a:p>
          <a:p>
            <a:r>
              <a:rPr lang="en-GB" dirty="0"/>
              <a:t>If we really solely on level one evidence then progress will be slow</a:t>
            </a:r>
          </a:p>
          <a:p>
            <a:pPr lvl="1"/>
            <a:r>
              <a:rPr lang="en-GB" dirty="0" err="1"/>
              <a:t>eg</a:t>
            </a:r>
            <a:r>
              <a:rPr lang="en-GB" dirty="0"/>
              <a:t> milk free and eczema</a:t>
            </a:r>
          </a:p>
          <a:p>
            <a:r>
              <a:rPr lang="en-GB" dirty="0"/>
              <a:t>As with herbal medicine the well designed RCT’s are not always there</a:t>
            </a:r>
          </a:p>
          <a:p>
            <a:r>
              <a:rPr lang="en-GB" dirty="0"/>
              <a:t>Some rationale is needed, Will it do harm? What are the chances  it will do good? Review and change, be realistic about improvements/outcomes</a:t>
            </a:r>
          </a:p>
          <a:p>
            <a:r>
              <a:rPr lang="en-GB" dirty="0"/>
              <a:t>Risk benefit assessment</a:t>
            </a:r>
          </a:p>
        </p:txBody>
      </p:sp>
    </p:spTree>
    <p:extLst>
      <p:ext uri="{BB962C8B-B14F-4D97-AF65-F5344CB8AC3E}">
        <p14:creationId xmlns:p14="http://schemas.microsoft.com/office/powerpoint/2010/main" val="55953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76270-B538-4BA9-904A-2E886B3E4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55B18-E92C-44E7-8D5B-F62781423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Volume of patients</a:t>
            </a:r>
          </a:p>
          <a:p>
            <a:r>
              <a:rPr lang="en-GB" dirty="0"/>
              <a:t>Ideals can be limited by </a:t>
            </a:r>
          </a:p>
          <a:p>
            <a:r>
              <a:rPr lang="en-GB" dirty="0"/>
              <a:t>Consultants</a:t>
            </a:r>
          </a:p>
          <a:p>
            <a:r>
              <a:rPr lang="en-GB" dirty="0"/>
              <a:t>Time</a:t>
            </a:r>
          </a:p>
          <a:p>
            <a:r>
              <a:rPr lang="en-GB" dirty="0"/>
              <a:t>Patients</a:t>
            </a:r>
          </a:p>
          <a:p>
            <a:pPr lvl="1"/>
            <a:r>
              <a:rPr lang="en-GB" dirty="0"/>
              <a:t>Poor motivation </a:t>
            </a:r>
          </a:p>
        </p:txBody>
      </p:sp>
    </p:spTree>
    <p:extLst>
      <p:ext uri="{BB962C8B-B14F-4D97-AF65-F5344CB8AC3E}">
        <p14:creationId xmlns:p14="http://schemas.microsoft.com/office/powerpoint/2010/main" val="3613839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6D7DF-DE61-4769-A19A-E8CD72487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we eat what we eat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9E0B5-6F3A-4FE5-A205-3D9A71D63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Evolution</a:t>
            </a:r>
          </a:p>
          <a:p>
            <a:r>
              <a:rPr lang="en-GB" dirty="0"/>
              <a:t>Prevent starvation</a:t>
            </a:r>
          </a:p>
          <a:p>
            <a:r>
              <a:rPr lang="en-GB" dirty="0"/>
              <a:t>High yield crops</a:t>
            </a:r>
          </a:p>
          <a:p>
            <a:r>
              <a:rPr lang="en-GB" dirty="0"/>
              <a:t>Population size</a:t>
            </a:r>
          </a:p>
          <a:p>
            <a:r>
              <a:rPr lang="en-GB" dirty="0"/>
              <a:t>Greed – food producers</a:t>
            </a:r>
          </a:p>
          <a:p>
            <a:r>
              <a:rPr lang="en-GB" dirty="0"/>
              <a:t>Americanisation</a:t>
            </a:r>
          </a:p>
          <a:p>
            <a:r>
              <a:rPr lang="en-GB" dirty="0"/>
              <a:t>Laziness/ignorance</a:t>
            </a:r>
          </a:p>
          <a:p>
            <a:r>
              <a:rPr lang="en-GB" dirty="0"/>
              <a:t>Many ideals for diet but for most preventing hunger is key</a:t>
            </a:r>
          </a:p>
        </p:txBody>
      </p:sp>
    </p:spTree>
    <p:extLst>
      <p:ext uri="{BB962C8B-B14F-4D97-AF65-F5344CB8AC3E}">
        <p14:creationId xmlns:p14="http://schemas.microsoft.com/office/powerpoint/2010/main" val="2480472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671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Evidence based Nutrition – sort of</vt:lpstr>
      <vt:lpstr>What is a Dietitian?  </vt:lpstr>
      <vt:lpstr>What do they do?</vt:lpstr>
      <vt:lpstr>Areas of work</vt:lpstr>
      <vt:lpstr>My role - Paediatrics</vt:lpstr>
      <vt:lpstr>Evidence based nutrition/Dietetics</vt:lpstr>
      <vt:lpstr>Evidence base</vt:lpstr>
      <vt:lpstr>PowerPoint Presentation</vt:lpstr>
      <vt:lpstr>Why we eat what we eat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Evidence based Nutrition – sort of</dc:title>
  <dc:creator>Kristian Bravin</dc:creator>
  <cp:lastModifiedBy>Helen Fowler</cp:lastModifiedBy>
  <cp:revision>12</cp:revision>
  <dcterms:created xsi:type="dcterms:W3CDTF">2017-07-25T20:23:03Z</dcterms:created>
  <dcterms:modified xsi:type="dcterms:W3CDTF">2020-08-26T10:44:01Z</dcterms:modified>
</cp:coreProperties>
</file>