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307"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306" r:id="rId22"/>
    <p:sldId id="275" r:id="rId23"/>
    <p:sldId id="276" r:id="rId24"/>
    <p:sldId id="277" r:id="rId25"/>
    <p:sldId id="278" r:id="rId26"/>
    <p:sldId id="279" r:id="rId27"/>
    <p:sldId id="280" r:id="rId28"/>
    <p:sldId id="281" r:id="rId29"/>
    <p:sldId id="282" r:id="rId30"/>
    <p:sldId id="283" r:id="rId31"/>
    <p:sldId id="284" r:id="rId32"/>
    <p:sldId id="285" r:id="rId33"/>
    <p:sldId id="288" r:id="rId34"/>
    <p:sldId id="289" r:id="rId35"/>
    <p:sldId id="290" r:id="rId36"/>
    <p:sldId id="291" r:id="rId37"/>
    <p:sldId id="292" r:id="rId38"/>
    <p:sldId id="293" r:id="rId39"/>
    <p:sldId id="294" r:id="rId40"/>
    <p:sldId id="295" r:id="rId41"/>
    <p:sldId id="305" r:id="rId42"/>
    <p:sldId id="303" r:id="rId43"/>
    <p:sldId id="296" r:id="rId44"/>
    <p:sldId id="297" r:id="rId45"/>
    <p:sldId id="298" r:id="rId46"/>
    <p:sldId id="299" r:id="rId47"/>
    <p:sldId id="300" r:id="rId48"/>
    <p:sldId id="301" r:id="rId49"/>
    <p:sldId id="302" r:id="rId50"/>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34" autoAdjust="0"/>
    <p:restoredTop sz="94660"/>
  </p:normalViewPr>
  <p:slideViewPr>
    <p:cSldViewPr>
      <p:cViewPr varScale="1">
        <p:scale>
          <a:sx n="68" d="100"/>
          <a:sy n="68" d="100"/>
        </p:scale>
        <p:origin x="144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Fowler" userId="3ef6f562-746d-4770-b009-4dbc9cc2defe" providerId="ADAL" clId="{386F6526-1BF3-4BB3-A672-C02E243F73EE}"/>
    <pc:docChg chg="modSld">
      <pc:chgData name="Helen Fowler" userId="3ef6f562-746d-4770-b009-4dbc9cc2defe" providerId="ADAL" clId="{386F6526-1BF3-4BB3-A672-C02E243F73EE}" dt="2020-08-13T13:23:48.964" v="0" actId="21"/>
      <pc:docMkLst>
        <pc:docMk/>
      </pc:docMkLst>
      <pc:sldChg chg="modSp mod">
        <pc:chgData name="Helen Fowler" userId="3ef6f562-746d-4770-b009-4dbc9cc2defe" providerId="ADAL" clId="{386F6526-1BF3-4BB3-A672-C02E243F73EE}" dt="2020-08-13T13:23:48.964" v="0" actId="21"/>
        <pc:sldMkLst>
          <pc:docMk/>
          <pc:sldMk cId="4102664736" sldId="307"/>
        </pc:sldMkLst>
        <pc:spChg chg="mod">
          <ac:chgData name="Helen Fowler" userId="3ef6f562-746d-4770-b009-4dbc9cc2defe" providerId="ADAL" clId="{386F6526-1BF3-4BB3-A672-C02E243F73EE}" dt="2020-08-13T13:23:48.964" v="0" actId="21"/>
          <ac:spMkLst>
            <pc:docMk/>
            <pc:sldMk cId="4102664736" sldId="307"/>
            <ac:spMk id="2" creationId="{00000000-0000-0000-0000-000000000000}"/>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4782006415864679E-2"/>
          <c:y val="4.8025871766029245E-2"/>
          <c:w val="0.66769393409157185"/>
          <c:h val="0.78168978877640294"/>
        </c:manualLayout>
      </c:layout>
      <c:lineChart>
        <c:grouping val="standard"/>
        <c:varyColors val="0"/>
        <c:ser>
          <c:idx val="0"/>
          <c:order val="0"/>
          <c:tx>
            <c:strRef>
              <c:f>Sheet1!$B$1</c:f>
              <c:strCache>
                <c:ptCount val="1"/>
                <c:pt idx="0">
                  <c:v>normal ave. FEV</c:v>
                </c:pt>
              </c:strCache>
            </c:strRef>
          </c:tx>
          <c:marker>
            <c:symbol val="none"/>
          </c:marker>
          <c:cat>
            <c:numRef>
              <c:f>Sheet1!$A$2:$A$119</c:f>
              <c:numCache>
                <c:formatCode>mmm\-yy</c:formatCode>
                <c:ptCount val="118"/>
                <c:pt idx="0">
                  <c:v>34394</c:v>
                </c:pt>
                <c:pt idx="1">
                  <c:v>34486</c:v>
                </c:pt>
                <c:pt idx="2">
                  <c:v>34578</c:v>
                </c:pt>
                <c:pt idx="3">
                  <c:v>34669</c:v>
                </c:pt>
                <c:pt idx="4">
                  <c:v>34759</c:v>
                </c:pt>
                <c:pt idx="5">
                  <c:v>34851</c:v>
                </c:pt>
                <c:pt idx="6">
                  <c:v>34943</c:v>
                </c:pt>
                <c:pt idx="7">
                  <c:v>35034</c:v>
                </c:pt>
                <c:pt idx="8">
                  <c:v>35125</c:v>
                </c:pt>
                <c:pt idx="9">
                  <c:v>35217</c:v>
                </c:pt>
                <c:pt idx="10">
                  <c:v>35309</c:v>
                </c:pt>
                <c:pt idx="11">
                  <c:v>35400</c:v>
                </c:pt>
                <c:pt idx="12">
                  <c:v>35490</c:v>
                </c:pt>
                <c:pt idx="13">
                  <c:v>35582</c:v>
                </c:pt>
                <c:pt idx="14">
                  <c:v>35674</c:v>
                </c:pt>
                <c:pt idx="15">
                  <c:v>35765</c:v>
                </c:pt>
                <c:pt idx="16">
                  <c:v>35855</c:v>
                </c:pt>
                <c:pt idx="17">
                  <c:v>35947</c:v>
                </c:pt>
                <c:pt idx="18">
                  <c:v>36039</c:v>
                </c:pt>
                <c:pt idx="19">
                  <c:v>36130</c:v>
                </c:pt>
                <c:pt idx="20">
                  <c:v>36220</c:v>
                </c:pt>
                <c:pt idx="21">
                  <c:v>36312</c:v>
                </c:pt>
                <c:pt idx="22">
                  <c:v>36404</c:v>
                </c:pt>
                <c:pt idx="23">
                  <c:v>36495</c:v>
                </c:pt>
                <c:pt idx="24">
                  <c:v>36586</c:v>
                </c:pt>
                <c:pt idx="25">
                  <c:v>36678</c:v>
                </c:pt>
                <c:pt idx="26">
                  <c:v>36770</c:v>
                </c:pt>
                <c:pt idx="27">
                  <c:v>36861</c:v>
                </c:pt>
                <c:pt idx="28">
                  <c:v>36951</c:v>
                </c:pt>
                <c:pt idx="29">
                  <c:v>37043</c:v>
                </c:pt>
                <c:pt idx="30">
                  <c:v>37135</c:v>
                </c:pt>
                <c:pt idx="31">
                  <c:v>37226</c:v>
                </c:pt>
                <c:pt idx="32">
                  <c:v>37316</c:v>
                </c:pt>
                <c:pt idx="33">
                  <c:v>37408</c:v>
                </c:pt>
                <c:pt idx="34">
                  <c:v>37500</c:v>
                </c:pt>
                <c:pt idx="35">
                  <c:v>37591</c:v>
                </c:pt>
                <c:pt idx="36">
                  <c:v>37681</c:v>
                </c:pt>
                <c:pt idx="37">
                  <c:v>37773</c:v>
                </c:pt>
                <c:pt idx="38">
                  <c:v>37865</c:v>
                </c:pt>
                <c:pt idx="39">
                  <c:v>37956</c:v>
                </c:pt>
                <c:pt idx="40">
                  <c:v>38047</c:v>
                </c:pt>
                <c:pt idx="41">
                  <c:v>38139</c:v>
                </c:pt>
                <c:pt idx="42">
                  <c:v>38231</c:v>
                </c:pt>
                <c:pt idx="43">
                  <c:v>38322</c:v>
                </c:pt>
                <c:pt idx="44">
                  <c:v>38412</c:v>
                </c:pt>
                <c:pt idx="45">
                  <c:v>38504</c:v>
                </c:pt>
                <c:pt idx="46">
                  <c:v>38596</c:v>
                </c:pt>
                <c:pt idx="47">
                  <c:v>38687</c:v>
                </c:pt>
                <c:pt idx="48">
                  <c:v>38777</c:v>
                </c:pt>
                <c:pt idx="49">
                  <c:v>38869</c:v>
                </c:pt>
                <c:pt idx="50">
                  <c:v>38961</c:v>
                </c:pt>
                <c:pt idx="51">
                  <c:v>39052</c:v>
                </c:pt>
                <c:pt idx="52">
                  <c:v>39142</c:v>
                </c:pt>
                <c:pt idx="53">
                  <c:v>39234</c:v>
                </c:pt>
                <c:pt idx="54">
                  <c:v>39326</c:v>
                </c:pt>
                <c:pt idx="55">
                  <c:v>39417</c:v>
                </c:pt>
                <c:pt idx="56">
                  <c:v>39508</c:v>
                </c:pt>
              </c:numCache>
            </c:numRef>
          </c:cat>
          <c:val>
            <c:numRef>
              <c:f>Sheet1!$B$2:$B$119</c:f>
              <c:numCache>
                <c:formatCode>General</c:formatCode>
                <c:ptCount val="118"/>
                <c:pt idx="0">
                  <c:v>510</c:v>
                </c:pt>
                <c:pt idx="1">
                  <c:v>510</c:v>
                </c:pt>
                <c:pt idx="2">
                  <c:v>510</c:v>
                </c:pt>
                <c:pt idx="3">
                  <c:v>510</c:v>
                </c:pt>
                <c:pt idx="4">
                  <c:v>510</c:v>
                </c:pt>
                <c:pt idx="5">
                  <c:v>510</c:v>
                </c:pt>
                <c:pt idx="6">
                  <c:v>510</c:v>
                </c:pt>
                <c:pt idx="7">
                  <c:v>510</c:v>
                </c:pt>
                <c:pt idx="8">
                  <c:v>510</c:v>
                </c:pt>
                <c:pt idx="9">
                  <c:v>510</c:v>
                </c:pt>
                <c:pt idx="10">
                  <c:v>510</c:v>
                </c:pt>
                <c:pt idx="11">
                  <c:v>510</c:v>
                </c:pt>
                <c:pt idx="12">
                  <c:v>510</c:v>
                </c:pt>
                <c:pt idx="13">
                  <c:v>510</c:v>
                </c:pt>
                <c:pt idx="14">
                  <c:v>510</c:v>
                </c:pt>
                <c:pt idx="15">
                  <c:v>510</c:v>
                </c:pt>
                <c:pt idx="16">
                  <c:v>510</c:v>
                </c:pt>
                <c:pt idx="17">
                  <c:v>510</c:v>
                </c:pt>
                <c:pt idx="18">
                  <c:v>510</c:v>
                </c:pt>
                <c:pt idx="19">
                  <c:v>510</c:v>
                </c:pt>
                <c:pt idx="20">
                  <c:v>510</c:v>
                </c:pt>
                <c:pt idx="21">
                  <c:v>510</c:v>
                </c:pt>
                <c:pt idx="22">
                  <c:v>510</c:v>
                </c:pt>
                <c:pt idx="23">
                  <c:v>510</c:v>
                </c:pt>
                <c:pt idx="24">
                  <c:v>510</c:v>
                </c:pt>
                <c:pt idx="25">
                  <c:v>510</c:v>
                </c:pt>
                <c:pt idx="26">
                  <c:v>510</c:v>
                </c:pt>
                <c:pt idx="27">
                  <c:v>510</c:v>
                </c:pt>
                <c:pt idx="28">
                  <c:v>510</c:v>
                </c:pt>
                <c:pt idx="29">
                  <c:v>510</c:v>
                </c:pt>
                <c:pt idx="30">
                  <c:v>510</c:v>
                </c:pt>
                <c:pt idx="31">
                  <c:v>510</c:v>
                </c:pt>
                <c:pt idx="32">
                  <c:v>510</c:v>
                </c:pt>
                <c:pt idx="33">
                  <c:v>510</c:v>
                </c:pt>
                <c:pt idx="34">
                  <c:v>510</c:v>
                </c:pt>
                <c:pt idx="35">
                  <c:v>510</c:v>
                </c:pt>
                <c:pt idx="36">
                  <c:v>510</c:v>
                </c:pt>
                <c:pt idx="37">
                  <c:v>510</c:v>
                </c:pt>
                <c:pt idx="38">
                  <c:v>510</c:v>
                </c:pt>
                <c:pt idx="39">
                  <c:v>510</c:v>
                </c:pt>
                <c:pt idx="40">
                  <c:v>510</c:v>
                </c:pt>
                <c:pt idx="41">
                  <c:v>510</c:v>
                </c:pt>
                <c:pt idx="42">
                  <c:v>510</c:v>
                </c:pt>
                <c:pt idx="43">
                  <c:v>510</c:v>
                </c:pt>
                <c:pt idx="44">
                  <c:v>510</c:v>
                </c:pt>
                <c:pt idx="45">
                  <c:v>510</c:v>
                </c:pt>
                <c:pt idx="46">
                  <c:v>510</c:v>
                </c:pt>
                <c:pt idx="47">
                  <c:v>510</c:v>
                </c:pt>
                <c:pt idx="48">
                  <c:v>510</c:v>
                </c:pt>
                <c:pt idx="49">
                  <c:v>510</c:v>
                </c:pt>
                <c:pt idx="50">
                  <c:v>510</c:v>
                </c:pt>
                <c:pt idx="51">
                  <c:v>510</c:v>
                </c:pt>
                <c:pt idx="52">
                  <c:v>510</c:v>
                </c:pt>
                <c:pt idx="53">
                  <c:v>510</c:v>
                </c:pt>
                <c:pt idx="54">
                  <c:v>510</c:v>
                </c:pt>
                <c:pt idx="55">
                  <c:v>510</c:v>
                </c:pt>
                <c:pt idx="56">
                  <c:v>510</c:v>
                </c:pt>
              </c:numCache>
            </c:numRef>
          </c:val>
          <c:smooth val="0"/>
          <c:extLst>
            <c:ext xmlns:c16="http://schemas.microsoft.com/office/drawing/2014/chart" uri="{C3380CC4-5D6E-409C-BE32-E72D297353CC}">
              <c16:uniqueId val="{00000000-3E90-40DA-A3C3-A6812D43F01B}"/>
            </c:ext>
          </c:extLst>
        </c:ser>
        <c:ser>
          <c:idx val="1"/>
          <c:order val="1"/>
          <c:tx>
            <c:strRef>
              <c:f>Sheet1!$C$1</c:f>
              <c:strCache>
                <c:ptCount val="1"/>
                <c:pt idx="0">
                  <c:v>ave FEV1 reduced with age</c:v>
                </c:pt>
              </c:strCache>
            </c:strRef>
          </c:tx>
          <c:marker>
            <c:symbol val="none"/>
          </c:marker>
          <c:cat>
            <c:numRef>
              <c:f>Sheet1!$A$2:$A$119</c:f>
              <c:numCache>
                <c:formatCode>mmm\-yy</c:formatCode>
                <c:ptCount val="118"/>
                <c:pt idx="0">
                  <c:v>34394</c:v>
                </c:pt>
                <c:pt idx="1">
                  <c:v>34486</c:v>
                </c:pt>
                <c:pt idx="2">
                  <c:v>34578</c:v>
                </c:pt>
                <c:pt idx="3">
                  <c:v>34669</c:v>
                </c:pt>
                <c:pt idx="4">
                  <c:v>34759</c:v>
                </c:pt>
                <c:pt idx="5">
                  <c:v>34851</c:v>
                </c:pt>
                <c:pt idx="6">
                  <c:v>34943</c:v>
                </c:pt>
                <c:pt idx="7">
                  <c:v>35034</c:v>
                </c:pt>
                <c:pt idx="8">
                  <c:v>35125</c:v>
                </c:pt>
                <c:pt idx="9">
                  <c:v>35217</c:v>
                </c:pt>
                <c:pt idx="10">
                  <c:v>35309</c:v>
                </c:pt>
                <c:pt idx="11">
                  <c:v>35400</c:v>
                </c:pt>
                <c:pt idx="12">
                  <c:v>35490</c:v>
                </c:pt>
                <c:pt idx="13">
                  <c:v>35582</c:v>
                </c:pt>
                <c:pt idx="14">
                  <c:v>35674</c:v>
                </c:pt>
                <c:pt idx="15">
                  <c:v>35765</c:v>
                </c:pt>
                <c:pt idx="16">
                  <c:v>35855</c:v>
                </c:pt>
                <c:pt idx="17">
                  <c:v>35947</c:v>
                </c:pt>
                <c:pt idx="18">
                  <c:v>36039</c:v>
                </c:pt>
                <c:pt idx="19">
                  <c:v>36130</c:v>
                </c:pt>
                <c:pt idx="20">
                  <c:v>36220</c:v>
                </c:pt>
                <c:pt idx="21">
                  <c:v>36312</c:v>
                </c:pt>
                <c:pt idx="22">
                  <c:v>36404</c:v>
                </c:pt>
                <c:pt idx="23">
                  <c:v>36495</c:v>
                </c:pt>
                <c:pt idx="24">
                  <c:v>36586</c:v>
                </c:pt>
                <c:pt idx="25">
                  <c:v>36678</c:v>
                </c:pt>
                <c:pt idx="26">
                  <c:v>36770</c:v>
                </c:pt>
                <c:pt idx="27">
                  <c:v>36861</c:v>
                </c:pt>
                <c:pt idx="28">
                  <c:v>36951</c:v>
                </c:pt>
                <c:pt idx="29">
                  <c:v>37043</c:v>
                </c:pt>
                <c:pt idx="30">
                  <c:v>37135</c:v>
                </c:pt>
                <c:pt idx="31">
                  <c:v>37226</c:v>
                </c:pt>
                <c:pt idx="32">
                  <c:v>37316</c:v>
                </c:pt>
                <c:pt idx="33">
                  <c:v>37408</c:v>
                </c:pt>
                <c:pt idx="34">
                  <c:v>37500</c:v>
                </c:pt>
                <c:pt idx="35">
                  <c:v>37591</c:v>
                </c:pt>
                <c:pt idx="36">
                  <c:v>37681</c:v>
                </c:pt>
                <c:pt idx="37">
                  <c:v>37773</c:v>
                </c:pt>
                <c:pt idx="38">
                  <c:v>37865</c:v>
                </c:pt>
                <c:pt idx="39">
                  <c:v>37956</c:v>
                </c:pt>
                <c:pt idx="40">
                  <c:v>38047</c:v>
                </c:pt>
                <c:pt idx="41">
                  <c:v>38139</c:v>
                </c:pt>
                <c:pt idx="42">
                  <c:v>38231</c:v>
                </c:pt>
                <c:pt idx="43">
                  <c:v>38322</c:v>
                </c:pt>
                <c:pt idx="44">
                  <c:v>38412</c:v>
                </c:pt>
                <c:pt idx="45">
                  <c:v>38504</c:v>
                </c:pt>
                <c:pt idx="46">
                  <c:v>38596</c:v>
                </c:pt>
                <c:pt idx="47">
                  <c:v>38687</c:v>
                </c:pt>
                <c:pt idx="48">
                  <c:v>38777</c:v>
                </c:pt>
                <c:pt idx="49">
                  <c:v>38869</c:v>
                </c:pt>
                <c:pt idx="50">
                  <c:v>38961</c:v>
                </c:pt>
                <c:pt idx="51">
                  <c:v>39052</c:v>
                </c:pt>
                <c:pt idx="52">
                  <c:v>39142</c:v>
                </c:pt>
                <c:pt idx="53">
                  <c:v>39234</c:v>
                </c:pt>
                <c:pt idx="54">
                  <c:v>39326</c:v>
                </c:pt>
                <c:pt idx="55">
                  <c:v>39417</c:v>
                </c:pt>
                <c:pt idx="56">
                  <c:v>39508</c:v>
                </c:pt>
              </c:numCache>
            </c:numRef>
          </c:cat>
          <c:val>
            <c:numRef>
              <c:f>Sheet1!$C$2:$C$119</c:f>
              <c:numCache>
                <c:formatCode>General</c:formatCode>
                <c:ptCount val="118"/>
                <c:pt idx="0">
                  <c:v>510</c:v>
                </c:pt>
                <c:pt idx="1">
                  <c:v>509</c:v>
                </c:pt>
                <c:pt idx="2">
                  <c:v>508</c:v>
                </c:pt>
                <c:pt idx="3">
                  <c:v>507</c:v>
                </c:pt>
                <c:pt idx="4">
                  <c:v>506</c:v>
                </c:pt>
                <c:pt idx="5">
                  <c:v>505</c:v>
                </c:pt>
                <c:pt idx="6">
                  <c:v>504</c:v>
                </c:pt>
                <c:pt idx="7">
                  <c:v>503</c:v>
                </c:pt>
                <c:pt idx="8">
                  <c:v>502</c:v>
                </c:pt>
                <c:pt idx="9">
                  <c:v>501</c:v>
                </c:pt>
                <c:pt idx="10">
                  <c:v>500</c:v>
                </c:pt>
                <c:pt idx="11">
                  <c:v>499</c:v>
                </c:pt>
                <c:pt idx="12">
                  <c:v>498</c:v>
                </c:pt>
                <c:pt idx="13">
                  <c:v>497</c:v>
                </c:pt>
                <c:pt idx="14">
                  <c:v>496</c:v>
                </c:pt>
                <c:pt idx="15">
                  <c:v>495</c:v>
                </c:pt>
                <c:pt idx="16">
                  <c:v>494</c:v>
                </c:pt>
                <c:pt idx="17">
                  <c:v>493</c:v>
                </c:pt>
                <c:pt idx="18">
                  <c:v>492</c:v>
                </c:pt>
                <c:pt idx="19">
                  <c:v>491</c:v>
                </c:pt>
                <c:pt idx="20">
                  <c:v>490</c:v>
                </c:pt>
                <c:pt idx="21">
                  <c:v>489</c:v>
                </c:pt>
                <c:pt idx="22">
                  <c:v>488</c:v>
                </c:pt>
                <c:pt idx="23">
                  <c:v>487</c:v>
                </c:pt>
                <c:pt idx="24">
                  <c:v>486</c:v>
                </c:pt>
                <c:pt idx="25">
                  <c:v>485</c:v>
                </c:pt>
                <c:pt idx="26">
                  <c:v>484</c:v>
                </c:pt>
                <c:pt idx="27">
                  <c:v>483</c:v>
                </c:pt>
                <c:pt idx="28">
                  <c:v>482</c:v>
                </c:pt>
                <c:pt idx="29">
                  <c:v>481</c:v>
                </c:pt>
                <c:pt idx="30">
                  <c:v>480</c:v>
                </c:pt>
                <c:pt idx="31">
                  <c:v>480</c:v>
                </c:pt>
                <c:pt idx="32">
                  <c:v>479</c:v>
                </c:pt>
                <c:pt idx="33">
                  <c:v>479</c:v>
                </c:pt>
                <c:pt idx="34">
                  <c:v>478</c:v>
                </c:pt>
                <c:pt idx="35">
                  <c:v>478</c:v>
                </c:pt>
                <c:pt idx="36">
                  <c:v>477</c:v>
                </c:pt>
                <c:pt idx="37">
                  <c:v>477</c:v>
                </c:pt>
                <c:pt idx="38">
                  <c:v>476</c:v>
                </c:pt>
                <c:pt idx="39">
                  <c:v>476</c:v>
                </c:pt>
                <c:pt idx="40">
                  <c:v>475</c:v>
                </c:pt>
                <c:pt idx="41">
                  <c:v>475</c:v>
                </c:pt>
                <c:pt idx="42">
                  <c:v>474</c:v>
                </c:pt>
                <c:pt idx="43">
                  <c:v>473</c:v>
                </c:pt>
                <c:pt idx="44">
                  <c:v>472</c:v>
                </c:pt>
                <c:pt idx="45">
                  <c:v>471</c:v>
                </c:pt>
                <c:pt idx="46">
                  <c:v>470</c:v>
                </c:pt>
                <c:pt idx="47">
                  <c:v>469</c:v>
                </c:pt>
                <c:pt idx="48">
                  <c:v>468</c:v>
                </c:pt>
                <c:pt idx="49">
                  <c:v>467</c:v>
                </c:pt>
                <c:pt idx="50">
                  <c:v>466</c:v>
                </c:pt>
                <c:pt idx="51">
                  <c:v>465</c:v>
                </c:pt>
                <c:pt idx="52">
                  <c:v>464</c:v>
                </c:pt>
                <c:pt idx="53">
                  <c:v>463</c:v>
                </c:pt>
                <c:pt idx="54">
                  <c:v>462</c:v>
                </c:pt>
                <c:pt idx="55">
                  <c:v>461</c:v>
                </c:pt>
                <c:pt idx="56">
                  <c:v>460</c:v>
                </c:pt>
              </c:numCache>
            </c:numRef>
          </c:val>
          <c:smooth val="0"/>
          <c:extLst>
            <c:ext xmlns:c16="http://schemas.microsoft.com/office/drawing/2014/chart" uri="{C3380CC4-5D6E-409C-BE32-E72D297353CC}">
              <c16:uniqueId val="{00000001-3E90-40DA-A3C3-A6812D43F01B}"/>
            </c:ext>
          </c:extLst>
        </c:ser>
        <c:ser>
          <c:idx val="2"/>
          <c:order val="2"/>
          <c:tx>
            <c:strRef>
              <c:f>Sheet1!$D$1</c:f>
              <c:strCache>
                <c:ptCount val="1"/>
                <c:pt idx="0">
                  <c:v>patient's FEV1 35 to 76%</c:v>
                </c:pt>
              </c:strCache>
            </c:strRef>
          </c:tx>
          <c:marker>
            <c:symbol val="none"/>
          </c:marker>
          <c:cat>
            <c:numRef>
              <c:f>Sheet1!$A$2:$A$119</c:f>
              <c:numCache>
                <c:formatCode>mmm\-yy</c:formatCode>
                <c:ptCount val="118"/>
                <c:pt idx="0">
                  <c:v>34394</c:v>
                </c:pt>
                <c:pt idx="1">
                  <c:v>34486</c:v>
                </c:pt>
                <c:pt idx="2">
                  <c:v>34578</c:v>
                </c:pt>
                <c:pt idx="3">
                  <c:v>34669</c:v>
                </c:pt>
                <c:pt idx="4">
                  <c:v>34759</c:v>
                </c:pt>
                <c:pt idx="5">
                  <c:v>34851</c:v>
                </c:pt>
                <c:pt idx="6">
                  <c:v>34943</c:v>
                </c:pt>
                <c:pt idx="7">
                  <c:v>35034</c:v>
                </c:pt>
                <c:pt idx="8">
                  <c:v>35125</c:v>
                </c:pt>
                <c:pt idx="9">
                  <c:v>35217</c:v>
                </c:pt>
                <c:pt idx="10">
                  <c:v>35309</c:v>
                </c:pt>
                <c:pt idx="11">
                  <c:v>35400</c:v>
                </c:pt>
                <c:pt idx="12">
                  <c:v>35490</c:v>
                </c:pt>
                <c:pt idx="13">
                  <c:v>35582</c:v>
                </c:pt>
                <c:pt idx="14">
                  <c:v>35674</c:v>
                </c:pt>
                <c:pt idx="15">
                  <c:v>35765</c:v>
                </c:pt>
                <c:pt idx="16">
                  <c:v>35855</c:v>
                </c:pt>
                <c:pt idx="17">
                  <c:v>35947</c:v>
                </c:pt>
                <c:pt idx="18">
                  <c:v>36039</c:v>
                </c:pt>
                <c:pt idx="19">
                  <c:v>36130</c:v>
                </c:pt>
                <c:pt idx="20">
                  <c:v>36220</c:v>
                </c:pt>
                <c:pt idx="21">
                  <c:v>36312</c:v>
                </c:pt>
                <c:pt idx="22">
                  <c:v>36404</c:v>
                </c:pt>
                <c:pt idx="23">
                  <c:v>36495</c:v>
                </c:pt>
                <c:pt idx="24">
                  <c:v>36586</c:v>
                </c:pt>
                <c:pt idx="25">
                  <c:v>36678</c:v>
                </c:pt>
                <c:pt idx="26">
                  <c:v>36770</c:v>
                </c:pt>
                <c:pt idx="27">
                  <c:v>36861</c:v>
                </c:pt>
                <c:pt idx="28">
                  <c:v>36951</c:v>
                </c:pt>
                <c:pt idx="29">
                  <c:v>37043</c:v>
                </c:pt>
                <c:pt idx="30">
                  <c:v>37135</c:v>
                </c:pt>
                <c:pt idx="31">
                  <c:v>37226</c:v>
                </c:pt>
                <c:pt idx="32">
                  <c:v>37316</c:v>
                </c:pt>
                <c:pt idx="33">
                  <c:v>37408</c:v>
                </c:pt>
                <c:pt idx="34">
                  <c:v>37500</c:v>
                </c:pt>
                <c:pt idx="35">
                  <c:v>37591</c:v>
                </c:pt>
                <c:pt idx="36">
                  <c:v>37681</c:v>
                </c:pt>
                <c:pt idx="37">
                  <c:v>37773</c:v>
                </c:pt>
                <c:pt idx="38">
                  <c:v>37865</c:v>
                </c:pt>
                <c:pt idx="39">
                  <c:v>37956</c:v>
                </c:pt>
                <c:pt idx="40">
                  <c:v>38047</c:v>
                </c:pt>
                <c:pt idx="41">
                  <c:v>38139</c:v>
                </c:pt>
                <c:pt idx="42">
                  <c:v>38231</c:v>
                </c:pt>
                <c:pt idx="43">
                  <c:v>38322</c:v>
                </c:pt>
                <c:pt idx="44">
                  <c:v>38412</c:v>
                </c:pt>
                <c:pt idx="45">
                  <c:v>38504</c:v>
                </c:pt>
                <c:pt idx="46">
                  <c:v>38596</c:v>
                </c:pt>
                <c:pt idx="47">
                  <c:v>38687</c:v>
                </c:pt>
                <c:pt idx="48">
                  <c:v>38777</c:v>
                </c:pt>
                <c:pt idx="49">
                  <c:v>38869</c:v>
                </c:pt>
                <c:pt idx="50">
                  <c:v>38961</c:v>
                </c:pt>
                <c:pt idx="51">
                  <c:v>39052</c:v>
                </c:pt>
                <c:pt idx="52">
                  <c:v>39142</c:v>
                </c:pt>
                <c:pt idx="53">
                  <c:v>39234</c:v>
                </c:pt>
                <c:pt idx="54">
                  <c:v>39326</c:v>
                </c:pt>
                <c:pt idx="55">
                  <c:v>39417</c:v>
                </c:pt>
                <c:pt idx="56">
                  <c:v>39508</c:v>
                </c:pt>
              </c:numCache>
            </c:numRef>
          </c:cat>
          <c:val>
            <c:numRef>
              <c:f>Sheet1!$D$2:$D$119</c:f>
              <c:numCache>
                <c:formatCode>General</c:formatCode>
                <c:ptCount val="118"/>
                <c:pt idx="0">
                  <c:v>330</c:v>
                </c:pt>
                <c:pt idx="1">
                  <c:v>390</c:v>
                </c:pt>
                <c:pt idx="2">
                  <c:v>390</c:v>
                </c:pt>
                <c:pt idx="3">
                  <c:v>390</c:v>
                </c:pt>
                <c:pt idx="4">
                  <c:v>390</c:v>
                </c:pt>
                <c:pt idx="5">
                  <c:v>310</c:v>
                </c:pt>
                <c:pt idx="6">
                  <c:v>270</c:v>
                </c:pt>
                <c:pt idx="7">
                  <c:v>330</c:v>
                </c:pt>
                <c:pt idx="8">
                  <c:v>310</c:v>
                </c:pt>
                <c:pt idx="9">
                  <c:v>350</c:v>
                </c:pt>
                <c:pt idx="10">
                  <c:v>330</c:v>
                </c:pt>
                <c:pt idx="11">
                  <c:v>300</c:v>
                </c:pt>
                <c:pt idx="12">
                  <c:v>230</c:v>
                </c:pt>
                <c:pt idx="13">
                  <c:v>290</c:v>
                </c:pt>
                <c:pt idx="14">
                  <c:v>300</c:v>
                </c:pt>
                <c:pt idx="15">
                  <c:v>300</c:v>
                </c:pt>
                <c:pt idx="16">
                  <c:v>310</c:v>
                </c:pt>
                <c:pt idx="17">
                  <c:v>300</c:v>
                </c:pt>
                <c:pt idx="18">
                  <c:v>300</c:v>
                </c:pt>
                <c:pt idx="19">
                  <c:v>250</c:v>
                </c:pt>
                <c:pt idx="20">
                  <c:v>260</c:v>
                </c:pt>
                <c:pt idx="21">
                  <c:v>260</c:v>
                </c:pt>
                <c:pt idx="22">
                  <c:v>260</c:v>
                </c:pt>
                <c:pt idx="23">
                  <c:v>260</c:v>
                </c:pt>
                <c:pt idx="24">
                  <c:v>260</c:v>
                </c:pt>
                <c:pt idx="25">
                  <c:v>260</c:v>
                </c:pt>
                <c:pt idx="26">
                  <c:v>260</c:v>
                </c:pt>
                <c:pt idx="27">
                  <c:v>230</c:v>
                </c:pt>
                <c:pt idx="28">
                  <c:v>230</c:v>
                </c:pt>
                <c:pt idx="29">
                  <c:v>230</c:v>
                </c:pt>
                <c:pt idx="30">
                  <c:v>230</c:v>
                </c:pt>
                <c:pt idx="31">
                  <c:v>230</c:v>
                </c:pt>
                <c:pt idx="32">
                  <c:v>210</c:v>
                </c:pt>
                <c:pt idx="33">
                  <c:v>230</c:v>
                </c:pt>
                <c:pt idx="34">
                  <c:v>230</c:v>
                </c:pt>
                <c:pt idx="35">
                  <c:v>230</c:v>
                </c:pt>
                <c:pt idx="36">
                  <c:v>230</c:v>
                </c:pt>
                <c:pt idx="37">
                  <c:v>230</c:v>
                </c:pt>
                <c:pt idx="38">
                  <c:v>230</c:v>
                </c:pt>
                <c:pt idx="39">
                  <c:v>230</c:v>
                </c:pt>
                <c:pt idx="40">
                  <c:v>230</c:v>
                </c:pt>
                <c:pt idx="41">
                  <c:v>230</c:v>
                </c:pt>
                <c:pt idx="42">
                  <c:v>230</c:v>
                </c:pt>
                <c:pt idx="43">
                  <c:v>230</c:v>
                </c:pt>
                <c:pt idx="44">
                  <c:v>230</c:v>
                </c:pt>
                <c:pt idx="45">
                  <c:v>225</c:v>
                </c:pt>
                <c:pt idx="46">
                  <c:v>220</c:v>
                </c:pt>
                <c:pt idx="47">
                  <c:v>200</c:v>
                </c:pt>
                <c:pt idx="48">
                  <c:v>170</c:v>
                </c:pt>
                <c:pt idx="49">
                  <c:v>220</c:v>
                </c:pt>
                <c:pt idx="50">
                  <c:v>230</c:v>
                </c:pt>
                <c:pt idx="51">
                  <c:v>230</c:v>
                </c:pt>
                <c:pt idx="52">
                  <c:v>230</c:v>
                </c:pt>
                <c:pt idx="53">
                  <c:v>230</c:v>
                </c:pt>
                <c:pt idx="54">
                  <c:v>220</c:v>
                </c:pt>
                <c:pt idx="55">
                  <c:v>230</c:v>
                </c:pt>
              </c:numCache>
            </c:numRef>
          </c:val>
          <c:smooth val="0"/>
          <c:extLst>
            <c:ext xmlns:c16="http://schemas.microsoft.com/office/drawing/2014/chart" uri="{C3380CC4-5D6E-409C-BE32-E72D297353CC}">
              <c16:uniqueId val="{00000002-3E90-40DA-A3C3-A6812D43F01B}"/>
            </c:ext>
          </c:extLst>
        </c:ser>
        <c:dLbls>
          <c:showLegendKey val="0"/>
          <c:showVal val="0"/>
          <c:showCatName val="0"/>
          <c:showSerName val="0"/>
          <c:showPercent val="0"/>
          <c:showBubbleSize val="0"/>
        </c:dLbls>
        <c:smooth val="0"/>
        <c:axId val="275028032"/>
        <c:axId val="314786952"/>
      </c:lineChart>
      <c:dateAx>
        <c:axId val="275028032"/>
        <c:scaling>
          <c:orientation val="minMax"/>
        </c:scaling>
        <c:delete val="0"/>
        <c:axPos val="b"/>
        <c:numFmt formatCode="mmm\-yy" sourceLinked="1"/>
        <c:majorTickMark val="out"/>
        <c:minorTickMark val="none"/>
        <c:tickLblPos val="nextTo"/>
        <c:crossAx val="314786952"/>
        <c:crosses val="autoZero"/>
        <c:auto val="1"/>
        <c:lblOffset val="100"/>
        <c:baseTimeUnit val="months"/>
      </c:dateAx>
      <c:valAx>
        <c:axId val="314786952"/>
        <c:scaling>
          <c:orientation val="minMax"/>
        </c:scaling>
        <c:delete val="0"/>
        <c:axPos val="l"/>
        <c:majorGridlines/>
        <c:numFmt formatCode="General" sourceLinked="1"/>
        <c:majorTickMark val="out"/>
        <c:minorTickMark val="none"/>
        <c:tickLblPos val="nextTo"/>
        <c:crossAx val="275028032"/>
        <c:crosses val="autoZero"/>
        <c:crossBetween val="between"/>
      </c:valAx>
      <c:spPr>
        <a:ln>
          <a:solidFill>
            <a:schemeClr val="accent1">
              <a:lumMod val="75000"/>
            </a:schemeClr>
          </a:solidFill>
        </a:ln>
      </c:spPr>
    </c:plotArea>
    <c:legend>
      <c:legendPos val="r"/>
      <c:overlay val="0"/>
      <c:txPr>
        <a:bodyPr/>
        <a:lstStyle/>
        <a:p>
          <a:pPr rtl="0">
            <a:defRPr/>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4" cy="339884"/>
          </a:xfrm>
          <a:prstGeom prst="rect">
            <a:avLst/>
          </a:prstGeom>
        </p:spPr>
        <p:txBody>
          <a:bodyPr vert="horz" lIns="95563" tIns="47781" rIns="95563" bIns="47781" rtlCol="0"/>
          <a:lstStyle>
            <a:lvl1pPr algn="l">
              <a:defRPr sz="1300"/>
            </a:lvl1pPr>
          </a:lstStyle>
          <a:p>
            <a:endParaRPr lang="en-GB"/>
          </a:p>
        </p:txBody>
      </p:sp>
      <p:sp>
        <p:nvSpPr>
          <p:cNvPr id="3" name="Date Placeholder 2"/>
          <p:cNvSpPr>
            <a:spLocks noGrp="1"/>
          </p:cNvSpPr>
          <p:nvPr>
            <p:ph type="dt" sz="quarter" idx="1"/>
          </p:nvPr>
        </p:nvSpPr>
        <p:spPr>
          <a:xfrm>
            <a:off x="5622798" y="0"/>
            <a:ext cx="4301544" cy="339884"/>
          </a:xfrm>
          <a:prstGeom prst="rect">
            <a:avLst/>
          </a:prstGeom>
        </p:spPr>
        <p:txBody>
          <a:bodyPr vert="horz" lIns="95563" tIns="47781" rIns="95563" bIns="47781" rtlCol="0"/>
          <a:lstStyle>
            <a:lvl1pPr algn="r">
              <a:defRPr sz="1300"/>
            </a:lvl1pPr>
          </a:lstStyle>
          <a:p>
            <a:fld id="{0156566B-07C9-4380-B37D-D023305E13C5}" type="datetimeFigureOut">
              <a:rPr lang="en-GB" smtClean="0"/>
              <a:t>13/08/2020</a:t>
            </a:fld>
            <a:endParaRPr lang="en-GB"/>
          </a:p>
        </p:txBody>
      </p:sp>
      <p:sp>
        <p:nvSpPr>
          <p:cNvPr id="4" name="Footer Placeholder 3"/>
          <p:cNvSpPr>
            <a:spLocks noGrp="1"/>
          </p:cNvSpPr>
          <p:nvPr>
            <p:ph type="ftr" sz="quarter" idx="2"/>
          </p:nvPr>
        </p:nvSpPr>
        <p:spPr>
          <a:xfrm>
            <a:off x="1" y="6456611"/>
            <a:ext cx="4301544" cy="339884"/>
          </a:xfrm>
          <a:prstGeom prst="rect">
            <a:avLst/>
          </a:prstGeom>
        </p:spPr>
        <p:txBody>
          <a:bodyPr vert="horz" lIns="95563" tIns="47781" rIns="95563" bIns="47781" rtlCol="0" anchor="b"/>
          <a:lstStyle>
            <a:lvl1pPr algn="l">
              <a:defRPr sz="1300"/>
            </a:lvl1pPr>
          </a:lstStyle>
          <a:p>
            <a:endParaRPr lang="en-GB"/>
          </a:p>
        </p:txBody>
      </p:sp>
      <p:sp>
        <p:nvSpPr>
          <p:cNvPr id="5" name="Slide Number Placeholder 4"/>
          <p:cNvSpPr>
            <a:spLocks noGrp="1"/>
          </p:cNvSpPr>
          <p:nvPr>
            <p:ph type="sldNum" sz="quarter" idx="3"/>
          </p:nvPr>
        </p:nvSpPr>
        <p:spPr>
          <a:xfrm>
            <a:off x="5622798" y="6456611"/>
            <a:ext cx="4301544" cy="339884"/>
          </a:xfrm>
          <a:prstGeom prst="rect">
            <a:avLst/>
          </a:prstGeom>
        </p:spPr>
        <p:txBody>
          <a:bodyPr vert="horz" lIns="95563" tIns="47781" rIns="95563" bIns="47781" rtlCol="0" anchor="b"/>
          <a:lstStyle>
            <a:lvl1pPr algn="r">
              <a:defRPr sz="1300"/>
            </a:lvl1pPr>
          </a:lstStyle>
          <a:p>
            <a:fld id="{D324E92E-84CD-4820-94E4-69FFF67DDE91}" type="slidenum">
              <a:rPr lang="en-GB" smtClean="0"/>
              <a:t>‹#›</a:t>
            </a:fld>
            <a:endParaRPr lang="en-GB"/>
          </a:p>
        </p:txBody>
      </p:sp>
    </p:spTree>
    <p:extLst>
      <p:ext uri="{BB962C8B-B14F-4D97-AF65-F5344CB8AC3E}">
        <p14:creationId xmlns:p14="http://schemas.microsoft.com/office/powerpoint/2010/main" val="1880999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1009" cy="340368"/>
          </a:xfrm>
          <a:prstGeom prst="rect">
            <a:avLst/>
          </a:prstGeom>
        </p:spPr>
        <p:txBody>
          <a:bodyPr vert="horz" lIns="90452" tIns="45226" rIns="90452" bIns="45226" rtlCol="0"/>
          <a:lstStyle>
            <a:lvl1pPr algn="l">
              <a:defRPr sz="1200"/>
            </a:lvl1pPr>
          </a:lstStyle>
          <a:p>
            <a:endParaRPr lang="en-GB"/>
          </a:p>
        </p:txBody>
      </p:sp>
      <p:sp>
        <p:nvSpPr>
          <p:cNvPr id="3" name="Date Placeholder 2"/>
          <p:cNvSpPr>
            <a:spLocks noGrp="1"/>
          </p:cNvSpPr>
          <p:nvPr>
            <p:ph type="dt" idx="1"/>
          </p:nvPr>
        </p:nvSpPr>
        <p:spPr>
          <a:xfrm>
            <a:off x="5623341" y="1"/>
            <a:ext cx="4301009" cy="340368"/>
          </a:xfrm>
          <a:prstGeom prst="rect">
            <a:avLst/>
          </a:prstGeom>
        </p:spPr>
        <p:txBody>
          <a:bodyPr vert="horz" lIns="90452" tIns="45226" rIns="90452" bIns="45226" rtlCol="0"/>
          <a:lstStyle>
            <a:lvl1pPr algn="r">
              <a:defRPr sz="1200"/>
            </a:lvl1pPr>
          </a:lstStyle>
          <a:p>
            <a:fld id="{E8287989-9DF5-4676-B503-AEDB20F1D9B6}" type="datetimeFigureOut">
              <a:rPr lang="en-GB" smtClean="0"/>
              <a:t>13/08/2020</a:t>
            </a:fld>
            <a:endParaRPr lang="en-GB"/>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0452" tIns="45226" rIns="90452" bIns="45226" rtlCol="0" anchor="ctr"/>
          <a:lstStyle/>
          <a:p>
            <a:endParaRPr lang="en-GB"/>
          </a:p>
        </p:txBody>
      </p:sp>
      <p:sp>
        <p:nvSpPr>
          <p:cNvPr id="5" name="Notes Placeholder 4"/>
          <p:cNvSpPr>
            <a:spLocks noGrp="1"/>
          </p:cNvSpPr>
          <p:nvPr>
            <p:ph type="body" sz="quarter" idx="3"/>
          </p:nvPr>
        </p:nvSpPr>
        <p:spPr>
          <a:xfrm>
            <a:off x="992894" y="3229191"/>
            <a:ext cx="7940853" cy="3059008"/>
          </a:xfrm>
          <a:prstGeom prst="rect">
            <a:avLst/>
          </a:prstGeom>
        </p:spPr>
        <p:txBody>
          <a:bodyPr vert="horz" lIns="90452" tIns="45226" rIns="90452" bIns="4522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6230"/>
            <a:ext cx="4301009" cy="340368"/>
          </a:xfrm>
          <a:prstGeom prst="rect">
            <a:avLst/>
          </a:prstGeom>
        </p:spPr>
        <p:txBody>
          <a:bodyPr vert="horz" lIns="90452" tIns="45226" rIns="90452" bIns="45226" rtlCol="0" anchor="b"/>
          <a:lstStyle>
            <a:lvl1pPr algn="l">
              <a:defRPr sz="1200"/>
            </a:lvl1pPr>
          </a:lstStyle>
          <a:p>
            <a:endParaRPr lang="en-GB"/>
          </a:p>
        </p:txBody>
      </p:sp>
      <p:sp>
        <p:nvSpPr>
          <p:cNvPr id="7" name="Slide Number Placeholder 6"/>
          <p:cNvSpPr>
            <a:spLocks noGrp="1"/>
          </p:cNvSpPr>
          <p:nvPr>
            <p:ph type="sldNum" sz="quarter" idx="5"/>
          </p:nvPr>
        </p:nvSpPr>
        <p:spPr>
          <a:xfrm>
            <a:off x="5623341" y="6456230"/>
            <a:ext cx="4301009" cy="340368"/>
          </a:xfrm>
          <a:prstGeom prst="rect">
            <a:avLst/>
          </a:prstGeom>
        </p:spPr>
        <p:txBody>
          <a:bodyPr vert="horz" lIns="90452" tIns="45226" rIns="90452" bIns="45226" rtlCol="0" anchor="b"/>
          <a:lstStyle>
            <a:lvl1pPr algn="r">
              <a:defRPr sz="1200"/>
            </a:lvl1pPr>
          </a:lstStyle>
          <a:p>
            <a:fld id="{9E03BE9A-A516-498F-87C4-70ED8BFDDC46}" type="slidenum">
              <a:rPr lang="en-GB" smtClean="0"/>
              <a:t>‹#›</a:t>
            </a:fld>
            <a:endParaRPr lang="en-GB"/>
          </a:p>
        </p:txBody>
      </p:sp>
    </p:spTree>
    <p:extLst>
      <p:ext uri="{BB962C8B-B14F-4D97-AF65-F5344CB8AC3E}">
        <p14:creationId xmlns:p14="http://schemas.microsoft.com/office/powerpoint/2010/main" val="274019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4F79894-2386-4418-AAB9-957BFAED4A9B}" type="datetime1">
              <a:rPr lang="en-GB" smtClean="0"/>
              <a:t>13/08/2020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FE1018-D850-4101-99CF-92BADAE70AEF}" type="slidenum">
              <a:rPr lang="en-GB" smtClean="0"/>
              <a:t>‹#›</a:t>
            </a:fld>
            <a:endParaRPr lang="en-GB"/>
          </a:p>
        </p:txBody>
      </p:sp>
    </p:spTree>
    <p:extLst>
      <p:ext uri="{BB962C8B-B14F-4D97-AF65-F5344CB8AC3E}">
        <p14:creationId xmlns:p14="http://schemas.microsoft.com/office/powerpoint/2010/main" val="3393108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77ADEDF-836F-4B84-BFD5-92F3BAB2CE9F}" type="datetime1">
              <a:rPr lang="en-GB" smtClean="0"/>
              <a:t>13/08/2020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FE1018-D850-4101-99CF-92BADAE70AEF}" type="slidenum">
              <a:rPr lang="en-GB" smtClean="0"/>
              <a:t>‹#›</a:t>
            </a:fld>
            <a:endParaRPr lang="en-GB"/>
          </a:p>
        </p:txBody>
      </p:sp>
    </p:spTree>
    <p:extLst>
      <p:ext uri="{BB962C8B-B14F-4D97-AF65-F5344CB8AC3E}">
        <p14:creationId xmlns:p14="http://schemas.microsoft.com/office/powerpoint/2010/main" val="1651659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81A53EE-D413-4C15-9BAC-A8D2B31E85E8}" type="datetime1">
              <a:rPr lang="en-GB" smtClean="0"/>
              <a:t>13/08/2020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FE1018-D850-4101-99CF-92BADAE70AEF}" type="slidenum">
              <a:rPr lang="en-GB" smtClean="0"/>
              <a:t>‹#›</a:t>
            </a:fld>
            <a:endParaRPr lang="en-GB"/>
          </a:p>
        </p:txBody>
      </p:sp>
    </p:spTree>
    <p:extLst>
      <p:ext uri="{BB962C8B-B14F-4D97-AF65-F5344CB8AC3E}">
        <p14:creationId xmlns:p14="http://schemas.microsoft.com/office/powerpoint/2010/main" val="3131650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5B7105-4275-484C-A4EB-404560921AC0}" type="datetime1">
              <a:rPr lang="en-GB" smtClean="0"/>
              <a:t>13/08/2020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FE1018-D850-4101-99CF-92BADAE70AEF}" type="slidenum">
              <a:rPr lang="en-GB" smtClean="0"/>
              <a:t>‹#›</a:t>
            </a:fld>
            <a:endParaRPr lang="en-GB"/>
          </a:p>
        </p:txBody>
      </p:sp>
    </p:spTree>
    <p:extLst>
      <p:ext uri="{BB962C8B-B14F-4D97-AF65-F5344CB8AC3E}">
        <p14:creationId xmlns:p14="http://schemas.microsoft.com/office/powerpoint/2010/main" val="645765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75A099-0128-4D00-A690-007EE01437D8}" type="datetime1">
              <a:rPr lang="en-GB" smtClean="0"/>
              <a:t>13/08/2020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8FE1018-D850-4101-99CF-92BADAE70AEF}" type="slidenum">
              <a:rPr lang="en-GB" smtClean="0"/>
              <a:t>‹#›</a:t>
            </a:fld>
            <a:endParaRPr lang="en-GB"/>
          </a:p>
        </p:txBody>
      </p:sp>
    </p:spTree>
    <p:extLst>
      <p:ext uri="{BB962C8B-B14F-4D97-AF65-F5344CB8AC3E}">
        <p14:creationId xmlns:p14="http://schemas.microsoft.com/office/powerpoint/2010/main" val="515149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6B96BF1-D87F-4088-9025-A45C810CD4DB}" type="datetime1">
              <a:rPr lang="en-GB" smtClean="0"/>
              <a:t>13/08/2020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FE1018-D850-4101-99CF-92BADAE70AEF}" type="slidenum">
              <a:rPr lang="en-GB" smtClean="0"/>
              <a:t>‹#›</a:t>
            </a:fld>
            <a:endParaRPr lang="en-GB"/>
          </a:p>
        </p:txBody>
      </p:sp>
    </p:spTree>
    <p:extLst>
      <p:ext uri="{BB962C8B-B14F-4D97-AF65-F5344CB8AC3E}">
        <p14:creationId xmlns:p14="http://schemas.microsoft.com/office/powerpoint/2010/main" val="60286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B8EF11F-6E4B-4D3C-B761-B11F93795749}" type="datetime1">
              <a:rPr lang="en-GB" smtClean="0"/>
              <a:t>13/08/2020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8FE1018-D850-4101-99CF-92BADAE70AEF}" type="slidenum">
              <a:rPr lang="en-GB" smtClean="0"/>
              <a:t>‹#›</a:t>
            </a:fld>
            <a:endParaRPr lang="en-GB"/>
          </a:p>
        </p:txBody>
      </p:sp>
    </p:spTree>
    <p:extLst>
      <p:ext uri="{BB962C8B-B14F-4D97-AF65-F5344CB8AC3E}">
        <p14:creationId xmlns:p14="http://schemas.microsoft.com/office/powerpoint/2010/main" val="3016259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8AB03F8-2CBB-418A-99E1-31859BE4080F}" type="datetime1">
              <a:rPr lang="en-GB" smtClean="0"/>
              <a:t>13/08/2020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8FE1018-D850-4101-99CF-92BADAE70AEF}" type="slidenum">
              <a:rPr lang="en-GB" smtClean="0"/>
              <a:t>‹#›</a:t>
            </a:fld>
            <a:endParaRPr lang="en-GB"/>
          </a:p>
        </p:txBody>
      </p:sp>
    </p:spTree>
    <p:extLst>
      <p:ext uri="{BB962C8B-B14F-4D97-AF65-F5344CB8AC3E}">
        <p14:creationId xmlns:p14="http://schemas.microsoft.com/office/powerpoint/2010/main" val="2651722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60F33C-3821-4A2D-8FCB-B01E496449D9}" type="datetime1">
              <a:rPr lang="en-GB" smtClean="0"/>
              <a:t>13/08/2020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8FE1018-D850-4101-99CF-92BADAE70AEF}" type="slidenum">
              <a:rPr lang="en-GB" smtClean="0"/>
              <a:t>‹#›</a:t>
            </a:fld>
            <a:endParaRPr lang="en-GB"/>
          </a:p>
        </p:txBody>
      </p:sp>
    </p:spTree>
    <p:extLst>
      <p:ext uri="{BB962C8B-B14F-4D97-AF65-F5344CB8AC3E}">
        <p14:creationId xmlns:p14="http://schemas.microsoft.com/office/powerpoint/2010/main" val="2254313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6808A8-5683-4E13-806E-CE062361642D}" type="datetime1">
              <a:rPr lang="en-GB" smtClean="0"/>
              <a:t>13/08/2020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FE1018-D850-4101-99CF-92BADAE70AEF}" type="slidenum">
              <a:rPr lang="en-GB" smtClean="0"/>
              <a:t>‹#›</a:t>
            </a:fld>
            <a:endParaRPr lang="en-GB"/>
          </a:p>
        </p:txBody>
      </p:sp>
    </p:spTree>
    <p:extLst>
      <p:ext uri="{BB962C8B-B14F-4D97-AF65-F5344CB8AC3E}">
        <p14:creationId xmlns:p14="http://schemas.microsoft.com/office/powerpoint/2010/main" val="3454129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653020-E340-4676-BDC4-0CF3E686F1AE}" type="datetime1">
              <a:rPr lang="en-GB" smtClean="0"/>
              <a:t>13/08/2020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8FE1018-D850-4101-99CF-92BADAE70AEF}" type="slidenum">
              <a:rPr lang="en-GB" smtClean="0"/>
              <a:t>‹#›</a:t>
            </a:fld>
            <a:endParaRPr lang="en-GB"/>
          </a:p>
        </p:txBody>
      </p:sp>
    </p:spTree>
    <p:extLst>
      <p:ext uri="{BB962C8B-B14F-4D97-AF65-F5344CB8AC3E}">
        <p14:creationId xmlns:p14="http://schemas.microsoft.com/office/powerpoint/2010/main" val="3777427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5CF1A-E2F3-4BC3-B8C1-58EC0635BB23}" type="datetime1">
              <a:rPr lang="en-GB" smtClean="0"/>
              <a:t>13/08/2020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FE1018-D850-4101-99CF-92BADAE70AEF}" type="slidenum">
              <a:rPr lang="en-GB" smtClean="0"/>
              <a:t>‹#›</a:t>
            </a:fld>
            <a:endParaRPr lang="en-GB"/>
          </a:p>
        </p:txBody>
      </p:sp>
    </p:spTree>
    <p:extLst>
      <p:ext uri="{BB962C8B-B14F-4D97-AF65-F5344CB8AC3E}">
        <p14:creationId xmlns:p14="http://schemas.microsoft.com/office/powerpoint/2010/main" val="1819418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sciencedirect.com/science/journal/03788741" TargetMode="External"/><Relationship Id="rId2" Type="http://schemas.openxmlformats.org/officeDocument/2006/relationships/hyperlink" Target="http://www.sciencedirect.com/science/article/pii/S0378874101004159?via%3Dihub#!" TargetMode="External"/><Relationship Id="rId1" Type="http://schemas.openxmlformats.org/officeDocument/2006/relationships/slideLayout" Target="../slideLayouts/slideLayout2.xml"/><Relationship Id="rId4" Type="http://schemas.openxmlformats.org/officeDocument/2006/relationships/hyperlink" Target="http://www.sciencedirect.com/science/journal/03788741/79/3"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www.tandfonline.com/author/Saeedi,+Majid" TargetMode="External"/><Relationship Id="rId2" Type="http://schemas.openxmlformats.org/officeDocument/2006/relationships/hyperlink" Target="http://www.tandfonline.com/author/Morteza-Semnani,+Katayoun" TargetMode="External"/><Relationship Id="rId1" Type="http://schemas.openxmlformats.org/officeDocument/2006/relationships/slideLayout" Target="../slideLayouts/slideLayout2.xml"/><Relationship Id="rId5" Type="http://schemas.openxmlformats.org/officeDocument/2006/relationships/hyperlink" Target="http://www.tandfonline.com/toc/tjeo20/current" TargetMode="External"/><Relationship Id="rId4" Type="http://schemas.openxmlformats.org/officeDocument/2006/relationships/hyperlink" Target="http://www.tandfonline.com/author/Babanezhad,+Esmaeil"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www.ncbi.nlm.nih.gov/entrez/query.fcgi?cmd=Retrieve&amp;db=PubMed&amp;dopt=Abstract&amp;list_uids=14664330" TargetMode="External"/><Relationship Id="rId2" Type="http://schemas.openxmlformats.org/officeDocument/2006/relationships/hyperlink" Target="https://doi.org/10.1002/chin.200405273" TargetMode="External"/><Relationship Id="rId1" Type="http://schemas.openxmlformats.org/officeDocument/2006/relationships/slideLayout" Target="../slideLayouts/slideLayout2.xml"/><Relationship Id="rId4" Type="http://schemas.openxmlformats.org/officeDocument/2006/relationships/hyperlink" Target="http://scholar.google.com/scholar_lookup?title=Pharmacological%20activities%20and%20mechanisms%20of%20natural%20phenylpropanoid%20glycosides&amp;author=J.%20Pan&amp;author=CS.%20Yuan&amp;author=CJ.%20Lin&amp;author=ZJ.%20Jia&amp;author=RL.%20Zheng&amp;journal=Pharmazie&amp;volume=58&amp;pages=767-775&amp;publication_year=2003&amp;doi=10.1002/chin.200405273"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researchgate.net/publication/282378990_Labdane_diterpenoids_from_Marrubium_vulgare"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hyperlink" Target="https://www.ncbi.nlm.nih.gov/pubmed/?term=Miranda-Molina%20A%5bAuthor%5d&amp;cauthor=true&amp;cauthor_uid=21674039" TargetMode="External"/><Relationship Id="rId3" Type="http://schemas.openxmlformats.org/officeDocument/2006/relationships/hyperlink" Target="https://s100.copyright.com/AppDispatchServlet?publisherName=ELS&amp;contentID=S0378874101004159&amp;orderBeanReset=true" TargetMode="External"/><Relationship Id="rId7" Type="http://schemas.openxmlformats.org/officeDocument/2006/relationships/hyperlink" Target="https://www.ncbi.nlm.nih.gov/pubmed/?term=Pedraza-Chaverri%20J%5bAuthor%5d&amp;cauthor=true&amp;cauthor_uid=21674039" TargetMode="External"/><Relationship Id="rId2" Type="http://schemas.openxmlformats.org/officeDocument/2006/relationships/hyperlink" Target="https://doi.org/10.1016/S0378-8741(01)00415-9" TargetMode="External"/><Relationship Id="rId1" Type="http://schemas.openxmlformats.org/officeDocument/2006/relationships/slideLayout" Target="../slideLayouts/slideLayout2.xml"/><Relationship Id="rId6" Type="http://schemas.openxmlformats.org/officeDocument/2006/relationships/hyperlink" Target="https://www.ncbi.nlm.nih.gov/pubmed/?term=Hern%C3%A1ndez-Romero%20Y%5bAuthor%5d&amp;cauthor=true&amp;cauthor_uid=21674039" TargetMode="External"/><Relationship Id="rId11" Type="http://schemas.openxmlformats.org/officeDocument/2006/relationships/hyperlink" Target="https://www.ncbi.nlm.nih.gov/pubmed/?term=Castillo%20E%5bAuthor%5d&amp;cauthor=true&amp;cauthor_uid=21674039" TargetMode="External"/><Relationship Id="rId5" Type="http://schemas.openxmlformats.org/officeDocument/2006/relationships/hyperlink" Target="https://www.ncbi.nlm.nih.gov/pubmed/?term=L%C3%B3pez-Mungu%C3%ADa%20A%5bAuthor%5d&amp;cauthor=true&amp;cauthor_uid=21674039" TargetMode="External"/><Relationship Id="rId10" Type="http://schemas.openxmlformats.org/officeDocument/2006/relationships/hyperlink" Target="https://www.ncbi.nlm.nih.gov/pubmed/?term=Mart%C3%ADnez%20A%5bAuthor%5d&amp;cauthor=true&amp;cauthor_uid=21674039" TargetMode="External"/><Relationship Id="rId4" Type="http://schemas.openxmlformats.org/officeDocument/2006/relationships/hyperlink" Target="http://www.sciencedirect.com/science/article/pii/S0378874101004159?via%3Dihub#!" TargetMode="External"/><Relationship Id="rId9" Type="http://schemas.openxmlformats.org/officeDocument/2006/relationships/hyperlink" Target="https://www.ncbi.nlm.nih.gov/pubmed/?term=Regla%20I%5bAuthor%5d&amp;cauthor=true&amp;cauthor_uid=21674039"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www.ncbi.nlm.nih.gov/pubmed/?term=Truwit%20JD%5bAuthor%5d&amp;cauthor=true&amp;cauthor_uid=20040883" TargetMode="External"/><Relationship Id="rId13" Type="http://schemas.openxmlformats.org/officeDocument/2006/relationships/hyperlink" Target="https://www.ncbi.nlm.nih.gov/pubmed/21938352" TargetMode="External"/><Relationship Id="rId18" Type="http://schemas.openxmlformats.org/officeDocument/2006/relationships/hyperlink" Target="https://www.ncbi.nlm.nih.gov/pubmed/?term=Johansson%20H%5bAuthor%5d&amp;cauthor=true&amp;cauthor_uid=21938352" TargetMode="External"/><Relationship Id="rId3" Type="http://schemas.openxmlformats.org/officeDocument/2006/relationships/hyperlink" Target="https://www.ncbi.nlm.nih.gov/pubmed/?term=Gammon%20S%5bAuthor%5d&amp;cauthor=true&amp;cauthor_uid=20040883" TargetMode="External"/><Relationship Id="rId7" Type="http://schemas.openxmlformats.org/officeDocument/2006/relationships/hyperlink" Target="https://www.ncbi.nlm.nih.gov/pubmed/?term=Platts-Mills%20TA%5bAuthor%5d&amp;cauthor=true&amp;cauthor_uid=20040883" TargetMode="External"/><Relationship Id="rId12" Type="http://schemas.openxmlformats.org/officeDocument/2006/relationships/hyperlink" Target="https://dx.doi.org/10.1097/HCR.0b013e3181c565e4" TargetMode="External"/><Relationship Id="rId17" Type="http://schemas.openxmlformats.org/officeDocument/2006/relationships/hyperlink" Target="https://www.ncbi.nlm.nih.gov/pubmed/?term=Sundbom%20A%5bAuthor%5d&amp;cauthor=true&amp;cauthor_uid=21938352" TargetMode="External"/><Relationship Id="rId2" Type="http://schemas.openxmlformats.org/officeDocument/2006/relationships/hyperlink" Target="https://www.ncbi.nlm.nih.gov/pubmed/?term=Enfield%20K%5bAuthor%5d&amp;cauthor=true&amp;cauthor_uid=20040883" TargetMode="External"/><Relationship Id="rId16" Type="http://schemas.openxmlformats.org/officeDocument/2006/relationships/hyperlink" Target="https://www.ncbi.nlm.nih.gov/pubmed/?term=Svantesson%20U%5bAuthor%5d&amp;cauthor=true&amp;cauthor_uid=21938352" TargetMode="External"/><Relationship Id="rId1" Type="http://schemas.openxmlformats.org/officeDocument/2006/relationships/slideLayout" Target="../slideLayouts/slideLayout2.xml"/><Relationship Id="rId6" Type="http://schemas.openxmlformats.org/officeDocument/2006/relationships/hyperlink" Target="https://www.ncbi.nlm.nih.gov/pubmed/?term=Patrie%20J%5bAuthor%5d&amp;cauthor=true&amp;cauthor_uid=20040883" TargetMode="External"/><Relationship Id="rId11" Type="http://schemas.openxmlformats.org/officeDocument/2006/relationships/hyperlink" Target="https://www.ncbi.nlm.nih.gov/entrez/eutils/elink.fcgi?dbfrom=pubmed&amp;retmode=ref&amp;cmd=prlinks&amp;id=20040883" TargetMode="External"/><Relationship Id="rId5" Type="http://schemas.openxmlformats.org/officeDocument/2006/relationships/hyperlink" Target="https://www.ncbi.nlm.nih.gov/pubmed/?term=Falt%20C%5bAuthor%5d&amp;cauthor=true&amp;cauthor_uid=20040883" TargetMode="External"/><Relationship Id="rId15" Type="http://schemas.openxmlformats.org/officeDocument/2006/relationships/hyperlink" Target="https://www.ncbi.nlm.nih.gov/pubmed/?term=Moberg%20L%5bAuthor%5d&amp;cauthor=true&amp;cauthor_uid=21938352" TargetMode="External"/><Relationship Id="rId10" Type="http://schemas.openxmlformats.org/officeDocument/2006/relationships/hyperlink" Target="https://www.ncbi.nlm.nih.gov/pmc/articles/PMC3047503/" TargetMode="External"/><Relationship Id="rId19" Type="http://schemas.openxmlformats.org/officeDocument/2006/relationships/hyperlink" Target="https://www.ncbi.nlm.nih.gov/pubmed/?term=Emtner%20M%5bAuthor%5d&amp;cauthor=true&amp;cauthor_uid=21938352" TargetMode="External"/><Relationship Id="rId4" Type="http://schemas.openxmlformats.org/officeDocument/2006/relationships/hyperlink" Target="https://www.ncbi.nlm.nih.gov/pubmed/?term=Floyd%20J%5bAuthor%5d&amp;cauthor=true&amp;cauthor_uid=20040883" TargetMode="External"/><Relationship Id="rId9" Type="http://schemas.openxmlformats.org/officeDocument/2006/relationships/hyperlink" Target="https://www.ncbi.nlm.nih.gov/pubmed/?term=Shim%20YM%5bAuthor%5d&amp;cauthor=true&amp;cauthor_uid=20040883" TargetMode="External"/><Relationship Id="rId14" Type="http://schemas.openxmlformats.org/officeDocument/2006/relationships/hyperlink" Target="https://www.ncbi.nlm.nih.gov/pubmed/?term=Andersson%20M%5bAuthor%5d&amp;cauthor=true&amp;cauthor_uid=21938352"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ncbi.nlm.nih.gov/entrez/eutils/elink.fcgi?dbfrom=pubmed&amp;retmode=ref&amp;cmd=prlinks&amp;id=22706330" TargetMode="External"/><Relationship Id="rId7" Type="http://schemas.openxmlformats.org/officeDocument/2006/relationships/hyperlink" Target="https://www.ncbi.nlm.nih.gov/pmc/articles/PMC3466369/citedby/" TargetMode="External"/><Relationship Id="rId2" Type="http://schemas.openxmlformats.org/officeDocument/2006/relationships/hyperlink" Target="https://www.ncbi.nlm.nih.gov/pmc/articles/PMC3466369/" TargetMode="External"/><Relationship Id="rId1" Type="http://schemas.openxmlformats.org/officeDocument/2006/relationships/slideLayout" Target="../slideLayouts/slideLayout2.xml"/><Relationship Id="rId6" Type="http://schemas.openxmlformats.org/officeDocument/2006/relationships/hyperlink" Target="https://www.ncbi.nlm.nih.gov/pubmed/?term=Fessler%20MB%5bAuthor%5d&amp;cauthor=true&amp;cauthor_uid=22706330" TargetMode="External"/><Relationship Id="rId5" Type="http://schemas.openxmlformats.org/officeDocument/2006/relationships/hyperlink" Target="https://www.ncbi.nlm.nih.gov/pubmed/?term=Gowdy%20KM%5bAuthor%5d&amp;cauthor=true&amp;cauthor_uid=22706330" TargetMode="External"/><Relationship Id="rId4" Type="http://schemas.openxmlformats.org/officeDocument/2006/relationships/hyperlink" Target="https://dx.doi.org/10.1016/j.pupt.2012.06.002"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www.researchgate.net/publication/293263065_Essential_Oil_Composition_of_Marrubium_vulgare_L_Cultivated_in_Egypt" TargetMode="External"/><Relationship Id="rId3" Type="http://schemas.openxmlformats.org/officeDocument/2006/relationships/hyperlink" Target="http://www.tandfonline.com/author/Saeedi,+Majid" TargetMode="External"/><Relationship Id="rId7" Type="http://schemas.openxmlformats.org/officeDocument/2006/relationships/hyperlink" Target="http://www.tandfonline.com/toc/tjeo20/current" TargetMode="External"/><Relationship Id="rId2" Type="http://schemas.openxmlformats.org/officeDocument/2006/relationships/hyperlink" Target="http://www.tandfonline.com/author/Morteza-Semnani,+Katayoun" TargetMode="External"/><Relationship Id="rId1" Type="http://schemas.openxmlformats.org/officeDocument/2006/relationships/slideLayout" Target="../slideLayouts/slideLayout2.xml"/><Relationship Id="rId6" Type="http://schemas.openxmlformats.org/officeDocument/2006/relationships/hyperlink" Target="http://dx.doi.org/10.1080/10412905.2008.9700065" TargetMode="External"/><Relationship Id="rId5" Type="http://schemas.openxmlformats.org/officeDocument/2006/relationships/hyperlink" Target="http://www.tandfonline.com/action/showCitFormats?doi=10.1080/10412905.2008.9700065" TargetMode="External"/><Relationship Id="rId4" Type="http://schemas.openxmlformats.org/officeDocument/2006/relationships/hyperlink" Target="http://www.tandfonline.com/author/Babanezhad,+Esmaeil"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www.sciencedirect.com/science/journal/18743900/13/supp/C" TargetMode="External"/><Relationship Id="rId2" Type="http://schemas.openxmlformats.org/officeDocument/2006/relationships/hyperlink" Target="http://www.sciencedirect.com/science/journal/18743900" TargetMode="External"/><Relationship Id="rId1" Type="http://schemas.openxmlformats.org/officeDocument/2006/relationships/slideLayout" Target="../slideLayouts/slideLayout2.xml"/><Relationship Id="rId5" Type="http://schemas.openxmlformats.org/officeDocument/2006/relationships/hyperlink" Target="https://doi.org/10.1016/j.phytol.2015.07.005" TargetMode="External"/><Relationship Id="rId4" Type="http://schemas.openxmlformats.org/officeDocument/2006/relationships/hyperlink" Target="http://www.sciencedirect.com/science/article/pii/S1874390015300264?via%3Dihub#!"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dx.doi.org/10.1016/j.pupt.2012.06.002"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0"/>
            <a:ext cx="8153400" cy="1600200"/>
          </a:xfrm>
        </p:spPr>
        <p:txBody>
          <a:bodyPr>
            <a:noAutofit/>
          </a:bodyPr>
          <a:lstStyle/>
          <a:p>
            <a:br>
              <a:rPr lang="en-GB" sz="3200" dirty="0"/>
            </a:br>
            <a:r>
              <a:rPr lang="en-GB" sz="3600" u="sng" dirty="0"/>
              <a:t>Handout</a:t>
            </a:r>
            <a:r>
              <a:rPr lang="en-GB" sz="3600" dirty="0"/>
              <a:t>  NIMH Conference October 2017</a:t>
            </a:r>
            <a:br>
              <a:rPr lang="en-GB" sz="3600" dirty="0"/>
            </a:br>
            <a:r>
              <a:rPr lang="en-GB" sz="3600" dirty="0"/>
              <a:t>Gillian Leddy Prescott FNIMH </a:t>
            </a:r>
            <a:r>
              <a:rPr lang="en-GB" sz="3600"/>
              <a:t>– </a:t>
            </a:r>
            <a:endParaRPr lang="en-GB" sz="3200" dirty="0"/>
          </a:p>
        </p:txBody>
      </p:sp>
      <p:sp>
        <p:nvSpPr>
          <p:cNvPr id="3" name="Subtitle 2"/>
          <p:cNvSpPr>
            <a:spLocks noGrp="1"/>
          </p:cNvSpPr>
          <p:nvPr>
            <p:ph type="subTitle" idx="1"/>
          </p:nvPr>
        </p:nvSpPr>
        <p:spPr>
          <a:xfrm>
            <a:off x="457200" y="2133600"/>
            <a:ext cx="8229600" cy="4648200"/>
          </a:xfrm>
        </p:spPr>
        <p:txBody>
          <a:bodyPr>
            <a:normAutofit/>
          </a:bodyPr>
          <a:lstStyle/>
          <a:p>
            <a:r>
              <a:rPr lang="en-GB" dirty="0">
                <a:solidFill>
                  <a:schemeClr val="tx1">
                    <a:lumMod val="95000"/>
                    <a:lumOff val="5000"/>
                  </a:schemeClr>
                </a:solidFill>
              </a:rPr>
              <a:t>What is the evidence for the action of expectorants? How can a drug specifically facilitate expectoration? The British National Formulary advocates a simple linctus to serve as a useful placebo. We will look at some observations of various herbs in action and some available research in an attempt to find a rationale for their efficacy that is not just placebo!</a:t>
            </a:r>
          </a:p>
        </p:txBody>
      </p:sp>
      <p:sp>
        <p:nvSpPr>
          <p:cNvPr id="4" name="Slide Number Placeholder 3"/>
          <p:cNvSpPr>
            <a:spLocks noGrp="1"/>
          </p:cNvSpPr>
          <p:nvPr>
            <p:ph type="sldNum" sz="quarter" idx="12"/>
          </p:nvPr>
        </p:nvSpPr>
        <p:spPr/>
        <p:txBody>
          <a:bodyPr/>
          <a:lstStyle/>
          <a:p>
            <a:fld id="{98FE1018-D850-4101-99CF-92BADAE70AEF}" type="slidenum">
              <a:rPr lang="en-GB" smtClean="0"/>
              <a:t>1</a:t>
            </a:fld>
            <a:endParaRPr lang="en-GB"/>
          </a:p>
        </p:txBody>
      </p:sp>
    </p:spTree>
    <p:extLst>
      <p:ext uri="{BB962C8B-B14F-4D97-AF65-F5344CB8AC3E}">
        <p14:creationId xmlns:p14="http://schemas.microsoft.com/office/powerpoint/2010/main" val="4102664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Differential Diagnosis</a:t>
            </a:r>
          </a:p>
        </p:txBody>
      </p:sp>
      <p:sp>
        <p:nvSpPr>
          <p:cNvPr id="3" name="Content Placeholder 2"/>
          <p:cNvSpPr>
            <a:spLocks noGrp="1"/>
          </p:cNvSpPr>
          <p:nvPr>
            <p:ph idx="1"/>
          </p:nvPr>
        </p:nvSpPr>
        <p:spPr/>
        <p:txBody>
          <a:bodyPr>
            <a:normAutofit lnSpcReduction="10000"/>
          </a:bodyPr>
          <a:lstStyle/>
          <a:p>
            <a:r>
              <a:rPr lang="en-GB" dirty="0"/>
              <a:t>First you have to diagnose, and then build up a system to help you monitor your patient’s progress.</a:t>
            </a:r>
          </a:p>
          <a:p>
            <a:r>
              <a:rPr lang="en-GB" dirty="0"/>
              <a:t>Blood tests for inflammatory markers, X-rays, spirometry(post bronchial dilator FEV1/FCV &lt;0.70)(FVC = FEV6) and symptom picture can give a diagnosis or differential diagnosis but to determine how to help manage and monitor the patient</a:t>
            </a:r>
          </a:p>
        </p:txBody>
      </p:sp>
      <p:sp>
        <p:nvSpPr>
          <p:cNvPr id="4" name="Slide Number Placeholder 3"/>
          <p:cNvSpPr>
            <a:spLocks noGrp="1"/>
          </p:cNvSpPr>
          <p:nvPr>
            <p:ph type="sldNum" sz="quarter" idx="12"/>
          </p:nvPr>
        </p:nvSpPr>
        <p:spPr/>
        <p:txBody>
          <a:bodyPr/>
          <a:lstStyle/>
          <a:p>
            <a:fld id="{98FE1018-D850-4101-99CF-92BADAE70AEF}" type="slidenum">
              <a:rPr lang="en-GB" smtClean="0"/>
              <a:t>10</a:t>
            </a:fld>
            <a:endParaRPr lang="en-GB"/>
          </a:p>
        </p:txBody>
      </p:sp>
    </p:spTree>
    <p:extLst>
      <p:ext uri="{BB962C8B-B14F-4D97-AF65-F5344CB8AC3E}">
        <p14:creationId xmlns:p14="http://schemas.microsoft.com/office/powerpoint/2010/main" val="276567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fontScale="90000"/>
          </a:bodyPr>
          <a:lstStyle/>
          <a:p>
            <a:r>
              <a:rPr lang="en-GB" dirty="0"/>
              <a:t>GOLD staging system</a:t>
            </a:r>
            <a:br>
              <a:rPr lang="en-GB" dirty="0"/>
            </a:br>
            <a:endParaRPr lang="en-GB" dirty="0"/>
          </a:p>
        </p:txBody>
      </p:sp>
      <p:sp>
        <p:nvSpPr>
          <p:cNvPr id="3" name="Content Placeholder 2"/>
          <p:cNvSpPr>
            <a:spLocks noGrp="1"/>
          </p:cNvSpPr>
          <p:nvPr>
            <p:ph idx="1"/>
          </p:nvPr>
        </p:nvSpPr>
        <p:spPr>
          <a:xfrm>
            <a:off x="457200" y="1143000"/>
            <a:ext cx="8229600" cy="5410200"/>
          </a:xfrm>
        </p:spPr>
        <p:txBody>
          <a:bodyPr>
            <a:normAutofit fontScale="92500" lnSpcReduction="10000"/>
          </a:bodyPr>
          <a:lstStyle/>
          <a:p>
            <a:r>
              <a:rPr lang="en-GB" dirty="0"/>
              <a:t>The Global Initiative for Chronic Obstructive Lung Disease (GOLD) have produced guidelines for staging the severity of COPD and other lung diseases.</a:t>
            </a:r>
          </a:p>
          <a:p>
            <a:r>
              <a:rPr lang="en-GB" dirty="0"/>
              <a:t>The most recent guidelines include</a:t>
            </a:r>
          </a:p>
          <a:p>
            <a:pPr lvl="0"/>
            <a:r>
              <a:rPr lang="en-GB" dirty="0"/>
              <a:t>FEV1 (Forced expiratory volume for 1 second) readings </a:t>
            </a:r>
          </a:p>
          <a:p>
            <a:pPr lvl="0"/>
            <a:r>
              <a:rPr lang="en-GB" dirty="0"/>
              <a:t>symptoms e.g. dyspnoea </a:t>
            </a:r>
          </a:p>
          <a:p>
            <a:pPr lvl="0"/>
            <a:r>
              <a:rPr lang="en-GB" dirty="0"/>
              <a:t>exacerbations e.g. infections needing treatment or hospitalisation</a:t>
            </a:r>
          </a:p>
          <a:p>
            <a:pPr lvl="0"/>
            <a:r>
              <a:rPr lang="en-GB" dirty="0"/>
              <a:t>exercise capacity e.g. 6 minute walk test</a:t>
            </a:r>
          </a:p>
          <a:p>
            <a:r>
              <a:rPr lang="en-GB" sz="1400" dirty="0"/>
              <a:t>Pocket guide to COPD diagnosis Management &amp; prevention. A guide for Health Care Professionals  (2017 )</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11</a:t>
            </a:fld>
            <a:endParaRPr lang="en-GB"/>
          </a:p>
        </p:txBody>
      </p:sp>
    </p:spTree>
    <p:extLst>
      <p:ext uri="{BB962C8B-B14F-4D97-AF65-F5344CB8AC3E}">
        <p14:creationId xmlns:p14="http://schemas.microsoft.com/office/powerpoint/2010/main" val="555992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Gold Stages</a:t>
            </a:r>
          </a:p>
        </p:txBody>
      </p:sp>
      <p:sp>
        <p:nvSpPr>
          <p:cNvPr id="3" name="Content Placeholder 2"/>
          <p:cNvSpPr>
            <a:spLocks noGrp="1"/>
          </p:cNvSpPr>
          <p:nvPr>
            <p:ph idx="1"/>
          </p:nvPr>
        </p:nvSpPr>
        <p:spPr>
          <a:xfrm>
            <a:off x="152400" y="1371600"/>
            <a:ext cx="8839200" cy="5105400"/>
          </a:xfrm>
        </p:spPr>
        <p:txBody>
          <a:bodyPr>
            <a:normAutofit/>
          </a:bodyPr>
          <a:lstStyle/>
          <a:p>
            <a:r>
              <a:rPr lang="en-GB" dirty="0"/>
              <a:t>Based on the FEV1 score, you receive a GOLD grade or stage as follows:</a:t>
            </a:r>
          </a:p>
          <a:p>
            <a:pPr lvl="0"/>
            <a:r>
              <a:rPr lang="en-GB" dirty="0"/>
              <a:t>GOLD 1: FEV1 of 80 percent or more - Mild</a:t>
            </a:r>
          </a:p>
          <a:p>
            <a:pPr lvl="0"/>
            <a:r>
              <a:rPr lang="en-GB" dirty="0"/>
              <a:t>GOLD 2: FEV1 of 50 to 79 percent- Moderate</a:t>
            </a:r>
          </a:p>
          <a:p>
            <a:pPr lvl="0"/>
            <a:r>
              <a:rPr lang="en-GB" dirty="0"/>
              <a:t>GOLD 3: FEV1 of 30 to 49 percent- Severe</a:t>
            </a:r>
          </a:p>
          <a:p>
            <a:pPr lvl="0"/>
            <a:r>
              <a:rPr lang="en-GB" dirty="0"/>
              <a:t>GOLD 4: FEV1 of less than 30 percent- Very Severe</a:t>
            </a:r>
          </a:p>
          <a:p>
            <a:r>
              <a:rPr lang="en-GB" dirty="0"/>
              <a:t>Based on the other criteria, people with COPD will be in one of four groups: A, B, C, or D.</a:t>
            </a:r>
          </a:p>
          <a:p>
            <a:r>
              <a:rPr lang="en-GB" sz="1400" dirty="0"/>
              <a:t>Pocket guide to COPD diagnosis Management &amp; prevention. A guide for Health Care Professionals  (2017 )</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12</a:t>
            </a:fld>
            <a:endParaRPr lang="en-GB"/>
          </a:p>
        </p:txBody>
      </p:sp>
    </p:spTree>
    <p:extLst>
      <p:ext uri="{BB962C8B-B14F-4D97-AF65-F5344CB8AC3E}">
        <p14:creationId xmlns:p14="http://schemas.microsoft.com/office/powerpoint/2010/main" val="763388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Comprehensive Assessment Test (CAT)</a:t>
            </a:r>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pPr marL="0" indent="0">
              <a:buNone/>
            </a:pPr>
            <a:r>
              <a:rPr lang="en-GB" dirty="0"/>
              <a:t>On scale of 0 to 5 (5 being worst) </a:t>
            </a:r>
          </a:p>
          <a:p>
            <a:pPr lvl="0"/>
            <a:r>
              <a:rPr lang="en-GB" dirty="0"/>
              <a:t>Energy versus Fatigue, </a:t>
            </a:r>
          </a:p>
          <a:p>
            <a:pPr lvl="0"/>
            <a:r>
              <a:rPr lang="en-GB" dirty="0"/>
              <a:t>Sleep V Disturbed sleep due to lungs, </a:t>
            </a:r>
          </a:p>
          <a:p>
            <a:pPr lvl="0"/>
            <a:r>
              <a:rPr lang="en-GB" dirty="0"/>
              <a:t>Confidence in getting out V Staying in, </a:t>
            </a:r>
          </a:p>
          <a:p>
            <a:pPr lvl="0"/>
            <a:r>
              <a:rPr lang="en-GB" dirty="0"/>
              <a:t>Active at home V Limited activity, </a:t>
            </a:r>
          </a:p>
          <a:p>
            <a:pPr lvl="0"/>
            <a:r>
              <a:rPr lang="en-GB" dirty="0"/>
              <a:t>Walking up incline V SOB on incline or stairs, </a:t>
            </a:r>
          </a:p>
          <a:p>
            <a:pPr lvl="0"/>
            <a:r>
              <a:rPr lang="en-GB" dirty="0"/>
              <a:t>No chest tightness V Chest tight, </a:t>
            </a:r>
          </a:p>
          <a:p>
            <a:pPr lvl="0"/>
            <a:r>
              <a:rPr lang="en-GB" dirty="0"/>
              <a:t>No mucus V Mucus, </a:t>
            </a:r>
          </a:p>
          <a:p>
            <a:pPr lvl="0"/>
            <a:r>
              <a:rPr lang="en-GB" dirty="0"/>
              <a:t>No cough V Cough                                                              </a:t>
            </a:r>
          </a:p>
          <a:p>
            <a:r>
              <a:rPr lang="en-GB" sz="1500" dirty="0"/>
              <a:t>Pocket guide to COPD diagnosis Management &amp; prevention. A guide for Health Care Professionals  (2017 )</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13</a:t>
            </a:fld>
            <a:endParaRPr lang="en-GB"/>
          </a:p>
        </p:txBody>
      </p:sp>
    </p:spTree>
    <p:extLst>
      <p:ext uri="{BB962C8B-B14F-4D97-AF65-F5344CB8AC3E}">
        <p14:creationId xmlns:p14="http://schemas.microsoft.com/office/powerpoint/2010/main" val="753265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600200"/>
          </a:xfrm>
        </p:spPr>
        <p:txBody>
          <a:bodyPr>
            <a:normAutofit fontScale="90000"/>
          </a:bodyPr>
          <a:lstStyle/>
          <a:p>
            <a:r>
              <a:rPr lang="en-GB" dirty="0"/>
              <a:t>SOB graded by Modified Medical Research Council </a:t>
            </a:r>
            <a:r>
              <a:rPr lang="en-GB" sz="1800" dirty="0"/>
              <a:t>(Fletcher CM BMJ 1960 2:1662) – (</a:t>
            </a:r>
            <a:r>
              <a:rPr lang="en-GB" sz="2200" dirty="0"/>
              <a:t>m-MRC</a:t>
            </a:r>
            <a:r>
              <a:rPr lang="en-GB" sz="1800" dirty="0"/>
              <a:t> )</a:t>
            </a:r>
            <a:br>
              <a:rPr lang="en-GB" dirty="0"/>
            </a:br>
            <a:endParaRPr lang="en-GB" dirty="0"/>
          </a:p>
        </p:txBody>
      </p:sp>
      <p:sp>
        <p:nvSpPr>
          <p:cNvPr id="3" name="Content Placeholder 2"/>
          <p:cNvSpPr>
            <a:spLocks noGrp="1"/>
          </p:cNvSpPr>
          <p:nvPr>
            <p:ph idx="1"/>
          </p:nvPr>
        </p:nvSpPr>
        <p:spPr>
          <a:xfrm>
            <a:off x="457200" y="1524000"/>
            <a:ext cx="8229600" cy="5181600"/>
          </a:xfrm>
        </p:spPr>
        <p:txBody>
          <a:bodyPr>
            <a:normAutofit lnSpcReduction="10000"/>
          </a:bodyPr>
          <a:lstStyle/>
          <a:p>
            <a:pPr lvl="0"/>
            <a:r>
              <a:rPr lang="en-GB" dirty="0"/>
              <a:t>Grade 0 – I only get SOB on strenuous exercise </a:t>
            </a:r>
          </a:p>
          <a:p>
            <a:pPr lvl="0"/>
            <a:r>
              <a:rPr lang="en-GB" dirty="0"/>
              <a:t>Grade 1 – I get SOB when hurrying on the level or going up slight hill. </a:t>
            </a:r>
          </a:p>
          <a:p>
            <a:pPr lvl="0"/>
            <a:r>
              <a:rPr lang="en-GB" dirty="0"/>
              <a:t>Grade 2 – I walk slower than others on the level due to SOB. I have to stop for breath when walking at own pace on level. </a:t>
            </a:r>
          </a:p>
          <a:p>
            <a:pPr lvl="0"/>
            <a:r>
              <a:rPr lang="en-GB" dirty="0"/>
              <a:t>Grade 3 – I stop for breath after walking 100m or after a few minutes on level. </a:t>
            </a:r>
          </a:p>
          <a:p>
            <a:pPr lvl="0"/>
            <a:r>
              <a:rPr lang="en-GB" dirty="0"/>
              <a:t>Grade 4 – I’m too SOB to leave the house or when dressing.</a:t>
            </a:r>
          </a:p>
          <a:p>
            <a:pPr marL="0" indent="0">
              <a:buNone/>
            </a:pPr>
            <a:endParaRPr lang="en-GB" dirty="0"/>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14</a:t>
            </a:fld>
            <a:endParaRPr lang="en-GB"/>
          </a:p>
        </p:txBody>
      </p:sp>
    </p:spTree>
    <p:extLst>
      <p:ext uri="{BB962C8B-B14F-4D97-AF65-F5344CB8AC3E}">
        <p14:creationId xmlns:p14="http://schemas.microsoft.com/office/powerpoint/2010/main" val="1132053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GB" dirty="0"/>
              <a:t>GOLD Groups ABCD</a:t>
            </a:r>
          </a:p>
        </p:txBody>
      </p:sp>
      <p:sp>
        <p:nvSpPr>
          <p:cNvPr id="3" name="Content Placeholder 2"/>
          <p:cNvSpPr>
            <a:spLocks noGrp="1"/>
          </p:cNvSpPr>
          <p:nvPr>
            <p:ph idx="1"/>
          </p:nvPr>
        </p:nvSpPr>
        <p:spPr>
          <a:xfrm>
            <a:off x="152400" y="990600"/>
            <a:ext cx="8763000" cy="5867400"/>
          </a:xfrm>
        </p:spPr>
        <p:txBody>
          <a:bodyPr>
            <a:normAutofit fontScale="92500" lnSpcReduction="20000"/>
          </a:bodyPr>
          <a:lstStyle/>
          <a:p>
            <a:r>
              <a:rPr lang="en-GB" dirty="0"/>
              <a:t> </a:t>
            </a:r>
            <a:r>
              <a:rPr lang="en-GB" b="1" dirty="0"/>
              <a:t>Group A or B </a:t>
            </a:r>
            <a:r>
              <a:rPr lang="en-GB" dirty="0"/>
              <a:t>- No exacerbations or one that did not require hospital admission in the past year depending on an assessment of their breathing.  </a:t>
            </a:r>
            <a:r>
              <a:rPr lang="en-GB" dirty="0" err="1"/>
              <a:t>mMRC</a:t>
            </a:r>
            <a:r>
              <a:rPr lang="en-GB" dirty="0"/>
              <a:t> 0-1 and CAT&lt;10 group A, </a:t>
            </a:r>
            <a:r>
              <a:rPr lang="en-GB" dirty="0" err="1"/>
              <a:t>mMRC</a:t>
            </a:r>
            <a:r>
              <a:rPr lang="en-GB" dirty="0"/>
              <a:t> 2+ and CAT &gt;10 group B</a:t>
            </a:r>
          </a:p>
          <a:p>
            <a:r>
              <a:rPr lang="en-GB" b="1" dirty="0"/>
              <a:t>Group C or D </a:t>
            </a:r>
            <a:r>
              <a:rPr lang="en-GB" dirty="0"/>
              <a:t>- Two or more exacerbations that didn’t require hospital admission in the past year, or one exacerbation that did would be in Group C or D. </a:t>
            </a:r>
            <a:r>
              <a:rPr lang="en-GB" dirty="0" err="1"/>
              <a:t>mMRC</a:t>
            </a:r>
            <a:r>
              <a:rPr lang="en-GB" dirty="0"/>
              <a:t> 0-1 and CAT&lt;10 group C, </a:t>
            </a:r>
            <a:r>
              <a:rPr lang="en-GB" dirty="0" err="1"/>
              <a:t>mMRC</a:t>
            </a:r>
            <a:r>
              <a:rPr lang="en-GB" dirty="0"/>
              <a:t> 2+ and CAT &gt;10 group D</a:t>
            </a:r>
          </a:p>
          <a:p>
            <a:r>
              <a:rPr lang="en-GB" dirty="0"/>
              <a:t>Patients in GOLD Grade 4, Group D, would have the most serious classification of COPD. And they may have a worse outlook and shorter life expectancy than someone with a label of GOLD Grade 1, Group A. </a:t>
            </a:r>
            <a:r>
              <a:rPr lang="en-GB" sz="1400" dirty="0"/>
              <a:t>Pocket guide to COPD diagnosis Management &amp; prevention. A guide for Health Care Professionals  (2017 )</a:t>
            </a:r>
          </a:p>
          <a:p>
            <a:endParaRPr lang="en-GB" dirty="0"/>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15</a:t>
            </a:fld>
            <a:endParaRPr lang="en-GB"/>
          </a:p>
        </p:txBody>
      </p:sp>
    </p:spTree>
    <p:extLst>
      <p:ext uri="{BB962C8B-B14F-4D97-AF65-F5344CB8AC3E}">
        <p14:creationId xmlns:p14="http://schemas.microsoft.com/office/powerpoint/2010/main" val="3506419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Goals or treatment of stable COPD</a:t>
            </a:r>
          </a:p>
        </p:txBody>
      </p:sp>
      <p:sp>
        <p:nvSpPr>
          <p:cNvPr id="3" name="Content Placeholder 2"/>
          <p:cNvSpPr>
            <a:spLocks noGrp="1"/>
          </p:cNvSpPr>
          <p:nvPr>
            <p:ph idx="1"/>
          </p:nvPr>
        </p:nvSpPr>
        <p:spPr>
          <a:xfrm>
            <a:off x="457200" y="1219200"/>
            <a:ext cx="8229600" cy="5410200"/>
          </a:xfrm>
        </p:spPr>
        <p:txBody>
          <a:bodyPr>
            <a:normAutofit/>
          </a:bodyPr>
          <a:lstStyle/>
          <a:p>
            <a:pPr marL="0" indent="0">
              <a:buNone/>
            </a:pPr>
            <a:r>
              <a:rPr lang="en-GB" sz="4000" dirty="0"/>
              <a:t>include</a:t>
            </a:r>
          </a:p>
          <a:p>
            <a:pPr lvl="0"/>
            <a:r>
              <a:rPr lang="en-GB" sz="4000" dirty="0"/>
              <a:t>reducing symptoms by relieving symptoms, </a:t>
            </a:r>
          </a:p>
          <a:p>
            <a:pPr lvl="0"/>
            <a:r>
              <a:rPr lang="en-GB" sz="4000" dirty="0"/>
              <a:t>improving exercise tolerance  </a:t>
            </a:r>
          </a:p>
          <a:p>
            <a:pPr lvl="0"/>
            <a:r>
              <a:rPr lang="en-GB" sz="4000" dirty="0"/>
              <a:t>improving health status.</a:t>
            </a:r>
          </a:p>
          <a:p>
            <a:r>
              <a:rPr lang="en-GB" sz="1200" dirty="0"/>
              <a:t>Pocket guide to COPD diagnosis Management &amp; prevention. A guide for Health Care Professionals  (2017 )</a:t>
            </a:r>
          </a:p>
        </p:txBody>
      </p:sp>
      <p:sp>
        <p:nvSpPr>
          <p:cNvPr id="4" name="Slide Number Placeholder 3"/>
          <p:cNvSpPr>
            <a:spLocks noGrp="1"/>
          </p:cNvSpPr>
          <p:nvPr>
            <p:ph type="sldNum" sz="quarter" idx="12"/>
          </p:nvPr>
        </p:nvSpPr>
        <p:spPr/>
        <p:txBody>
          <a:bodyPr/>
          <a:lstStyle/>
          <a:p>
            <a:fld id="{98FE1018-D850-4101-99CF-92BADAE70AEF}" type="slidenum">
              <a:rPr lang="en-GB" smtClean="0"/>
              <a:t>16</a:t>
            </a:fld>
            <a:endParaRPr lang="en-GB"/>
          </a:p>
        </p:txBody>
      </p:sp>
    </p:spTree>
    <p:extLst>
      <p:ext uri="{BB962C8B-B14F-4D97-AF65-F5344CB8AC3E}">
        <p14:creationId xmlns:p14="http://schemas.microsoft.com/office/powerpoint/2010/main" val="747232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points of treatment</a:t>
            </a:r>
          </a:p>
        </p:txBody>
      </p:sp>
      <p:sp>
        <p:nvSpPr>
          <p:cNvPr id="3" name="Content Placeholder 2"/>
          <p:cNvSpPr>
            <a:spLocks noGrp="1"/>
          </p:cNvSpPr>
          <p:nvPr>
            <p:ph idx="1"/>
          </p:nvPr>
        </p:nvSpPr>
        <p:spPr>
          <a:xfrm>
            <a:off x="457200" y="1295400"/>
            <a:ext cx="8229600" cy="5181600"/>
          </a:xfrm>
        </p:spPr>
        <p:txBody>
          <a:bodyPr>
            <a:normAutofit/>
          </a:bodyPr>
          <a:lstStyle/>
          <a:p>
            <a:pPr marL="0" indent="0">
              <a:buNone/>
            </a:pPr>
            <a:r>
              <a:rPr lang="en-GB" sz="3600" dirty="0"/>
              <a:t>include </a:t>
            </a:r>
          </a:p>
          <a:p>
            <a:pPr lvl="0"/>
            <a:r>
              <a:rPr lang="en-GB" sz="3600" dirty="0"/>
              <a:t>avoiding irritants such as smoke and other air pollutants, </a:t>
            </a:r>
          </a:p>
          <a:p>
            <a:pPr lvl="0"/>
            <a:r>
              <a:rPr lang="en-GB" sz="3600" dirty="0"/>
              <a:t>pharmacological therapy to reduce frequency and severity of exacerbations </a:t>
            </a:r>
          </a:p>
          <a:p>
            <a:pPr lvl="0"/>
            <a:r>
              <a:rPr lang="en-GB" sz="3600" dirty="0"/>
              <a:t>improve health status and exercise tolerance</a:t>
            </a:r>
          </a:p>
          <a:p>
            <a:r>
              <a:rPr lang="en-GB" sz="1300" dirty="0"/>
              <a:t>Pocket guide to COPD diagnosis Management &amp; prevention. A guide for Health Care Professionals  (2017 )</a:t>
            </a:r>
          </a:p>
          <a:p>
            <a:endParaRPr lang="en-GB" sz="3600" dirty="0"/>
          </a:p>
        </p:txBody>
      </p:sp>
      <p:sp>
        <p:nvSpPr>
          <p:cNvPr id="4" name="Slide Number Placeholder 3"/>
          <p:cNvSpPr>
            <a:spLocks noGrp="1"/>
          </p:cNvSpPr>
          <p:nvPr>
            <p:ph type="sldNum" sz="quarter" idx="12"/>
          </p:nvPr>
        </p:nvSpPr>
        <p:spPr/>
        <p:txBody>
          <a:bodyPr/>
          <a:lstStyle/>
          <a:p>
            <a:fld id="{98FE1018-D850-4101-99CF-92BADAE70AEF}" type="slidenum">
              <a:rPr lang="en-GB" smtClean="0"/>
              <a:t>17</a:t>
            </a:fld>
            <a:endParaRPr lang="en-GB"/>
          </a:p>
        </p:txBody>
      </p:sp>
    </p:spTree>
    <p:extLst>
      <p:ext uri="{BB962C8B-B14F-4D97-AF65-F5344CB8AC3E}">
        <p14:creationId xmlns:p14="http://schemas.microsoft.com/office/powerpoint/2010/main" val="3061352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Patient case study</a:t>
            </a:r>
          </a:p>
        </p:txBody>
      </p:sp>
      <p:sp>
        <p:nvSpPr>
          <p:cNvPr id="3" name="Content Placeholder 2"/>
          <p:cNvSpPr>
            <a:spLocks noGrp="1"/>
          </p:cNvSpPr>
          <p:nvPr>
            <p:ph idx="1"/>
          </p:nvPr>
        </p:nvSpPr>
        <p:spPr>
          <a:xfrm>
            <a:off x="457200" y="1219200"/>
            <a:ext cx="8229600" cy="5486400"/>
          </a:xfrm>
        </p:spPr>
        <p:txBody>
          <a:bodyPr>
            <a:normAutofit lnSpcReduction="10000"/>
          </a:bodyPr>
          <a:lstStyle/>
          <a:p>
            <a:r>
              <a:rPr lang="en-GB" dirty="0"/>
              <a:t>Male patient age 75 born in 1919, grew up in London, worked in Smithfield market. Smoked from age 15. DX COPD ‘91 -chronic bronchitis, emphysema and mild heart failure.</a:t>
            </a:r>
          </a:p>
          <a:p>
            <a:r>
              <a:rPr lang="en-GB" dirty="0"/>
              <a:t>Main symptoms, gradually deteriorating over last 3 years - Difficulty breathing,  morning cough and frequent coughing fits, yellowish sometimes green phlegm, clear towards end of day, woken by cough in night, wheezing on and off, tight chest on walking “a long way” SOB on incline, slows down on incline and stairs </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18</a:t>
            </a:fld>
            <a:endParaRPr lang="en-GB"/>
          </a:p>
        </p:txBody>
      </p:sp>
    </p:spTree>
    <p:extLst>
      <p:ext uri="{BB962C8B-B14F-4D97-AF65-F5344CB8AC3E}">
        <p14:creationId xmlns:p14="http://schemas.microsoft.com/office/powerpoint/2010/main" val="3441226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fontScale="90000"/>
          </a:bodyPr>
          <a:lstStyle/>
          <a:p>
            <a:r>
              <a:rPr lang="en-GB" dirty="0"/>
              <a:t>Infection timeline</a:t>
            </a:r>
          </a:p>
        </p:txBody>
      </p:sp>
      <p:sp>
        <p:nvSpPr>
          <p:cNvPr id="3" name="Content Placeholder 2"/>
          <p:cNvSpPr>
            <a:spLocks noGrp="1"/>
          </p:cNvSpPr>
          <p:nvPr>
            <p:ph idx="1"/>
          </p:nvPr>
        </p:nvSpPr>
        <p:spPr>
          <a:xfrm>
            <a:off x="457200" y="609600"/>
            <a:ext cx="8229600" cy="6248400"/>
          </a:xfrm>
        </p:spPr>
        <p:txBody>
          <a:bodyPr>
            <a:normAutofit fontScale="92500" lnSpcReduction="20000"/>
          </a:bodyPr>
          <a:lstStyle/>
          <a:p>
            <a:pPr marL="0" indent="0">
              <a:buNone/>
            </a:pPr>
            <a:r>
              <a:rPr lang="en-GB" dirty="0"/>
              <a:t> </a:t>
            </a:r>
            <a:r>
              <a:rPr lang="en-GB" b="1" dirty="0"/>
              <a:t>Before first visit</a:t>
            </a:r>
            <a:r>
              <a:rPr lang="en-GB" dirty="0"/>
              <a:t>.</a:t>
            </a:r>
          </a:p>
          <a:p>
            <a:r>
              <a:rPr lang="en-GB" dirty="0"/>
              <a:t>Feb 1992 antibiotics and Rx </a:t>
            </a:r>
            <a:r>
              <a:rPr lang="en-GB" dirty="0" err="1"/>
              <a:t>Bendrofluazide</a:t>
            </a:r>
            <a:r>
              <a:rPr lang="en-GB" dirty="0"/>
              <a:t> 2.5mg</a:t>
            </a:r>
          </a:p>
          <a:p>
            <a:r>
              <a:rPr lang="en-GB" dirty="0"/>
              <a:t>April 1993 before prostate surgery had Chest x ray – scarring in left lung base due to bronchitis more antibiotics and increased </a:t>
            </a:r>
            <a:r>
              <a:rPr lang="en-GB" dirty="0" err="1"/>
              <a:t>Bendrofluazide</a:t>
            </a:r>
            <a:r>
              <a:rPr lang="en-GB" dirty="0"/>
              <a:t> to 5mg.</a:t>
            </a:r>
          </a:p>
          <a:p>
            <a:r>
              <a:rPr lang="en-GB" dirty="0"/>
              <a:t>Sept 1993 Chest infection, 2 courses Antibiotics and after that noticed tight chest when walking “a long way”</a:t>
            </a:r>
          </a:p>
          <a:p>
            <a:r>
              <a:rPr lang="en-GB" dirty="0"/>
              <a:t>Dec 1993 Chest infection, needing antibiotics.</a:t>
            </a:r>
          </a:p>
          <a:p>
            <a:r>
              <a:rPr lang="en-GB" dirty="0"/>
              <a:t>14</a:t>
            </a:r>
            <a:r>
              <a:rPr lang="en-GB" baseline="30000" dirty="0"/>
              <a:t>th</a:t>
            </a:r>
            <a:r>
              <a:rPr lang="en-GB" dirty="0"/>
              <a:t> Feb 1994 chest infection needing 2 courses antibiotics </a:t>
            </a:r>
            <a:r>
              <a:rPr lang="en-GB" dirty="0" err="1"/>
              <a:t>Suprax</a:t>
            </a:r>
            <a:r>
              <a:rPr lang="en-GB" dirty="0"/>
              <a:t> – </a:t>
            </a:r>
            <a:r>
              <a:rPr lang="en-GB" dirty="0" err="1"/>
              <a:t>Cefedrin</a:t>
            </a:r>
            <a:r>
              <a:rPr lang="en-GB" dirty="0"/>
              <a:t> and 2 days before FV given another 5 day course.</a:t>
            </a:r>
          </a:p>
        </p:txBody>
      </p:sp>
      <p:sp>
        <p:nvSpPr>
          <p:cNvPr id="4" name="Slide Number Placeholder 3"/>
          <p:cNvSpPr>
            <a:spLocks noGrp="1"/>
          </p:cNvSpPr>
          <p:nvPr>
            <p:ph type="sldNum" sz="quarter" idx="12"/>
          </p:nvPr>
        </p:nvSpPr>
        <p:spPr/>
        <p:txBody>
          <a:bodyPr/>
          <a:lstStyle/>
          <a:p>
            <a:fld id="{98FE1018-D850-4101-99CF-92BADAE70AEF}" type="slidenum">
              <a:rPr lang="en-GB" smtClean="0"/>
              <a:t>19</a:t>
            </a:fld>
            <a:endParaRPr lang="en-GB"/>
          </a:p>
        </p:txBody>
      </p:sp>
    </p:spTree>
    <p:extLst>
      <p:ext uri="{BB962C8B-B14F-4D97-AF65-F5344CB8AC3E}">
        <p14:creationId xmlns:p14="http://schemas.microsoft.com/office/powerpoint/2010/main" val="2799023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828799"/>
          </a:xfrm>
        </p:spPr>
        <p:txBody>
          <a:bodyPr>
            <a:normAutofit/>
          </a:bodyPr>
          <a:lstStyle/>
          <a:p>
            <a:r>
              <a:rPr lang="en-GB" dirty="0"/>
              <a:t> Expectoration and other actions on the respiratory tract. </a:t>
            </a:r>
          </a:p>
        </p:txBody>
      </p:sp>
      <p:sp>
        <p:nvSpPr>
          <p:cNvPr id="3" name="Subtitle 2"/>
          <p:cNvSpPr>
            <a:spLocks noGrp="1"/>
          </p:cNvSpPr>
          <p:nvPr>
            <p:ph type="subTitle" idx="1"/>
          </p:nvPr>
        </p:nvSpPr>
        <p:spPr>
          <a:xfrm>
            <a:off x="304800" y="1905000"/>
            <a:ext cx="8458200" cy="4724400"/>
          </a:xfrm>
        </p:spPr>
        <p:txBody>
          <a:bodyPr>
            <a:normAutofit/>
          </a:bodyPr>
          <a:lstStyle/>
          <a:p>
            <a:r>
              <a:rPr lang="en-GB" dirty="0">
                <a:solidFill>
                  <a:schemeClr val="tx1">
                    <a:lumMod val="95000"/>
                    <a:lumOff val="5000"/>
                  </a:schemeClr>
                </a:solidFill>
              </a:rPr>
              <a:t>As most people will get coughs and colds some time or other in the year, so new and existing patients will call for symptomatic relief of acute infection, the wish to avoid antibiotics, troublesome post viral coughs that drag on for weeks, a tendency to succumb to frequent respiratory infections or for chronic complaints such as rhinitis, asthma, bronchitis and chronic obstructive pulmonary disease (COPD). </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2</a:t>
            </a:fld>
            <a:endParaRPr lang="en-GB"/>
          </a:p>
        </p:txBody>
      </p:sp>
    </p:spTree>
    <p:extLst>
      <p:ext uri="{BB962C8B-B14F-4D97-AF65-F5344CB8AC3E}">
        <p14:creationId xmlns:p14="http://schemas.microsoft.com/office/powerpoint/2010/main" val="46496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09600"/>
          </a:xfrm>
        </p:spPr>
        <p:txBody>
          <a:bodyPr>
            <a:normAutofit fontScale="90000"/>
          </a:bodyPr>
          <a:lstStyle/>
          <a:p>
            <a:r>
              <a:rPr lang="en-GB" dirty="0"/>
              <a:t>Started herbal treatment</a:t>
            </a:r>
          </a:p>
        </p:txBody>
      </p:sp>
      <p:sp>
        <p:nvSpPr>
          <p:cNvPr id="3" name="Content Placeholder 2"/>
          <p:cNvSpPr>
            <a:spLocks noGrp="1"/>
          </p:cNvSpPr>
          <p:nvPr>
            <p:ph idx="1"/>
          </p:nvPr>
        </p:nvSpPr>
        <p:spPr>
          <a:xfrm>
            <a:off x="457200" y="914400"/>
            <a:ext cx="8229600" cy="5562600"/>
          </a:xfrm>
        </p:spPr>
        <p:txBody>
          <a:bodyPr>
            <a:normAutofit/>
          </a:bodyPr>
          <a:lstStyle/>
          <a:p>
            <a:r>
              <a:rPr lang="en-GB" dirty="0"/>
              <a:t>2</a:t>
            </a:r>
            <a:r>
              <a:rPr lang="en-GB" baseline="30000" dirty="0"/>
              <a:t>nd</a:t>
            </a:r>
            <a:r>
              <a:rPr lang="en-GB" dirty="0"/>
              <a:t> March 1994 Herbal treatment, </a:t>
            </a:r>
            <a:r>
              <a:rPr lang="en-GB" dirty="0" err="1"/>
              <a:t>phyllocontin</a:t>
            </a:r>
            <a:r>
              <a:rPr lang="en-GB" dirty="0"/>
              <a:t> tablets and </a:t>
            </a:r>
            <a:r>
              <a:rPr lang="en-GB" dirty="0" err="1"/>
              <a:t>bendrofluozide</a:t>
            </a:r>
            <a:r>
              <a:rPr lang="en-GB" dirty="0"/>
              <a:t>. FEV1 330 64% gold 2 group D</a:t>
            </a:r>
          </a:p>
          <a:p>
            <a:r>
              <a:rPr lang="en-GB" dirty="0"/>
              <a:t>9</a:t>
            </a:r>
            <a:r>
              <a:rPr lang="en-GB" baseline="30000" dirty="0"/>
              <a:t>th</a:t>
            </a:r>
            <a:r>
              <a:rPr lang="en-GB" dirty="0"/>
              <a:t> March 94 Felt cold and flu coming on. Gave mix and tea FEV1 350</a:t>
            </a:r>
          </a:p>
          <a:p>
            <a:r>
              <a:rPr lang="en-GB" dirty="0"/>
              <a:t>16 March 94 All symptoms better. No coughing fits FEV1 390 76% gold 2 group B</a:t>
            </a:r>
          </a:p>
          <a:p>
            <a:r>
              <a:rPr lang="en-GB" dirty="0"/>
              <a:t>GP given list of herbs prescribed and was pleased with patient’s recovery</a:t>
            </a:r>
          </a:p>
          <a:p>
            <a:r>
              <a:rPr lang="en-GB" b="1" dirty="0"/>
              <a:t>Well for 10 months</a:t>
            </a:r>
          </a:p>
        </p:txBody>
      </p:sp>
      <p:sp>
        <p:nvSpPr>
          <p:cNvPr id="4" name="Slide Number Placeholder 3"/>
          <p:cNvSpPr>
            <a:spLocks noGrp="1"/>
          </p:cNvSpPr>
          <p:nvPr>
            <p:ph type="sldNum" sz="quarter" idx="12"/>
          </p:nvPr>
        </p:nvSpPr>
        <p:spPr/>
        <p:txBody>
          <a:bodyPr/>
          <a:lstStyle/>
          <a:p>
            <a:fld id="{98FE1018-D850-4101-99CF-92BADAE70AEF}" type="slidenum">
              <a:rPr lang="en-GB" smtClean="0"/>
              <a:t>20</a:t>
            </a:fld>
            <a:endParaRPr lang="en-GB"/>
          </a:p>
        </p:txBody>
      </p:sp>
    </p:spTree>
    <p:extLst>
      <p:ext uri="{BB962C8B-B14F-4D97-AF65-F5344CB8AC3E}">
        <p14:creationId xmlns:p14="http://schemas.microsoft.com/office/powerpoint/2010/main" val="14826036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First Prescription</a:t>
            </a:r>
          </a:p>
        </p:txBody>
      </p:sp>
      <p:sp>
        <p:nvSpPr>
          <p:cNvPr id="3" name="Content Placeholder 2"/>
          <p:cNvSpPr>
            <a:spLocks noGrp="1"/>
          </p:cNvSpPr>
          <p:nvPr>
            <p:ph idx="1"/>
          </p:nvPr>
        </p:nvSpPr>
        <p:spPr/>
        <p:txBody>
          <a:bodyPr/>
          <a:lstStyle/>
          <a:p>
            <a:pPr marL="0" indent="0">
              <a:buNone/>
            </a:pPr>
            <a:r>
              <a:rPr lang="en-GB" dirty="0"/>
              <a:t>RX Thymus vulgaris 30ml</a:t>
            </a:r>
          </a:p>
          <a:p>
            <a:pPr marL="0" indent="0">
              <a:buNone/>
            </a:pPr>
            <a:r>
              <a:rPr lang="en-GB" dirty="0"/>
              <a:t>      </a:t>
            </a:r>
            <a:r>
              <a:rPr lang="en-GB" dirty="0" err="1"/>
              <a:t>Populus</a:t>
            </a:r>
            <a:r>
              <a:rPr lang="en-GB" dirty="0"/>
              <a:t> </a:t>
            </a:r>
            <a:r>
              <a:rPr lang="en-GB" dirty="0" err="1"/>
              <a:t>candicans</a:t>
            </a:r>
            <a:r>
              <a:rPr lang="en-GB" dirty="0"/>
              <a:t> 15ml</a:t>
            </a:r>
          </a:p>
          <a:p>
            <a:pPr marL="0" indent="0">
              <a:buNone/>
            </a:pPr>
            <a:r>
              <a:rPr lang="en-GB" dirty="0"/>
              <a:t>      </a:t>
            </a:r>
            <a:r>
              <a:rPr lang="en-GB" dirty="0" err="1"/>
              <a:t>Marrubuim</a:t>
            </a:r>
            <a:r>
              <a:rPr lang="en-GB" dirty="0"/>
              <a:t> vulgare 40ml</a:t>
            </a:r>
          </a:p>
          <a:p>
            <a:pPr marL="0" indent="0">
              <a:buNone/>
            </a:pPr>
            <a:r>
              <a:rPr lang="en-GB" dirty="0"/>
              <a:t>      Echinacea </a:t>
            </a:r>
            <a:r>
              <a:rPr lang="en-GB" dirty="0" err="1"/>
              <a:t>angustifolia</a:t>
            </a:r>
            <a:r>
              <a:rPr lang="en-GB" dirty="0"/>
              <a:t> 20ml</a:t>
            </a:r>
          </a:p>
          <a:p>
            <a:pPr marL="0" indent="0">
              <a:buNone/>
            </a:pPr>
            <a:r>
              <a:rPr lang="en-GB" dirty="0"/>
              <a:t>      Datura </a:t>
            </a:r>
            <a:r>
              <a:rPr lang="en-GB" dirty="0" err="1"/>
              <a:t>stramonium</a:t>
            </a:r>
            <a:r>
              <a:rPr lang="en-GB" dirty="0"/>
              <a:t>  3ml  - 108ml x2</a:t>
            </a:r>
          </a:p>
          <a:p>
            <a:pPr marL="0" indent="0">
              <a:buNone/>
            </a:pPr>
            <a:r>
              <a:rPr lang="en-GB" dirty="0"/>
              <a:t> Sig 5ml </a:t>
            </a:r>
            <a:r>
              <a:rPr lang="en-GB" dirty="0" err="1"/>
              <a:t>qid</a:t>
            </a:r>
            <a:endParaRPr lang="en-GB" dirty="0"/>
          </a:p>
          <a:p>
            <a:pPr marL="0" indent="0">
              <a:buNone/>
            </a:pPr>
            <a:r>
              <a:rPr lang="en-GB" dirty="0"/>
              <a:t>RX Allium </a:t>
            </a:r>
            <a:r>
              <a:rPr lang="en-GB" dirty="0" err="1"/>
              <a:t>succus</a:t>
            </a:r>
            <a:r>
              <a:rPr lang="en-GB" dirty="0"/>
              <a:t> 200ml sig 5ml </a:t>
            </a:r>
            <a:r>
              <a:rPr lang="en-GB" dirty="0" err="1"/>
              <a:t>qid</a:t>
            </a:r>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21</a:t>
            </a:fld>
            <a:endParaRPr lang="en-GB"/>
          </a:p>
        </p:txBody>
      </p:sp>
    </p:spTree>
    <p:extLst>
      <p:ext uri="{BB962C8B-B14F-4D97-AF65-F5344CB8AC3E}">
        <p14:creationId xmlns:p14="http://schemas.microsoft.com/office/powerpoint/2010/main" val="2135367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GB" dirty="0"/>
              <a:t>Fairly Stable</a:t>
            </a:r>
          </a:p>
        </p:txBody>
      </p:sp>
      <p:sp>
        <p:nvSpPr>
          <p:cNvPr id="3" name="Content Placeholder 2"/>
          <p:cNvSpPr>
            <a:spLocks noGrp="1"/>
          </p:cNvSpPr>
          <p:nvPr>
            <p:ph idx="1"/>
          </p:nvPr>
        </p:nvSpPr>
        <p:spPr>
          <a:xfrm>
            <a:off x="457200" y="1143000"/>
            <a:ext cx="8229600" cy="5486400"/>
          </a:xfrm>
        </p:spPr>
        <p:txBody>
          <a:bodyPr>
            <a:normAutofit lnSpcReduction="10000"/>
          </a:bodyPr>
          <a:lstStyle/>
          <a:p>
            <a:r>
              <a:rPr lang="en-GB" dirty="0"/>
              <a:t>18 Jan 95 Cold symptoms. Took emergency mix and did not develop. FEV1 310 61% Gold 2 Group B</a:t>
            </a:r>
          </a:p>
          <a:p>
            <a:r>
              <a:rPr lang="en-GB" dirty="0"/>
              <a:t>6 Sept 95. No infections. White frothy sputum FEV1 270 53%   </a:t>
            </a:r>
            <a:r>
              <a:rPr lang="en-GB" b="1" dirty="0"/>
              <a:t>Well for 13 months</a:t>
            </a:r>
          </a:p>
          <a:p>
            <a:r>
              <a:rPr lang="en-GB" dirty="0"/>
              <a:t>Feb 96 One course of antibiotics for sudden virus and chest infection, also took emergency mix.</a:t>
            </a:r>
          </a:p>
          <a:p>
            <a:r>
              <a:rPr lang="en-GB" dirty="0"/>
              <a:t>27 Mar 96 Well. Diuretic 40 mg reduced to 20mg. FEV1 300 59% Gold 2 Group A</a:t>
            </a:r>
          </a:p>
          <a:p>
            <a:r>
              <a:rPr lang="en-GB" b="1" dirty="0"/>
              <a:t>Well for 11 months</a:t>
            </a:r>
          </a:p>
          <a:p>
            <a:endParaRPr lang="en-GB" dirty="0"/>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22</a:t>
            </a:fld>
            <a:endParaRPr lang="en-GB"/>
          </a:p>
        </p:txBody>
      </p:sp>
    </p:spTree>
    <p:extLst>
      <p:ext uri="{BB962C8B-B14F-4D97-AF65-F5344CB8AC3E}">
        <p14:creationId xmlns:p14="http://schemas.microsoft.com/office/powerpoint/2010/main" val="36145631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GB" dirty="0"/>
              <a:t>1997 Not a good start to year</a:t>
            </a:r>
          </a:p>
        </p:txBody>
      </p:sp>
      <p:sp>
        <p:nvSpPr>
          <p:cNvPr id="3" name="Content Placeholder 2"/>
          <p:cNvSpPr>
            <a:spLocks noGrp="1"/>
          </p:cNvSpPr>
          <p:nvPr>
            <p:ph idx="1"/>
          </p:nvPr>
        </p:nvSpPr>
        <p:spPr>
          <a:xfrm>
            <a:off x="457200" y="1219200"/>
            <a:ext cx="8229600" cy="5334000"/>
          </a:xfrm>
        </p:spPr>
        <p:txBody>
          <a:bodyPr>
            <a:normAutofit lnSpcReduction="10000"/>
          </a:bodyPr>
          <a:lstStyle/>
          <a:p>
            <a:r>
              <a:rPr lang="en-GB" dirty="0"/>
              <a:t>21 Jan 97 Slight cold and sputum green so took antibiotics along with emergency mix.</a:t>
            </a:r>
          </a:p>
          <a:p>
            <a:r>
              <a:rPr lang="en-GB" dirty="0"/>
              <a:t>8 Apr 97 Took course of antibiotics for </a:t>
            </a:r>
            <a:r>
              <a:rPr lang="en-GB" dirty="0" err="1"/>
              <a:t>Campilobacter</a:t>
            </a:r>
            <a:r>
              <a:rPr lang="en-GB" dirty="0"/>
              <a:t> pylori. After, felt breathless with cough and green sputum. Took emergency mix but ran out a week ago. Rx more emergency mix and course of antibiotics FEV1 230 49% Gold 3 group B</a:t>
            </a:r>
          </a:p>
          <a:p>
            <a:r>
              <a:rPr lang="en-GB" dirty="0"/>
              <a:t>25 Jun 97. Well. FEV1 290 58%</a:t>
            </a:r>
          </a:p>
          <a:p>
            <a:r>
              <a:rPr lang="en-GB" dirty="0"/>
              <a:t>12 Nov 97 Well. FEV1 300 60% Gold 2 Group B</a:t>
            </a:r>
          </a:p>
          <a:p>
            <a:r>
              <a:rPr lang="en-GB" b="1" dirty="0"/>
              <a:t>Well for 19 months</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23</a:t>
            </a:fld>
            <a:endParaRPr lang="en-GB"/>
          </a:p>
        </p:txBody>
      </p:sp>
    </p:spTree>
    <p:extLst>
      <p:ext uri="{BB962C8B-B14F-4D97-AF65-F5344CB8AC3E}">
        <p14:creationId xmlns:p14="http://schemas.microsoft.com/office/powerpoint/2010/main" val="2227394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GB" dirty="0"/>
              <a:t>Continuing treatment</a:t>
            </a:r>
          </a:p>
        </p:txBody>
      </p:sp>
      <p:sp>
        <p:nvSpPr>
          <p:cNvPr id="3" name="Content Placeholder 2"/>
          <p:cNvSpPr>
            <a:spLocks noGrp="1"/>
          </p:cNvSpPr>
          <p:nvPr>
            <p:ph idx="1"/>
          </p:nvPr>
        </p:nvSpPr>
        <p:spPr>
          <a:xfrm>
            <a:off x="0" y="914400"/>
            <a:ext cx="9144000" cy="5943600"/>
          </a:xfrm>
        </p:spPr>
        <p:txBody>
          <a:bodyPr>
            <a:normAutofit fontScale="92500" lnSpcReduction="10000"/>
          </a:bodyPr>
          <a:lstStyle/>
          <a:p>
            <a:r>
              <a:rPr lang="en-GB" dirty="0"/>
              <a:t>3 Nov 98 Heavy cold green phlegm. Had run out of med and emergency mix. FEV1 250. Took more mix and got better. FEV1 260 53%</a:t>
            </a:r>
          </a:p>
          <a:p>
            <a:r>
              <a:rPr lang="en-GB" b="1" dirty="0"/>
              <a:t>Well for 17 months</a:t>
            </a:r>
          </a:p>
          <a:p>
            <a:r>
              <a:rPr lang="en-GB" dirty="0"/>
              <a:t>26 Apr 00- Well since Nov 98 .Breathing not so good in last 3 weeks though no infections. Having to get up to sleep in chair. Copious clear catarrh. GP gave antibiotics 4-5 weeks ago just  in case but felt bad on them so stopped. FEV1 240</a:t>
            </a:r>
          </a:p>
          <a:p>
            <a:r>
              <a:rPr lang="en-GB" dirty="0"/>
              <a:t>6 Sept 00 Quite well since April but started with cold and cough in last week. Had stopped frusemide 6 months before due to urgency. Will take again.</a:t>
            </a:r>
          </a:p>
          <a:p>
            <a:r>
              <a:rPr lang="en-GB" b="1" dirty="0"/>
              <a:t>Well for 18 months</a:t>
            </a:r>
          </a:p>
        </p:txBody>
      </p:sp>
      <p:sp>
        <p:nvSpPr>
          <p:cNvPr id="4" name="Slide Number Placeholder 3"/>
          <p:cNvSpPr>
            <a:spLocks noGrp="1"/>
          </p:cNvSpPr>
          <p:nvPr>
            <p:ph type="sldNum" sz="quarter" idx="12"/>
          </p:nvPr>
        </p:nvSpPr>
        <p:spPr/>
        <p:txBody>
          <a:bodyPr/>
          <a:lstStyle/>
          <a:p>
            <a:fld id="{98FE1018-D850-4101-99CF-92BADAE70AEF}" type="slidenum">
              <a:rPr lang="en-GB" smtClean="0"/>
              <a:t>24</a:t>
            </a:fld>
            <a:endParaRPr lang="en-GB"/>
          </a:p>
        </p:txBody>
      </p:sp>
    </p:spTree>
    <p:extLst>
      <p:ext uri="{BB962C8B-B14F-4D97-AF65-F5344CB8AC3E}">
        <p14:creationId xmlns:p14="http://schemas.microsoft.com/office/powerpoint/2010/main" val="4147831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GB" dirty="0"/>
              <a:t>A break in treatment</a:t>
            </a:r>
          </a:p>
        </p:txBody>
      </p:sp>
      <p:sp>
        <p:nvSpPr>
          <p:cNvPr id="3" name="Content Placeholder 2"/>
          <p:cNvSpPr>
            <a:spLocks noGrp="1"/>
          </p:cNvSpPr>
          <p:nvPr>
            <p:ph idx="1"/>
          </p:nvPr>
        </p:nvSpPr>
        <p:spPr>
          <a:xfrm>
            <a:off x="0" y="914400"/>
            <a:ext cx="9144000" cy="5943600"/>
          </a:xfrm>
        </p:spPr>
        <p:txBody>
          <a:bodyPr>
            <a:normAutofit fontScale="92500" lnSpcReduction="20000"/>
          </a:bodyPr>
          <a:lstStyle/>
          <a:p>
            <a:r>
              <a:rPr lang="en-GB" dirty="0"/>
              <a:t>6 Mar 02 Quite well from Sept 00 till Feb 02. Had chest infection. Course of antibiotics finished 2 weeks ago and felt ill with these. Took more emergency mix and sputum clear. Rx Oxygen FEV1 230</a:t>
            </a:r>
          </a:p>
          <a:p>
            <a:r>
              <a:rPr lang="en-GB" dirty="0"/>
              <a:t>11 Dec 02 </a:t>
            </a:r>
            <a:r>
              <a:rPr lang="en-GB" b="1" dirty="0"/>
              <a:t>Well for 9 months</a:t>
            </a:r>
            <a:r>
              <a:rPr lang="en-GB" dirty="0"/>
              <a:t>.  Since flu jab in Nov has not felt right. Slightly dizzy when gets up, occ. greenish sputum. Took emergency mix and antibiotic as was going away for Christmas. FEV1 210 </a:t>
            </a:r>
            <a:r>
              <a:rPr lang="en-GB" b="1" dirty="0"/>
              <a:t>Well for 5 months</a:t>
            </a:r>
          </a:p>
          <a:p>
            <a:r>
              <a:rPr lang="en-GB" dirty="0"/>
              <a:t>15 May 03 Had been given antibiotics. Uses Oxygen for 30 seconds before going upstairs. Salbutamol 2 puffs 4-5 x per day. Smoking 5 per day. FEV1 230- 49% Gold 2 Group B</a:t>
            </a:r>
          </a:p>
          <a:p>
            <a:r>
              <a:rPr lang="en-GB" dirty="0"/>
              <a:t>Quite well over 03-04. Breathing stable FEV1 around 230, no infections. Still has emergency mix and plenty medicine. </a:t>
            </a:r>
          </a:p>
          <a:p>
            <a:pPr marL="0" indent="0">
              <a:buNone/>
            </a:pPr>
            <a:endParaRPr lang="en-GB" dirty="0"/>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25</a:t>
            </a:fld>
            <a:endParaRPr lang="en-GB"/>
          </a:p>
        </p:txBody>
      </p:sp>
    </p:spTree>
    <p:extLst>
      <p:ext uri="{BB962C8B-B14F-4D97-AF65-F5344CB8AC3E}">
        <p14:creationId xmlns:p14="http://schemas.microsoft.com/office/powerpoint/2010/main" val="1556457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GB" dirty="0"/>
              <a:t>Return to treatment</a:t>
            </a:r>
          </a:p>
        </p:txBody>
      </p:sp>
      <p:sp>
        <p:nvSpPr>
          <p:cNvPr id="3" name="Content Placeholder 2"/>
          <p:cNvSpPr>
            <a:spLocks noGrp="1"/>
          </p:cNvSpPr>
          <p:nvPr>
            <p:ph idx="1"/>
          </p:nvPr>
        </p:nvSpPr>
        <p:spPr>
          <a:xfrm>
            <a:off x="0" y="990600"/>
            <a:ext cx="9144000" cy="5867400"/>
          </a:xfrm>
        </p:spPr>
        <p:txBody>
          <a:bodyPr>
            <a:normAutofit fontScale="92500" lnSpcReduction="20000"/>
          </a:bodyPr>
          <a:lstStyle/>
          <a:p>
            <a:r>
              <a:rPr lang="en-GB" dirty="0"/>
              <a:t>13 April 06 Well for 18months then had 3-4 lots of antibiotics in last year or so. Oxygen after any exertion. Very limited mobility. Stage 2 pressure sore. Taking Frusemide 40mg. FEV1 170 – 35% Gold 3 Group D</a:t>
            </a:r>
          </a:p>
          <a:p>
            <a:r>
              <a:rPr lang="en-GB" dirty="0"/>
              <a:t>23 May 06 On herbs again since April. More active, pressure sore improving. Stopped smoking! FEV1 220</a:t>
            </a:r>
          </a:p>
          <a:p>
            <a:r>
              <a:rPr lang="en-GB" dirty="0"/>
              <a:t>28 Nov 06 Keeping well, no infections. SOBOE but walking more. Using salbutamol frequently in mornings FEV1 230 </a:t>
            </a:r>
          </a:p>
          <a:p>
            <a:r>
              <a:rPr lang="en-GB" dirty="0"/>
              <a:t>16 May 07 to May 08  Well, no infections gets up to walk around every half hour, round house and garden. Pressure sore nearly healed and under control. Not troubled by cough, just a little whitish phlegm.</a:t>
            </a:r>
          </a:p>
          <a:p>
            <a:r>
              <a:rPr lang="en-GB" dirty="0"/>
              <a:t>July 08 Died peacefully in sleep.</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26</a:t>
            </a:fld>
            <a:endParaRPr lang="en-GB"/>
          </a:p>
        </p:txBody>
      </p:sp>
    </p:spTree>
    <p:extLst>
      <p:ext uri="{BB962C8B-B14F-4D97-AF65-F5344CB8AC3E}">
        <p14:creationId xmlns:p14="http://schemas.microsoft.com/office/powerpoint/2010/main" val="2550659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GB" dirty="0"/>
              <a:t>Graph showing FEV1 decline</a:t>
            </a:r>
          </a:p>
        </p:txBody>
      </p:sp>
      <p:graphicFrame>
        <p:nvGraphicFramePr>
          <p:cNvPr id="7" name="Content Placeholder 3"/>
          <p:cNvGraphicFramePr>
            <a:graphicFrameLocks noGrp="1"/>
          </p:cNvGraphicFramePr>
          <p:nvPr>
            <p:ph idx="1"/>
            <p:extLst>
              <p:ext uri="{D42A27DB-BD31-4B8C-83A1-F6EECF244321}">
                <p14:modId xmlns:p14="http://schemas.microsoft.com/office/powerpoint/2010/main" val="1675634836"/>
              </p:ext>
            </p:extLst>
          </p:nvPr>
        </p:nvGraphicFramePr>
        <p:xfrm>
          <a:off x="152400" y="990600"/>
          <a:ext cx="8991600" cy="5867400"/>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98FE1018-D850-4101-99CF-92BADAE70AEF}" type="slidenum">
              <a:rPr lang="en-GB" smtClean="0"/>
              <a:t>27</a:t>
            </a:fld>
            <a:endParaRPr lang="en-GB"/>
          </a:p>
        </p:txBody>
      </p:sp>
    </p:spTree>
    <p:extLst>
      <p:ext uri="{BB962C8B-B14F-4D97-AF65-F5344CB8AC3E}">
        <p14:creationId xmlns:p14="http://schemas.microsoft.com/office/powerpoint/2010/main" val="2735429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What difference would it have made  to give up smoking?</a:t>
            </a:r>
          </a:p>
        </p:txBody>
      </p:sp>
      <p:sp>
        <p:nvSpPr>
          <p:cNvPr id="4" name="Slide Number Placeholder 3"/>
          <p:cNvSpPr>
            <a:spLocks noGrp="1"/>
          </p:cNvSpPr>
          <p:nvPr>
            <p:ph type="sldNum" sz="quarter" idx="12"/>
          </p:nvPr>
        </p:nvSpPr>
        <p:spPr/>
        <p:txBody>
          <a:bodyPr/>
          <a:lstStyle/>
          <a:p>
            <a:fld id="{98FE1018-D850-4101-99CF-92BADAE70AEF}" type="slidenum">
              <a:rPr lang="en-GB" smtClean="0"/>
              <a:t>28</a:t>
            </a:fld>
            <a:endParaRPr lang="en-GB"/>
          </a:p>
        </p:txBody>
      </p:sp>
      <p:pic>
        <p:nvPicPr>
          <p:cNvPr id="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09800" y="1752600"/>
            <a:ext cx="4648199"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65627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GB" dirty="0"/>
              <a:t>Mortality Rates</a:t>
            </a:r>
          </a:p>
        </p:txBody>
      </p:sp>
      <p:sp>
        <p:nvSpPr>
          <p:cNvPr id="3" name="Content Placeholder 2"/>
          <p:cNvSpPr>
            <a:spLocks noGrp="1"/>
          </p:cNvSpPr>
          <p:nvPr>
            <p:ph idx="1"/>
          </p:nvPr>
        </p:nvSpPr>
        <p:spPr>
          <a:xfrm>
            <a:off x="152400" y="685800"/>
            <a:ext cx="8839200" cy="6019800"/>
          </a:xfrm>
        </p:spPr>
        <p:txBody>
          <a:bodyPr>
            <a:normAutofit fontScale="70000" lnSpcReduction="20000"/>
          </a:bodyPr>
          <a:lstStyle/>
          <a:p>
            <a:r>
              <a:rPr lang="en-GB" dirty="0"/>
              <a:t>The average five-year mortality rate of someone with COPD ranges between 40 and 70% depending on the severity.</a:t>
            </a:r>
          </a:p>
          <a:p>
            <a:r>
              <a:rPr lang="en-GB" dirty="0"/>
              <a:t>According to a 2009 study in the International Journal of Chronic Obstructive Pulmonary Disease, a 65-year-old man with COPD has the following reductions in life expectancy:</a:t>
            </a:r>
          </a:p>
          <a:p>
            <a:r>
              <a:rPr lang="en-GB" dirty="0"/>
              <a:t>Smoker</a:t>
            </a:r>
          </a:p>
          <a:p>
            <a:pPr lvl="0"/>
            <a:r>
              <a:rPr lang="en-GB" dirty="0"/>
              <a:t>stage 1: </a:t>
            </a:r>
            <a:r>
              <a:rPr lang="en-GB" b="1" dirty="0"/>
              <a:t>0.3 years</a:t>
            </a:r>
            <a:endParaRPr lang="en-GB" dirty="0"/>
          </a:p>
          <a:p>
            <a:pPr lvl="0"/>
            <a:r>
              <a:rPr lang="en-GB" dirty="0"/>
              <a:t>stage 2: </a:t>
            </a:r>
            <a:r>
              <a:rPr lang="en-GB" b="1" dirty="0"/>
              <a:t>2.2 years</a:t>
            </a:r>
            <a:endParaRPr lang="en-GB" dirty="0"/>
          </a:p>
          <a:p>
            <a:pPr lvl="0"/>
            <a:r>
              <a:rPr lang="en-GB" dirty="0"/>
              <a:t>stage 3 or 4: </a:t>
            </a:r>
            <a:r>
              <a:rPr lang="en-GB" b="1" dirty="0"/>
              <a:t>5.8 years</a:t>
            </a:r>
            <a:endParaRPr lang="en-GB" dirty="0"/>
          </a:p>
          <a:p>
            <a:r>
              <a:rPr lang="en-GB" dirty="0"/>
              <a:t>Former smoker</a:t>
            </a:r>
          </a:p>
          <a:p>
            <a:pPr lvl="0"/>
            <a:r>
              <a:rPr lang="en-GB" dirty="0"/>
              <a:t>stage 2: </a:t>
            </a:r>
            <a:r>
              <a:rPr lang="en-GB" b="1" dirty="0"/>
              <a:t>1.4 years</a:t>
            </a:r>
            <a:endParaRPr lang="en-GB" dirty="0"/>
          </a:p>
          <a:p>
            <a:pPr lvl="0"/>
            <a:r>
              <a:rPr lang="en-GB" dirty="0"/>
              <a:t>stage 3 or 4: </a:t>
            </a:r>
            <a:r>
              <a:rPr lang="en-GB" b="1" dirty="0"/>
              <a:t>5.6 years</a:t>
            </a:r>
            <a:endParaRPr lang="en-GB" dirty="0"/>
          </a:p>
          <a:p>
            <a:r>
              <a:rPr lang="en-GB" dirty="0"/>
              <a:t>Never smoked</a:t>
            </a:r>
          </a:p>
          <a:p>
            <a:pPr lvl="0"/>
            <a:r>
              <a:rPr lang="en-GB" dirty="0"/>
              <a:t>stage 2: </a:t>
            </a:r>
            <a:r>
              <a:rPr lang="en-GB" b="1" dirty="0"/>
              <a:t>0.7 years</a:t>
            </a:r>
            <a:endParaRPr lang="en-GB" dirty="0"/>
          </a:p>
          <a:p>
            <a:pPr lvl="0"/>
            <a:r>
              <a:rPr lang="en-GB" dirty="0"/>
              <a:t>stage 3 or 4: </a:t>
            </a:r>
            <a:r>
              <a:rPr lang="en-GB" b="1" dirty="0"/>
              <a:t>1.3 years</a:t>
            </a:r>
            <a:endParaRPr lang="en-GB" dirty="0"/>
          </a:p>
          <a:p>
            <a:pPr marL="0" indent="0">
              <a:buNone/>
            </a:pPr>
            <a:r>
              <a:rPr lang="en-GB" dirty="0"/>
              <a:t>For former smokers and never smokers, the difference in life expectancy for people at stage 0 and people at stage 1 was statistically insignificant.</a:t>
            </a:r>
          </a:p>
          <a:p>
            <a:r>
              <a:rPr lang="en-GB" sz="1900" dirty="0"/>
              <a:t>International Journal of Chronic Obstructive  Pulmonary Disease, (2009)</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29</a:t>
            </a:fld>
            <a:endParaRPr lang="en-GB"/>
          </a:p>
        </p:txBody>
      </p:sp>
    </p:spTree>
    <p:extLst>
      <p:ext uri="{BB962C8B-B14F-4D97-AF65-F5344CB8AC3E}">
        <p14:creationId xmlns:p14="http://schemas.microsoft.com/office/powerpoint/2010/main" val="1110475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Long term treatment effects</a:t>
            </a:r>
          </a:p>
        </p:txBody>
      </p:sp>
      <p:sp>
        <p:nvSpPr>
          <p:cNvPr id="3" name="Content Placeholder 2"/>
          <p:cNvSpPr>
            <a:spLocks noGrp="1"/>
          </p:cNvSpPr>
          <p:nvPr>
            <p:ph idx="1"/>
          </p:nvPr>
        </p:nvSpPr>
        <p:spPr>
          <a:xfrm>
            <a:off x="457200" y="1600200"/>
            <a:ext cx="8229600" cy="4876800"/>
          </a:xfrm>
        </p:spPr>
        <p:txBody>
          <a:bodyPr>
            <a:normAutofit lnSpcReduction="10000"/>
          </a:bodyPr>
          <a:lstStyle/>
          <a:p>
            <a:r>
              <a:rPr lang="en-GB" dirty="0"/>
              <a:t>We all know how effective our respiratory remedies can be in reducing symptoms, severity and length of an acute respiratory illness and also by treating underlying weaknesses in any body system, we’re able to modify the imbalances that contribute to either being prone to infection or getting complications.  </a:t>
            </a:r>
          </a:p>
          <a:p>
            <a:r>
              <a:rPr lang="en-GB" dirty="0"/>
              <a:t>And it’s the long term treatment effects that I want to focus on.</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3</a:t>
            </a:fld>
            <a:endParaRPr lang="en-GB"/>
          </a:p>
        </p:txBody>
      </p:sp>
    </p:spTree>
    <p:extLst>
      <p:ext uri="{BB962C8B-B14F-4D97-AF65-F5344CB8AC3E}">
        <p14:creationId xmlns:p14="http://schemas.microsoft.com/office/powerpoint/2010/main" val="2278443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102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76400"/>
            <a:ext cx="11620500" cy="872490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98FE1018-D850-4101-99CF-92BADAE70AEF}" type="slidenum">
              <a:rPr lang="en-GB" smtClean="0"/>
              <a:t>30</a:t>
            </a:fld>
            <a:endParaRPr lang="en-GB"/>
          </a:p>
        </p:txBody>
      </p:sp>
    </p:spTree>
    <p:extLst>
      <p:ext uri="{BB962C8B-B14F-4D97-AF65-F5344CB8AC3E}">
        <p14:creationId xmlns:p14="http://schemas.microsoft.com/office/powerpoint/2010/main" val="3342984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Fletcher –</a:t>
            </a:r>
            <a:r>
              <a:rPr lang="en-GB" dirty="0" err="1"/>
              <a:t>Peto</a:t>
            </a:r>
            <a:r>
              <a:rPr lang="en-GB" dirty="0"/>
              <a:t> Graph</a:t>
            </a:r>
          </a:p>
        </p:txBody>
      </p:sp>
      <p:pic>
        <p:nvPicPr>
          <p:cNvPr id="3074" name="Picture 2" descr="C:\Users\Gill\Desktop\copd-natural history.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881980"/>
            <a:ext cx="8839200" cy="4823619"/>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98FE1018-D850-4101-99CF-92BADAE70AEF}" type="slidenum">
              <a:rPr lang="en-GB" smtClean="0"/>
              <a:t>31</a:t>
            </a:fld>
            <a:endParaRPr lang="en-GB"/>
          </a:p>
        </p:txBody>
      </p:sp>
    </p:spTree>
    <p:extLst>
      <p:ext uri="{BB962C8B-B14F-4D97-AF65-F5344CB8AC3E}">
        <p14:creationId xmlns:p14="http://schemas.microsoft.com/office/powerpoint/2010/main" val="2900350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GB" dirty="0"/>
              <a:t>Another version of the same</a:t>
            </a:r>
          </a:p>
        </p:txBody>
      </p:sp>
      <p:pic>
        <p:nvPicPr>
          <p:cNvPr id="2050" name="Picture 2" descr="C:\Users\Gill\Desktop\can-you-get-lung-cancer-from-smoking-once-a-week-1164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447" y="1143000"/>
            <a:ext cx="8763000" cy="55626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98FE1018-D850-4101-99CF-92BADAE70AEF}" type="slidenum">
              <a:rPr lang="en-GB" smtClean="0"/>
              <a:t>32</a:t>
            </a:fld>
            <a:endParaRPr lang="en-GB"/>
          </a:p>
        </p:txBody>
      </p:sp>
    </p:spTree>
    <p:extLst>
      <p:ext uri="{BB962C8B-B14F-4D97-AF65-F5344CB8AC3E}">
        <p14:creationId xmlns:p14="http://schemas.microsoft.com/office/powerpoint/2010/main" val="23853739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fontScale="90000"/>
          </a:bodyPr>
          <a:lstStyle/>
          <a:p>
            <a:r>
              <a:rPr lang="en-GB" dirty="0"/>
              <a:t>RX Emergency Mix example</a:t>
            </a:r>
            <a:br>
              <a:rPr lang="en-GB" dirty="0"/>
            </a:br>
            <a:endParaRPr lang="en-GB" dirty="0"/>
          </a:p>
        </p:txBody>
      </p:sp>
      <p:sp>
        <p:nvSpPr>
          <p:cNvPr id="3" name="Content Placeholder 2"/>
          <p:cNvSpPr>
            <a:spLocks noGrp="1"/>
          </p:cNvSpPr>
          <p:nvPr>
            <p:ph idx="1"/>
          </p:nvPr>
        </p:nvSpPr>
        <p:spPr>
          <a:xfrm>
            <a:off x="457200" y="1143000"/>
            <a:ext cx="8229600" cy="4983163"/>
          </a:xfrm>
        </p:spPr>
        <p:txBody>
          <a:bodyPr/>
          <a:lstStyle/>
          <a:p>
            <a:r>
              <a:rPr lang="en-GB" dirty="0"/>
              <a:t>Thymus vulgaris 30ml</a:t>
            </a:r>
          </a:p>
          <a:p>
            <a:r>
              <a:rPr lang="en-GB" dirty="0" err="1"/>
              <a:t>Asclepias</a:t>
            </a:r>
            <a:r>
              <a:rPr lang="en-GB" dirty="0"/>
              <a:t> </a:t>
            </a:r>
            <a:r>
              <a:rPr lang="en-GB" dirty="0" err="1"/>
              <a:t>tuberosa</a:t>
            </a:r>
            <a:r>
              <a:rPr lang="en-GB" dirty="0"/>
              <a:t> 20ml</a:t>
            </a:r>
          </a:p>
          <a:p>
            <a:r>
              <a:rPr lang="en-GB" dirty="0"/>
              <a:t>Echinacea </a:t>
            </a:r>
            <a:r>
              <a:rPr lang="en-GB" dirty="0" err="1"/>
              <a:t>angustifolia</a:t>
            </a:r>
            <a:r>
              <a:rPr lang="en-GB" dirty="0"/>
              <a:t> 50ml </a:t>
            </a:r>
          </a:p>
          <a:p>
            <a:r>
              <a:rPr lang="en-GB" dirty="0" err="1"/>
              <a:t>Marrubium</a:t>
            </a:r>
            <a:r>
              <a:rPr lang="en-GB" dirty="0"/>
              <a:t> vulgare 20ml</a:t>
            </a:r>
          </a:p>
          <a:p>
            <a:r>
              <a:rPr lang="en-GB" dirty="0" err="1"/>
              <a:t>Plantago</a:t>
            </a:r>
            <a:r>
              <a:rPr lang="en-GB" dirty="0"/>
              <a:t> </a:t>
            </a:r>
            <a:r>
              <a:rPr lang="en-GB" dirty="0" err="1"/>
              <a:t>lanceolata</a:t>
            </a:r>
            <a:r>
              <a:rPr lang="en-GB" dirty="0"/>
              <a:t> 10ml</a:t>
            </a:r>
          </a:p>
          <a:p>
            <a:r>
              <a:rPr lang="en-GB" dirty="0"/>
              <a:t>Allium </a:t>
            </a:r>
            <a:r>
              <a:rPr lang="en-GB" dirty="0" err="1"/>
              <a:t>sativa</a:t>
            </a:r>
            <a:r>
              <a:rPr lang="en-GB" dirty="0"/>
              <a:t> 1:1  50ml  Sig 5ml </a:t>
            </a:r>
            <a:r>
              <a:rPr lang="en-GB" dirty="0" err="1"/>
              <a:t>qid</a:t>
            </a:r>
            <a:endParaRPr lang="en-GB" dirty="0"/>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33</a:t>
            </a:fld>
            <a:endParaRPr lang="en-GB"/>
          </a:p>
        </p:txBody>
      </p:sp>
    </p:spTree>
    <p:extLst>
      <p:ext uri="{BB962C8B-B14F-4D97-AF65-F5344CB8AC3E}">
        <p14:creationId xmlns:p14="http://schemas.microsoft.com/office/powerpoint/2010/main" val="12518894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RX Main mix example</a:t>
            </a:r>
            <a:br>
              <a:rPr lang="en-GB" dirty="0"/>
            </a:br>
            <a:endParaRPr lang="en-GB" dirty="0"/>
          </a:p>
        </p:txBody>
      </p:sp>
      <p:sp>
        <p:nvSpPr>
          <p:cNvPr id="3" name="Content Placeholder 2"/>
          <p:cNvSpPr>
            <a:spLocks noGrp="1"/>
          </p:cNvSpPr>
          <p:nvPr>
            <p:ph idx="1"/>
          </p:nvPr>
        </p:nvSpPr>
        <p:spPr/>
        <p:txBody>
          <a:bodyPr>
            <a:normAutofit lnSpcReduction="10000"/>
          </a:bodyPr>
          <a:lstStyle/>
          <a:p>
            <a:r>
              <a:rPr lang="en-GB" dirty="0" err="1"/>
              <a:t>Marrubium</a:t>
            </a:r>
            <a:r>
              <a:rPr lang="en-GB" dirty="0"/>
              <a:t>  vulgare 20ml</a:t>
            </a:r>
          </a:p>
          <a:p>
            <a:r>
              <a:rPr lang="en-GB" dirty="0"/>
              <a:t>Thymus vulgaris 20ml</a:t>
            </a:r>
          </a:p>
          <a:p>
            <a:r>
              <a:rPr lang="en-GB" dirty="0" err="1"/>
              <a:t>Inula</a:t>
            </a:r>
            <a:r>
              <a:rPr lang="en-GB" dirty="0"/>
              <a:t> </a:t>
            </a:r>
            <a:r>
              <a:rPr lang="en-GB" dirty="0" err="1"/>
              <a:t>helenium</a:t>
            </a:r>
            <a:r>
              <a:rPr lang="en-GB" dirty="0"/>
              <a:t> 20ml</a:t>
            </a:r>
          </a:p>
          <a:p>
            <a:r>
              <a:rPr lang="en-GB" dirty="0"/>
              <a:t>Echinacea </a:t>
            </a:r>
            <a:r>
              <a:rPr lang="en-GB" dirty="0" err="1"/>
              <a:t>angustifolia</a:t>
            </a:r>
            <a:r>
              <a:rPr lang="en-GB" dirty="0"/>
              <a:t> 20ml</a:t>
            </a:r>
          </a:p>
          <a:p>
            <a:r>
              <a:rPr lang="en-GB" dirty="0"/>
              <a:t>Ginkgo biloba 2:1 10ml</a:t>
            </a:r>
          </a:p>
          <a:p>
            <a:r>
              <a:rPr lang="en-GB" dirty="0"/>
              <a:t>Datura </a:t>
            </a:r>
            <a:r>
              <a:rPr lang="en-GB" dirty="0" err="1"/>
              <a:t>stramonium</a:t>
            </a:r>
            <a:r>
              <a:rPr lang="en-GB" dirty="0"/>
              <a:t> 5 ml</a:t>
            </a:r>
          </a:p>
          <a:p>
            <a:r>
              <a:rPr lang="en-GB" dirty="0" err="1"/>
              <a:t>Crataegus</a:t>
            </a:r>
            <a:r>
              <a:rPr lang="en-GB" dirty="0"/>
              <a:t> </a:t>
            </a:r>
            <a:r>
              <a:rPr lang="en-GB" dirty="0" err="1"/>
              <a:t>lavegata</a:t>
            </a:r>
            <a:r>
              <a:rPr lang="en-GB" dirty="0"/>
              <a:t> FE 10ml</a:t>
            </a:r>
          </a:p>
          <a:p>
            <a:r>
              <a:rPr lang="en-GB" dirty="0" err="1"/>
              <a:t>Convallaria</a:t>
            </a:r>
            <a:r>
              <a:rPr lang="en-GB" dirty="0"/>
              <a:t> </a:t>
            </a:r>
            <a:r>
              <a:rPr lang="en-GB" dirty="0" err="1"/>
              <a:t>majalis</a:t>
            </a:r>
            <a:r>
              <a:rPr lang="en-GB" dirty="0"/>
              <a:t> 5ml   Sig 5ml </a:t>
            </a:r>
            <a:r>
              <a:rPr lang="en-GB" dirty="0" err="1"/>
              <a:t>tds</a:t>
            </a:r>
            <a:r>
              <a:rPr lang="en-GB" dirty="0"/>
              <a:t> </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34</a:t>
            </a:fld>
            <a:endParaRPr lang="en-GB"/>
          </a:p>
        </p:txBody>
      </p:sp>
    </p:spTree>
    <p:extLst>
      <p:ext uri="{BB962C8B-B14F-4D97-AF65-F5344CB8AC3E}">
        <p14:creationId xmlns:p14="http://schemas.microsoft.com/office/powerpoint/2010/main" val="142729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 herbs used</a:t>
            </a:r>
          </a:p>
        </p:txBody>
      </p:sp>
      <p:sp>
        <p:nvSpPr>
          <p:cNvPr id="3" name="Content Placeholder 2"/>
          <p:cNvSpPr>
            <a:spLocks noGrp="1"/>
          </p:cNvSpPr>
          <p:nvPr>
            <p:ph idx="1"/>
          </p:nvPr>
        </p:nvSpPr>
        <p:spPr/>
        <p:txBody>
          <a:bodyPr/>
          <a:lstStyle/>
          <a:p>
            <a:r>
              <a:rPr lang="en-GB" dirty="0" err="1"/>
              <a:t>Sambucus</a:t>
            </a:r>
            <a:r>
              <a:rPr lang="en-GB" dirty="0"/>
              <a:t> </a:t>
            </a:r>
            <a:r>
              <a:rPr lang="en-GB" dirty="0" err="1"/>
              <a:t>nigra</a:t>
            </a:r>
            <a:r>
              <a:rPr lang="en-GB" dirty="0"/>
              <a:t> </a:t>
            </a:r>
            <a:r>
              <a:rPr lang="en-GB" dirty="0" err="1"/>
              <a:t>flos</a:t>
            </a:r>
            <a:r>
              <a:rPr lang="en-GB" dirty="0"/>
              <a:t> and </a:t>
            </a:r>
            <a:r>
              <a:rPr lang="en-GB" dirty="0" err="1"/>
              <a:t>fruct</a:t>
            </a:r>
            <a:r>
              <a:rPr lang="en-GB" dirty="0"/>
              <a:t>, </a:t>
            </a:r>
            <a:r>
              <a:rPr lang="en-GB" dirty="0" err="1"/>
              <a:t>Glycyrrhiza</a:t>
            </a:r>
            <a:r>
              <a:rPr lang="en-GB" dirty="0"/>
              <a:t> </a:t>
            </a:r>
            <a:r>
              <a:rPr lang="en-GB" dirty="0" err="1"/>
              <a:t>glabra</a:t>
            </a:r>
            <a:r>
              <a:rPr lang="en-GB" dirty="0"/>
              <a:t>, Rheum </a:t>
            </a:r>
            <a:r>
              <a:rPr lang="en-GB" dirty="0" err="1"/>
              <a:t>palmatum</a:t>
            </a:r>
            <a:r>
              <a:rPr lang="en-GB" dirty="0"/>
              <a:t>, Althaea officinalis, </a:t>
            </a:r>
            <a:r>
              <a:rPr lang="en-GB" dirty="0" err="1"/>
              <a:t>Verbascum</a:t>
            </a:r>
            <a:r>
              <a:rPr lang="en-GB" dirty="0"/>
              <a:t> Thapsus, </a:t>
            </a:r>
            <a:r>
              <a:rPr lang="en-GB" dirty="0" err="1"/>
              <a:t>Populus</a:t>
            </a:r>
            <a:r>
              <a:rPr lang="en-GB" dirty="0"/>
              <a:t> </a:t>
            </a:r>
            <a:r>
              <a:rPr lang="en-GB" dirty="0" err="1"/>
              <a:t>candicans</a:t>
            </a:r>
            <a:r>
              <a:rPr lang="en-GB" dirty="0"/>
              <a:t>, Lobelia </a:t>
            </a:r>
            <a:r>
              <a:rPr lang="en-GB" dirty="0" err="1"/>
              <a:t>inflata</a:t>
            </a:r>
            <a:r>
              <a:rPr lang="en-GB" dirty="0"/>
              <a:t>, </a:t>
            </a:r>
            <a:r>
              <a:rPr lang="en-GB" dirty="0" err="1"/>
              <a:t>Pimpinella</a:t>
            </a:r>
            <a:r>
              <a:rPr lang="en-GB" dirty="0"/>
              <a:t> officinalis and ALWAYS lots of Garlic as juice or in fluid extract.</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35</a:t>
            </a:fld>
            <a:endParaRPr lang="en-GB"/>
          </a:p>
        </p:txBody>
      </p:sp>
    </p:spTree>
    <p:extLst>
      <p:ext uri="{BB962C8B-B14F-4D97-AF65-F5344CB8AC3E}">
        <p14:creationId xmlns:p14="http://schemas.microsoft.com/office/powerpoint/2010/main" val="15078511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a:t>Marrubium</a:t>
            </a:r>
            <a:r>
              <a:rPr lang="en-GB" dirty="0"/>
              <a:t> vulgare L.  aerial parts      </a:t>
            </a:r>
            <a:br>
              <a:rPr lang="en-GB" dirty="0"/>
            </a:br>
            <a:endParaRPr lang="en-GB" dirty="0"/>
          </a:p>
        </p:txBody>
      </p:sp>
      <p:sp>
        <p:nvSpPr>
          <p:cNvPr id="3" name="Content Placeholder 2"/>
          <p:cNvSpPr>
            <a:spLocks noGrp="1"/>
          </p:cNvSpPr>
          <p:nvPr>
            <p:ph idx="1"/>
          </p:nvPr>
        </p:nvSpPr>
        <p:spPr>
          <a:xfrm>
            <a:off x="457200" y="990600"/>
            <a:ext cx="8229600" cy="5715000"/>
          </a:xfrm>
        </p:spPr>
        <p:txBody>
          <a:bodyPr>
            <a:normAutofit fontScale="92500" lnSpcReduction="20000"/>
          </a:bodyPr>
          <a:lstStyle/>
          <a:p>
            <a:r>
              <a:rPr lang="en-GB" dirty="0"/>
              <a:t> Constituents: 0.3-1% of the bitter principle  </a:t>
            </a:r>
            <a:r>
              <a:rPr lang="en-GB" dirty="0" err="1"/>
              <a:t>diterpene</a:t>
            </a:r>
            <a:r>
              <a:rPr lang="en-GB" dirty="0"/>
              <a:t> </a:t>
            </a:r>
            <a:r>
              <a:rPr lang="en-GB" dirty="0" err="1"/>
              <a:t>marrubiin</a:t>
            </a:r>
            <a:r>
              <a:rPr lang="en-GB" dirty="0"/>
              <a:t>(formed from </a:t>
            </a:r>
            <a:r>
              <a:rPr lang="en-GB" dirty="0" err="1"/>
              <a:t>premarrubiin</a:t>
            </a:r>
            <a:r>
              <a:rPr lang="en-GB" dirty="0"/>
              <a:t>) </a:t>
            </a:r>
            <a:r>
              <a:rPr lang="en-GB" dirty="0" err="1"/>
              <a:t>Antiinflammatory</a:t>
            </a:r>
            <a:r>
              <a:rPr lang="en-GB" dirty="0"/>
              <a:t>, analgesic, antioxidant, </a:t>
            </a:r>
            <a:r>
              <a:rPr lang="en-GB" dirty="0" err="1"/>
              <a:t>cardioprotective</a:t>
            </a:r>
            <a:r>
              <a:rPr lang="en-GB" dirty="0"/>
              <a:t>, </a:t>
            </a:r>
            <a:r>
              <a:rPr lang="en-GB" dirty="0" err="1"/>
              <a:t>vasorelaxant</a:t>
            </a:r>
            <a:r>
              <a:rPr lang="en-GB" dirty="0"/>
              <a:t>, </a:t>
            </a:r>
            <a:r>
              <a:rPr lang="en-GB" dirty="0" err="1"/>
              <a:t>gastroprotective</a:t>
            </a:r>
            <a:r>
              <a:rPr lang="en-GB" dirty="0"/>
              <a:t>, antispasmodic, </a:t>
            </a:r>
            <a:r>
              <a:rPr lang="en-GB" dirty="0" err="1"/>
              <a:t>immunomodulating</a:t>
            </a:r>
            <a:r>
              <a:rPr lang="en-GB" dirty="0"/>
              <a:t>, </a:t>
            </a:r>
          </a:p>
          <a:p>
            <a:r>
              <a:rPr lang="en-GB" dirty="0" err="1"/>
              <a:t>Phenylpropenoids</a:t>
            </a:r>
            <a:r>
              <a:rPr lang="en-GB" dirty="0"/>
              <a:t>, - anti-oxidant , </a:t>
            </a:r>
            <a:r>
              <a:rPr lang="en-GB" dirty="0" err="1"/>
              <a:t>immunomodulating</a:t>
            </a:r>
            <a:r>
              <a:rPr lang="en-GB" dirty="0"/>
              <a:t>, anti-inflammatory.</a:t>
            </a:r>
          </a:p>
          <a:p>
            <a:r>
              <a:rPr lang="en-GB" dirty="0"/>
              <a:t> </a:t>
            </a:r>
            <a:r>
              <a:rPr lang="en-GB" dirty="0" err="1"/>
              <a:t>Sesquiterpenes</a:t>
            </a:r>
            <a:r>
              <a:rPr lang="en-GB" dirty="0"/>
              <a:t> – expectorant, mucolytic, antibacterial.</a:t>
            </a:r>
          </a:p>
          <a:p>
            <a:r>
              <a:rPr lang="en-GB" dirty="0"/>
              <a:t> Alkaloids – </a:t>
            </a:r>
            <a:r>
              <a:rPr lang="en-GB" dirty="0" err="1"/>
              <a:t>Stachydrine</a:t>
            </a:r>
            <a:r>
              <a:rPr lang="en-GB" dirty="0"/>
              <a:t> - </a:t>
            </a:r>
            <a:r>
              <a:rPr lang="en-GB" dirty="0" err="1"/>
              <a:t>cardioprotective</a:t>
            </a:r>
            <a:r>
              <a:rPr lang="en-GB" dirty="0"/>
              <a:t> </a:t>
            </a:r>
          </a:p>
          <a:p>
            <a:r>
              <a:rPr lang="en-GB" dirty="0"/>
              <a:t>Bitter lactone, flavonoids, </a:t>
            </a:r>
            <a:r>
              <a:rPr lang="en-GB" dirty="0" err="1"/>
              <a:t>saponin</a:t>
            </a:r>
            <a:r>
              <a:rPr lang="en-GB" dirty="0"/>
              <a:t>, sterols, tannins - polyphenols, vitamin C, and 0.06% of volatile oils - anti-microbial and antioxidant </a:t>
            </a:r>
          </a:p>
          <a:p>
            <a:pPr marL="0" indent="0">
              <a:buNone/>
            </a:pPr>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36</a:t>
            </a:fld>
            <a:endParaRPr lang="en-GB"/>
          </a:p>
        </p:txBody>
      </p:sp>
    </p:spTree>
    <p:extLst>
      <p:ext uri="{BB962C8B-B14F-4D97-AF65-F5344CB8AC3E}">
        <p14:creationId xmlns:p14="http://schemas.microsoft.com/office/powerpoint/2010/main" val="1424839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GB" dirty="0" err="1"/>
              <a:t>Marrubium</a:t>
            </a:r>
            <a:r>
              <a:rPr lang="en-GB" dirty="0"/>
              <a:t> vulgare Actions</a:t>
            </a:r>
          </a:p>
        </p:txBody>
      </p:sp>
      <p:sp>
        <p:nvSpPr>
          <p:cNvPr id="3" name="Content Placeholder 2"/>
          <p:cNvSpPr>
            <a:spLocks noGrp="1"/>
          </p:cNvSpPr>
          <p:nvPr>
            <p:ph idx="1"/>
          </p:nvPr>
        </p:nvSpPr>
        <p:spPr>
          <a:xfrm>
            <a:off x="0" y="838200"/>
            <a:ext cx="9144000" cy="6019800"/>
          </a:xfrm>
        </p:spPr>
        <p:txBody>
          <a:bodyPr>
            <a:normAutofit fontScale="85000" lnSpcReduction="20000"/>
          </a:bodyPr>
          <a:lstStyle/>
          <a:p>
            <a:r>
              <a:rPr lang="en-GB" dirty="0"/>
              <a:t>Actions which have been supported by various studies demonstrating cytotoxicity, </a:t>
            </a:r>
            <a:r>
              <a:rPr lang="en-GB" dirty="0" err="1"/>
              <a:t>immunomodulating</a:t>
            </a:r>
            <a:r>
              <a:rPr lang="en-GB" dirty="0"/>
              <a:t>, </a:t>
            </a:r>
            <a:r>
              <a:rPr lang="en-GB" dirty="0" err="1"/>
              <a:t>vasorelaxant</a:t>
            </a:r>
            <a:r>
              <a:rPr lang="en-GB" dirty="0"/>
              <a:t>, expectorant, antispasmodic, </a:t>
            </a:r>
            <a:r>
              <a:rPr lang="en-GB" dirty="0" err="1"/>
              <a:t>hypolipidemic</a:t>
            </a:r>
            <a:r>
              <a:rPr lang="en-GB" dirty="0"/>
              <a:t>, </a:t>
            </a:r>
            <a:r>
              <a:rPr lang="en-GB" dirty="0" err="1"/>
              <a:t>hypoglycemic</a:t>
            </a:r>
            <a:r>
              <a:rPr lang="en-GB" dirty="0"/>
              <a:t>, and </a:t>
            </a:r>
            <a:r>
              <a:rPr lang="en-GB"/>
              <a:t>analgesic properties.</a:t>
            </a:r>
            <a:endParaRPr lang="en-GB" dirty="0"/>
          </a:p>
          <a:p>
            <a:r>
              <a:rPr lang="en-GB" dirty="0" err="1"/>
              <a:t>Phenylpropanoid</a:t>
            </a:r>
            <a:r>
              <a:rPr lang="en-GB" dirty="0"/>
              <a:t> glycosides (PPGs)  present in several medicinal plants (including  </a:t>
            </a:r>
            <a:r>
              <a:rPr lang="en-GB" dirty="0" err="1"/>
              <a:t>Marrubium</a:t>
            </a:r>
            <a:r>
              <a:rPr lang="en-GB" dirty="0"/>
              <a:t>, </a:t>
            </a:r>
            <a:r>
              <a:rPr lang="en-GB" dirty="0" err="1"/>
              <a:t>Verbascum</a:t>
            </a:r>
            <a:r>
              <a:rPr lang="en-GB" dirty="0"/>
              <a:t> and </a:t>
            </a:r>
            <a:r>
              <a:rPr lang="en-GB" dirty="0" err="1"/>
              <a:t>Plantago</a:t>
            </a:r>
            <a:r>
              <a:rPr lang="en-GB" dirty="0"/>
              <a:t>) actions include antioxidant and free acid radical scavenger mechanisms.</a:t>
            </a:r>
          </a:p>
          <a:p>
            <a:r>
              <a:rPr lang="en-GB" dirty="0" err="1"/>
              <a:t>Acteoside</a:t>
            </a:r>
            <a:r>
              <a:rPr lang="en-GB" dirty="0"/>
              <a:t> and </a:t>
            </a:r>
            <a:r>
              <a:rPr lang="en-GB" dirty="0" err="1"/>
              <a:t>caffeic</a:t>
            </a:r>
            <a:r>
              <a:rPr lang="en-GB" dirty="0"/>
              <a:t> acid have been shown to inhibit recruitment of leukocytes, particularly neutrophils and eosinophils into lung </a:t>
            </a:r>
          </a:p>
          <a:p>
            <a:r>
              <a:rPr lang="en-GB" dirty="0"/>
              <a:t>Anti-inflammatory activity - </a:t>
            </a:r>
            <a:r>
              <a:rPr lang="en-GB" dirty="0" err="1"/>
              <a:t>Glycosidic</a:t>
            </a:r>
            <a:r>
              <a:rPr lang="en-GB" dirty="0"/>
              <a:t> </a:t>
            </a:r>
            <a:r>
              <a:rPr lang="en-GB" dirty="0" err="1"/>
              <a:t>phenylpropanoid</a:t>
            </a:r>
            <a:r>
              <a:rPr lang="en-GB" dirty="0"/>
              <a:t> esters showed an inhibitory activity towards the Cox-2 enzyme and three of them: </a:t>
            </a:r>
            <a:r>
              <a:rPr lang="en-GB" dirty="0" err="1"/>
              <a:t>acteoside</a:t>
            </a:r>
            <a:r>
              <a:rPr lang="en-GB" dirty="0"/>
              <a:t> </a:t>
            </a:r>
            <a:r>
              <a:rPr lang="en-GB" b="1" dirty="0"/>
              <a:t>2</a:t>
            </a:r>
            <a:r>
              <a:rPr lang="en-GB" dirty="0"/>
              <a:t>, </a:t>
            </a:r>
            <a:r>
              <a:rPr lang="en-GB" dirty="0" err="1"/>
              <a:t>forsythoside</a:t>
            </a:r>
            <a:r>
              <a:rPr lang="en-GB" dirty="0"/>
              <a:t> B </a:t>
            </a:r>
            <a:r>
              <a:rPr lang="en-GB" b="1" dirty="0"/>
              <a:t>3</a:t>
            </a:r>
            <a:r>
              <a:rPr lang="en-GB" dirty="0"/>
              <a:t>, </a:t>
            </a:r>
            <a:r>
              <a:rPr lang="en-GB" dirty="0" err="1"/>
              <a:t>arenarioside</a:t>
            </a:r>
            <a:r>
              <a:rPr lang="en-GB" dirty="0"/>
              <a:t> </a:t>
            </a:r>
            <a:r>
              <a:rPr lang="en-GB" b="1" dirty="0"/>
              <a:t>4</a:t>
            </a:r>
            <a:r>
              <a:rPr lang="en-GB" dirty="0"/>
              <a:t>, exhibited higher inhibitory potencies on Cox-2 than on Cox-1.</a:t>
            </a:r>
            <a:endParaRPr lang="en-GB" sz="1400" dirty="0"/>
          </a:p>
          <a:p>
            <a:r>
              <a:rPr lang="en-GB" sz="1400" b="1" dirty="0" err="1">
                <a:hlinkClick r:id="rId2"/>
              </a:rPr>
              <a:t>Sahpaz</a:t>
            </a:r>
            <a:r>
              <a:rPr lang="en-GB" sz="1400" b="1" dirty="0">
                <a:hlinkClick r:id="rId2"/>
              </a:rPr>
              <a:t>, S., et al</a:t>
            </a:r>
            <a:r>
              <a:rPr lang="en-GB" sz="1400" b="1" baseline="30000" dirty="0"/>
              <a:t>. </a:t>
            </a:r>
            <a:r>
              <a:rPr lang="en-GB" sz="1400" b="1" dirty="0"/>
              <a:t>Isolation and pharmacological activity of </a:t>
            </a:r>
            <a:r>
              <a:rPr lang="en-GB" sz="1400" b="1" dirty="0" err="1"/>
              <a:t>phenylpropanoid</a:t>
            </a:r>
            <a:r>
              <a:rPr lang="en-GB" sz="1400" b="1" dirty="0"/>
              <a:t> esters from </a:t>
            </a:r>
            <a:r>
              <a:rPr lang="en-GB" sz="1400" b="1" i="1" dirty="0" err="1"/>
              <a:t>Marrubium</a:t>
            </a:r>
            <a:r>
              <a:rPr lang="en-GB" sz="1400" b="1" i="1" dirty="0"/>
              <a:t> vulgare</a:t>
            </a:r>
            <a:r>
              <a:rPr lang="en-GB" sz="1400" b="1" dirty="0"/>
              <a:t>, </a:t>
            </a:r>
            <a:r>
              <a:rPr lang="en-GB" sz="1400" u="sng" dirty="0">
                <a:hlinkClick r:id="rId3" tooltip="Go to Journal of Ethnopharmacology on ScienceDirect"/>
              </a:rPr>
              <a:t>Journal of </a:t>
            </a:r>
            <a:r>
              <a:rPr lang="en-GB" sz="1400" u="sng" dirty="0" err="1">
                <a:hlinkClick r:id="rId3" tooltip="Go to Journal of Ethnopharmacology on ScienceDirect"/>
              </a:rPr>
              <a:t>Ethnopharmacology</a:t>
            </a:r>
            <a:r>
              <a:rPr lang="en-GB" sz="1400" b="1" dirty="0"/>
              <a:t> </a:t>
            </a:r>
            <a:r>
              <a:rPr lang="en-GB" sz="1400" dirty="0">
                <a:hlinkClick r:id="rId4" tooltip="Go to table of contents for this volume/issue"/>
              </a:rPr>
              <a:t>Volume 79, Issue 3</a:t>
            </a:r>
            <a:r>
              <a:rPr lang="en-GB" sz="1400" dirty="0"/>
              <a:t>,(March 2002), 389-392.  </a:t>
            </a:r>
            <a:r>
              <a:rPr lang="en-GB" sz="1500" dirty="0"/>
              <a:t> </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37</a:t>
            </a:fld>
            <a:endParaRPr lang="en-GB"/>
          </a:p>
        </p:txBody>
      </p:sp>
    </p:spTree>
    <p:extLst>
      <p:ext uri="{BB962C8B-B14F-4D97-AF65-F5344CB8AC3E}">
        <p14:creationId xmlns:p14="http://schemas.microsoft.com/office/powerpoint/2010/main" val="12184562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GB" dirty="0"/>
              <a:t>Constituents and actions</a:t>
            </a:r>
          </a:p>
        </p:txBody>
      </p:sp>
      <p:sp>
        <p:nvSpPr>
          <p:cNvPr id="3" name="Content Placeholder 2"/>
          <p:cNvSpPr>
            <a:spLocks noGrp="1"/>
          </p:cNvSpPr>
          <p:nvPr>
            <p:ph idx="1"/>
          </p:nvPr>
        </p:nvSpPr>
        <p:spPr>
          <a:xfrm>
            <a:off x="0" y="762000"/>
            <a:ext cx="9144000" cy="6096000"/>
          </a:xfrm>
        </p:spPr>
        <p:txBody>
          <a:bodyPr>
            <a:normAutofit fontScale="85000" lnSpcReduction="20000"/>
          </a:bodyPr>
          <a:lstStyle/>
          <a:p>
            <a:r>
              <a:rPr lang="en-GB" sz="3300" dirty="0" err="1"/>
              <a:t>Phenylpropanoid</a:t>
            </a:r>
            <a:r>
              <a:rPr lang="en-GB" sz="3300" dirty="0"/>
              <a:t> glycosides such as </a:t>
            </a:r>
            <a:r>
              <a:rPr lang="en-GB" sz="3300" dirty="0" err="1"/>
              <a:t>acteoside</a:t>
            </a:r>
            <a:r>
              <a:rPr lang="en-GB" sz="3300" dirty="0"/>
              <a:t> 1, </a:t>
            </a:r>
            <a:r>
              <a:rPr lang="en-GB" sz="3300" dirty="0" err="1"/>
              <a:t>forsythoside</a:t>
            </a:r>
            <a:r>
              <a:rPr lang="en-GB" sz="3300" dirty="0"/>
              <a:t> B 2, </a:t>
            </a:r>
            <a:r>
              <a:rPr lang="en-GB" sz="3300" dirty="0" err="1"/>
              <a:t>arenarioside</a:t>
            </a:r>
            <a:r>
              <a:rPr lang="en-GB" sz="3300" dirty="0"/>
              <a:t> 3, and </a:t>
            </a:r>
            <a:r>
              <a:rPr lang="en-GB" sz="3300" dirty="0" err="1"/>
              <a:t>ballotetroside</a:t>
            </a:r>
            <a:r>
              <a:rPr lang="en-GB" sz="3300" dirty="0"/>
              <a:t> 4  have been implicated as the active constituents involved in inhibition of low-density lipoprotein (LDL) oxidation.</a:t>
            </a:r>
          </a:p>
          <a:p>
            <a:r>
              <a:rPr lang="en-GB" sz="3300" i="1" dirty="0" err="1"/>
              <a:t>Marrubium</a:t>
            </a:r>
            <a:r>
              <a:rPr lang="en-GB" sz="3300" i="1" dirty="0"/>
              <a:t> vulgare</a:t>
            </a:r>
            <a:r>
              <a:rPr lang="en-GB" sz="3300" dirty="0"/>
              <a:t> extract inhibits human-LDL oxidation and enhances HDL-mediated cholesterol efflux in THP-1 macrophage.</a:t>
            </a:r>
          </a:p>
          <a:p>
            <a:r>
              <a:rPr lang="en-GB" sz="3300" b="1" dirty="0"/>
              <a:t> </a:t>
            </a:r>
            <a:r>
              <a:rPr lang="en-GB" sz="3300" dirty="0"/>
              <a:t>The composition of the essential oil obtained from the dried flowering aerial parts of </a:t>
            </a:r>
            <a:r>
              <a:rPr lang="en-GB" sz="3300" i="1" dirty="0" err="1"/>
              <a:t>Marrubium</a:t>
            </a:r>
            <a:r>
              <a:rPr lang="en-GB" sz="3300" i="1" dirty="0"/>
              <a:t> vulgare</a:t>
            </a:r>
            <a:r>
              <a:rPr lang="en-GB" sz="3300" dirty="0"/>
              <a:t> L. (</a:t>
            </a:r>
            <a:r>
              <a:rPr lang="en-GB" sz="3300" dirty="0" err="1"/>
              <a:t>Labiatae</a:t>
            </a:r>
            <a:r>
              <a:rPr lang="en-GB" sz="3300" dirty="0"/>
              <a:t>) was </a:t>
            </a:r>
            <a:r>
              <a:rPr lang="en-GB" sz="3300" dirty="0" err="1"/>
              <a:t>analyzed</a:t>
            </a:r>
            <a:r>
              <a:rPr lang="en-GB" sz="3300" dirty="0"/>
              <a:t> by GC and GC/MS. Twenty components have been identified in the essential oil of </a:t>
            </a:r>
            <a:r>
              <a:rPr lang="en-GB" sz="3300" i="1" dirty="0"/>
              <a:t>M. vulgare.</a:t>
            </a:r>
            <a:r>
              <a:rPr lang="en-GB" sz="3300" dirty="0"/>
              <a:t> The major constituents of the essential oil were β-</a:t>
            </a:r>
            <a:r>
              <a:rPr lang="en-GB" sz="3300" dirty="0" err="1"/>
              <a:t>bisabolene</a:t>
            </a:r>
            <a:r>
              <a:rPr lang="en-GB" sz="3300" dirty="0"/>
              <a:t> (20.4%), δ-</a:t>
            </a:r>
            <a:r>
              <a:rPr lang="en-GB" sz="3300" dirty="0" err="1"/>
              <a:t>cadinene</a:t>
            </a:r>
            <a:r>
              <a:rPr lang="en-GB" sz="3300" dirty="0"/>
              <a:t> (19.1%) and </a:t>
            </a:r>
            <a:r>
              <a:rPr lang="en-GB" sz="3300" dirty="0" err="1"/>
              <a:t>isocaryophyllene</a:t>
            </a:r>
            <a:r>
              <a:rPr lang="en-GB" sz="3300" dirty="0"/>
              <a:t> (14.1%) </a:t>
            </a:r>
          </a:p>
          <a:p>
            <a:r>
              <a:rPr lang="en-GB" sz="1700" dirty="0" err="1">
                <a:hlinkClick r:id="rId2"/>
              </a:rPr>
              <a:t>Katayoun</a:t>
            </a:r>
            <a:r>
              <a:rPr lang="en-GB" sz="1700" dirty="0">
                <a:hlinkClick r:id="rId2"/>
              </a:rPr>
              <a:t> </a:t>
            </a:r>
            <a:r>
              <a:rPr lang="en-GB" sz="1700" dirty="0" err="1">
                <a:hlinkClick r:id="rId2"/>
              </a:rPr>
              <a:t>Morteza-Semnani</a:t>
            </a:r>
            <a:r>
              <a:rPr lang="en-GB" sz="1700" dirty="0">
                <a:hlinkClick r:id="rId2"/>
              </a:rPr>
              <a:t> </a:t>
            </a:r>
            <a:r>
              <a:rPr lang="en-GB" sz="1700" dirty="0"/>
              <a:t>, </a:t>
            </a:r>
            <a:r>
              <a:rPr lang="en-GB" sz="1700" dirty="0">
                <a:hlinkClick r:id="rId3"/>
              </a:rPr>
              <a:t>Majid </a:t>
            </a:r>
            <a:r>
              <a:rPr lang="en-GB" sz="1700" dirty="0" err="1">
                <a:hlinkClick r:id="rId3"/>
              </a:rPr>
              <a:t>Saeedi</a:t>
            </a:r>
            <a:r>
              <a:rPr lang="en-GB" sz="1700" dirty="0">
                <a:hlinkClick r:id="rId3"/>
              </a:rPr>
              <a:t> </a:t>
            </a:r>
            <a:r>
              <a:rPr lang="en-GB" sz="1700" dirty="0"/>
              <a:t>&amp; </a:t>
            </a:r>
            <a:r>
              <a:rPr lang="en-GB" sz="1700" dirty="0" err="1">
                <a:hlinkClick r:id="rId4"/>
              </a:rPr>
              <a:t>Esmaeil</a:t>
            </a:r>
            <a:r>
              <a:rPr lang="en-GB" sz="1700" dirty="0">
                <a:hlinkClick r:id="rId4"/>
              </a:rPr>
              <a:t> </a:t>
            </a:r>
            <a:r>
              <a:rPr lang="en-GB" sz="1700" dirty="0" err="1">
                <a:hlinkClick r:id="rId4"/>
              </a:rPr>
              <a:t>Babanezhad</a:t>
            </a:r>
            <a:endParaRPr lang="en-GB" sz="1700" dirty="0"/>
          </a:p>
          <a:p>
            <a:r>
              <a:rPr lang="en-GB" sz="1700" dirty="0">
                <a:hlinkClick r:id="rId5"/>
              </a:rPr>
              <a:t>Journal of Essential Oil </a:t>
            </a:r>
            <a:r>
              <a:rPr lang="en-GB" sz="1700" dirty="0" err="1">
                <a:hlinkClick r:id="rId5"/>
              </a:rPr>
              <a:t>Research</a:t>
            </a:r>
            <a:r>
              <a:rPr lang="en-GB" sz="1700" b="1" dirty="0" err="1"/>
              <a:t>Published</a:t>
            </a:r>
            <a:r>
              <a:rPr lang="en-GB" sz="1700" b="1" dirty="0"/>
              <a:t> Online:</a:t>
            </a:r>
            <a:r>
              <a:rPr lang="en-GB" sz="1700" dirty="0"/>
              <a:t> 08 Dec 2011)</a:t>
            </a:r>
          </a:p>
          <a:p>
            <a:endParaRPr lang="en-GB" sz="2100" dirty="0"/>
          </a:p>
        </p:txBody>
      </p:sp>
      <p:sp>
        <p:nvSpPr>
          <p:cNvPr id="4" name="Slide Number Placeholder 3"/>
          <p:cNvSpPr>
            <a:spLocks noGrp="1"/>
          </p:cNvSpPr>
          <p:nvPr>
            <p:ph type="sldNum" sz="quarter" idx="12"/>
          </p:nvPr>
        </p:nvSpPr>
        <p:spPr/>
        <p:txBody>
          <a:bodyPr/>
          <a:lstStyle/>
          <a:p>
            <a:fld id="{98FE1018-D850-4101-99CF-92BADAE70AEF}" type="slidenum">
              <a:rPr lang="en-GB" smtClean="0"/>
              <a:t>38</a:t>
            </a:fld>
            <a:endParaRPr lang="en-GB"/>
          </a:p>
        </p:txBody>
      </p:sp>
    </p:spTree>
    <p:extLst>
      <p:ext uri="{BB962C8B-B14F-4D97-AF65-F5344CB8AC3E}">
        <p14:creationId xmlns:p14="http://schemas.microsoft.com/office/powerpoint/2010/main" val="30337173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GB" dirty="0" err="1"/>
              <a:t>Verbascoside</a:t>
            </a:r>
            <a:endParaRPr lang="en-GB" dirty="0"/>
          </a:p>
        </p:txBody>
      </p:sp>
      <p:sp>
        <p:nvSpPr>
          <p:cNvPr id="3" name="Content Placeholder 2"/>
          <p:cNvSpPr>
            <a:spLocks noGrp="1"/>
          </p:cNvSpPr>
          <p:nvPr>
            <p:ph idx="1"/>
          </p:nvPr>
        </p:nvSpPr>
        <p:spPr>
          <a:xfrm>
            <a:off x="152400" y="990600"/>
            <a:ext cx="8839200" cy="5715000"/>
          </a:xfrm>
        </p:spPr>
        <p:txBody>
          <a:bodyPr>
            <a:normAutofit fontScale="92500" lnSpcReduction="10000"/>
          </a:bodyPr>
          <a:lstStyle/>
          <a:p>
            <a:r>
              <a:rPr lang="en-GB" b="1" dirty="0" err="1">
                <a:solidFill>
                  <a:schemeClr val="tx1">
                    <a:lumMod val="95000"/>
                    <a:lumOff val="5000"/>
                  </a:schemeClr>
                </a:solidFill>
              </a:rPr>
              <a:t>Verbascoside</a:t>
            </a:r>
            <a:r>
              <a:rPr lang="en-GB" dirty="0">
                <a:solidFill>
                  <a:schemeClr val="tx1">
                    <a:lumMod val="95000"/>
                    <a:lumOff val="5000"/>
                  </a:schemeClr>
                </a:solidFill>
              </a:rPr>
              <a:t> - a polyphenol is a </a:t>
            </a:r>
            <a:r>
              <a:rPr lang="en-GB" dirty="0" err="1">
                <a:solidFill>
                  <a:schemeClr val="tx1">
                    <a:lumMod val="95000"/>
                    <a:lumOff val="5000"/>
                  </a:schemeClr>
                </a:solidFill>
              </a:rPr>
              <a:t>caffeoyl</a:t>
            </a:r>
            <a:r>
              <a:rPr lang="en-GB" dirty="0">
                <a:solidFill>
                  <a:schemeClr val="tx1">
                    <a:lumMod val="95000"/>
                    <a:lumOff val="5000"/>
                  </a:schemeClr>
                </a:solidFill>
              </a:rPr>
              <a:t> </a:t>
            </a:r>
            <a:r>
              <a:rPr lang="en-GB" dirty="0" err="1">
                <a:solidFill>
                  <a:schemeClr val="tx1">
                    <a:lumMod val="95000"/>
                    <a:lumOff val="5000"/>
                  </a:schemeClr>
                </a:solidFill>
              </a:rPr>
              <a:t>phenylethanoid</a:t>
            </a:r>
            <a:r>
              <a:rPr lang="en-GB" dirty="0">
                <a:solidFill>
                  <a:schemeClr val="tx1">
                    <a:lumMod val="95000"/>
                    <a:lumOff val="5000"/>
                  </a:schemeClr>
                </a:solidFill>
              </a:rPr>
              <a:t> glycoside (CPG). It is an ester formed with the </a:t>
            </a:r>
            <a:r>
              <a:rPr lang="en-GB" dirty="0" err="1">
                <a:solidFill>
                  <a:schemeClr val="tx1">
                    <a:lumMod val="95000"/>
                    <a:lumOff val="5000"/>
                  </a:schemeClr>
                </a:solidFill>
              </a:rPr>
              <a:t>phenylethanoid</a:t>
            </a:r>
            <a:r>
              <a:rPr lang="en-GB" dirty="0">
                <a:solidFill>
                  <a:schemeClr val="tx1">
                    <a:lumMod val="95000"/>
                    <a:lumOff val="5000"/>
                  </a:schemeClr>
                </a:solidFill>
              </a:rPr>
              <a:t> </a:t>
            </a:r>
            <a:r>
              <a:rPr lang="en-GB" dirty="0" err="1">
                <a:solidFill>
                  <a:schemeClr val="tx1">
                    <a:lumMod val="95000"/>
                    <a:lumOff val="5000"/>
                  </a:schemeClr>
                </a:solidFill>
              </a:rPr>
              <a:t>hydroxytyrosol</a:t>
            </a:r>
            <a:r>
              <a:rPr lang="en-GB" dirty="0">
                <a:solidFill>
                  <a:schemeClr val="tx1">
                    <a:lumMod val="95000"/>
                    <a:lumOff val="5000"/>
                  </a:schemeClr>
                </a:solidFill>
              </a:rPr>
              <a:t>, the </a:t>
            </a:r>
            <a:r>
              <a:rPr lang="en-GB" dirty="0" err="1">
                <a:solidFill>
                  <a:schemeClr val="tx1">
                    <a:lumMod val="95000"/>
                    <a:lumOff val="5000"/>
                  </a:schemeClr>
                </a:solidFill>
              </a:rPr>
              <a:t>phenylpropanoid</a:t>
            </a:r>
            <a:r>
              <a:rPr lang="en-GB" dirty="0">
                <a:solidFill>
                  <a:schemeClr val="tx1">
                    <a:lumMod val="95000"/>
                    <a:lumOff val="5000"/>
                  </a:schemeClr>
                </a:solidFill>
              </a:rPr>
              <a:t> </a:t>
            </a:r>
            <a:r>
              <a:rPr lang="en-GB" dirty="0" err="1">
                <a:solidFill>
                  <a:schemeClr val="tx1">
                    <a:lumMod val="95000"/>
                    <a:lumOff val="5000"/>
                  </a:schemeClr>
                </a:solidFill>
              </a:rPr>
              <a:t>caffeic</a:t>
            </a:r>
            <a:r>
              <a:rPr lang="en-GB" dirty="0">
                <a:solidFill>
                  <a:schemeClr val="tx1">
                    <a:lumMod val="95000"/>
                    <a:lumOff val="5000"/>
                  </a:schemeClr>
                </a:solidFill>
              </a:rPr>
              <a:t> acid and the sugar alpha-L-</a:t>
            </a:r>
            <a:r>
              <a:rPr lang="en-GB" dirty="0" err="1">
                <a:solidFill>
                  <a:schemeClr val="tx1">
                    <a:lumMod val="95000"/>
                    <a:lumOff val="5000"/>
                  </a:schemeClr>
                </a:solidFill>
              </a:rPr>
              <a:t>rhamnopyranosyl</a:t>
            </a:r>
            <a:r>
              <a:rPr lang="en-GB" dirty="0">
                <a:solidFill>
                  <a:schemeClr val="tx1">
                    <a:lumMod val="95000"/>
                    <a:lumOff val="5000"/>
                  </a:schemeClr>
                </a:solidFill>
              </a:rPr>
              <a:t>-(1-&gt;3)-beta-D-</a:t>
            </a:r>
            <a:r>
              <a:rPr lang="en-GB" dirty="0" err="1">
                <a:solidFill>
                  <a:schemeClr val="tx1">
                    <a:lumMod val="95000"/>
                    <a:lumOff val="5000"/>
                  </a:schemeClr>
                </a:solidFill>
              </a:rPr>
              <a:t>glucopyranose</a:t>
            </a:r>
            <a:endParaRPr lang="en-GB" dirty="0">
              <a:solidFill>
                <a:schemeClr val="tx1">
                  <a:lumMod val="95000"/>
                  <a:lumOff val="5000"/>
                </a:schemeClr>
              </a:solidFill>
            </a:endParaRPr>
          </a:p>
          <a:p>
            <a:r>
              <a:rPr lang="en-GB" dirty="0" err="1">
                <a:solidFill>
                  <a:schemeClr val="tx1">
                    <a:lumMod val="95000"/>
                    <a:lumOff val="5000"/>
                  </a:schemeClr>
                </a:solidFill>
              </a:rPr>
              <a:t>Verbascoside</a:t>
            </a:r>
            <a:r>
              <a:rPr lang="en-GB" dirty="0">
                <a:solidFill>
                  <a:schemeClr val="tx1">
                    <a:lumMod val="95000"/>
                    <a:lumOff val="5000"/>
                  </a:schemeClr>
                </a:solidFill>
              </a:rPr>
              <a:t> has an antimicrobial activity, notably against Staphylococcus aureus. It has anti-inflammatory, antioxidant and </a:t>
            </a:r>
            <a:r>
              <a:rPr lang="en-GB" dirty="0" err="1">
                <a:solidFill>
                  <a:schemeClr val="tx1">
                    <a:lumMod val="95000"/>
                    <a:lumOff val="5000"/>
                  </a:schemeClr>
                </a:solidFill>
              </a:rPr>
              <a:t>photoprotective</a:t>
            </a:r>
            <a:r>
              <a:rPr lang="en-GB" dirty="0">
                <a:solidFill>
                  <a:schemeClr val="tx1">
                    <a:lumMod val="95000"/>
                    <a:lumOff val="5000"/>
                  </a:schemeClr>
                </a:solidFill>
              </a:rPr>
              <a:t> properties.</a:t>
            </a:r>
          </a:p>
          <a:p>
            <a:r>
              <a:rPr lang="en-GB" dirty="0"/>
              <a:t>Found in many plants including </a:t>
            </a:r>
            <a:r>
              <a:rPr lang="en-GB" dirty="0" err="1"/>
              <a:t>Plantago</a:t>
            </a:r>
            <a:r>
              <a:rPr lang="en-GB" dirty="0"/>
              <a:t> </a:t>
            </a:r>
            <a:r>
              <a:rPr lang="en-GB" dirty="0" err="1"/>
              <a:t>lanceolata</a:t>
            </a:r>
            <a:r>
              <a:rPr lang="en-GB" dirty="0"/>
              <a:t>, </a:t>
            </a:r>
            <a:r>
              <a:rPr lang="en-GB" dirty="0" err="1"/>
              <a:t>Verbascum</a:t>
            </a:r>
            <a:r>
              <a:rPr lang="en-GB" dirty="0"/>
              <a:t>, Verbena officinalis.</a:t>
            </a:r>
          </a:p>
          <a:p>
            <a:r>
              <a:rPr lang="en-GB" sz="1500" dirty="0"/>
              <a:t>Pan J, Yuan CS, Lin CJ, </a:t>
            </a:r>
            <a:r>
              <a:rPr lang="en-GB" sz="1500" dirty="0" err="1"/>
              <a:t>Jia</a:t>
            </a:r>
            <a:r>
              <a:rPr lang="en-GB" sz="1500" dirty="0"/>
              <a:t> ZJ, Zheng RL (2003) Pharmacological activities and mechanisms of natural </a:t>
            </a:r>
            <a:r>
              <a:rPr lang="en-GB" sz="1500" dirty="0" err="1"/>
              <a:t>phenylpropanoid</a:t>
            </a:r>
            <a:r>
              <a:rPr lang="en-GB" sz="1500" dirty="0"/>
              <a:t> glycosides. </a:t>
            </a:r>
            <a:r>
              <a:rPr lang="en-GB" sz="1500" dirty="0" err="1"/>
              <a:t>Pharmazie</a:t>
            </a:r>
            <a:r>
              <a:rPr lang="en-GB" sz="1500" dirty="0"/>
              <a:t> 58:767–775. doi:</a:t>
            </a:r>
            <a:r>
              <a:rPr lang="en-GB" sz="1500" u="sng" dirty="0">
                <a:hlinkClick r:id="rId2"/>
              </a:rPr>
              <a:t>10.1002/chin.200405273</a:t>
            </a:r>
            <a:r>
              <a:rPr lang="en-GB" sz="1500" u="sng" dirty="0">
                <a:hlinkClick r:id="rId3"/>
              </a:rPr>
              <a:t>PubMed</a:t>
            </a:r>
            <a:r>
              <a:rPr lang="en-GB" sz="1500" u="sng" dirty="0">
                <a:hlinkClick r:id="rId4"/>
              </a:rPr>
              <a:t>Google Scholar</a:t>
            </a:r>
            <a:endParaRPr lang="en-GB" sz="1500" dirty="0"/>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39</a:t>
            </a:fld>
            <a:endParaRPr lang="en-GB"/>
          </a:p>
        </p:txBody>
      </p:sp>
    </p:spTree>
    <p:extLst>
      <p:ext uri="{BB962C8B-B14F-4D97-AF65-F5344CB8AC3E}">
        <p14:creationId xmlns:p14="http://schemas.microsoft.com/office/powerpoint/2010/main" val="2205096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COPD</a:t>
            </a:r>
          </a:p>
        </p:txBody>
      </p:sp>
      <p:sp>
        <p:nvSpPr>
          <p:cNvPr id="3" name="Content Placeholder 2"/>
          <p:cNvSpPr>
            <a:spLocks noGrp="1"/>
          </p:cNvSpPr>
          <p:nvPr>
            <p:ph idx="1"/>
          </p:nvPr>
        </p:nvSpPr>
        <p:spPr>
          <a:xfrm>
            <a:off x="228600" y="1371600"/>
            <a:ext cx="8610600" cy="5257800"/>
          </a:xfrm>
        </p:spPr>
        <p:txBody>
          <a:bodyPr>
            <a:normAutofit fontScale="92500"/>
          </a:bodyPr>
          <a:lstStyle/>
          <a:p>
            <a:r>
              <a:rPr lang="en-GB" b="1" dirty="0"/>
              <a:t>Symptoms</a:t>
            </a:r>
            <a:r>
              <a:rPr lang="en-GB" dirty="0"/>
              <a:t> </a:t>
            </a:r>
            <a:r>
              <a:rPr lang="en-GB" b="1" dirty="0"/>
              <a:t>and signs </a:t>
            </a:r>
            <a:r>
              <a:rPr lang="en-GB" dirty="0"/>
              <a:t>include chronic cough, wheeze, dyspnoea, fatigue, frequent respiratory infections, congestive heart failure, respiratory failure.</a:t>
            </a:r>
          </a:p>
          <a:p>
            <a:r>
              <a:rPr lang="en-GB" dirty="0"/>
              <a:t>COPD pathophysiology - Hypertrophy of mucous glands and increase of mucus secreting goblet cells. Chronic inflammation leading to hyperplasia and narrowing of airways with fibrotic changes in bronchial walls, reduction in number of small airways and airway collapse, CD8 + lymphocytes, neutrophils, CD68+ monocytes/macrophages.</a:t>
            </a:r>
          </a:p>
          <a:p>
            <a:pPr marL="0" indent="0">
              <a:buNone/>
            </a:pPr>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4</a:t>
            </a:fld>
            <a:endParaRPr lang="en-GB"/>
          </a:p>
        </p:txBody>
      </p:sp>
    </p:spTree>
    <p:extLst>
      <p:ext uri="{BB962C8B-B14F-4D97-AF65-F5344CB8AC3E}">
        <p14:creationId xmlns:p14="http://schemas.microsoft.com/office/powerpoint/2010/main" val="25524031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GB" dirty="0" err="1"/>
              <a:t>Inula</a:t>
            </a:r>
            <a:r>
              <a:rPr lang="en-GB" dirty="0"/>
              <a:t> and Allium</a:t>
            </a:r>
          </a:p>
        </p:txBody>
      </p:sp>
      <p:sp>
        <p:nvSpPr>
          <p:cNvPr id="3" name="Content Placeholder 2"/>
          <p:cNvSpPr>
            <a:spLocks noGrp="1"/>
          </p:cNvSpPr>
          <p:nvPr>
            <p:ph idx="1"/>
          </p:nvPr>
        </p:nvSpPr>
        <p:spPr>
          <a:xfrm>
            <a:off x="228600" y="1143000"/>
            <a:ext cx="8686800" cy="5562600"/>
          </a:xfrm>
        </p:spPr>
        <p:txBody>
          <a:bodyPr>
            <a:normAutofit fontScale="92500" lnSpcReduction="20000"/>
          </a:bodyPr>
          <a:lstStyle/>
          <a:p>
            <a:r>
              <a:rPr lang="en-GB" b="1" dirty="0" err="1"/>
              <a:t>Inula</a:t>
            </a:r>
            <a:r>
              <a:rPr lang="en-GB" b="1" dirty="0"/>
              <a:t> </a:t>
            </a:r>
            <a:r>
              <a:rPr lang="en-GB" b="1" dirty="0" err="1"/>
              <a:t>helenium</a:t>
            </a:r>
            <a:r>
              <a:rPr lang="en-GB" dirty="0"/>
              <a:t> – Inulin, mucilage – helps to absorb calcium and magnesium, soluble fibre as prebiotic,  volatile oils including </a:t>
            </a:r>
            <a:r>
              <a:rPr lang="en-GB" dirty="0" err="1"/>
              <a:t>helenin</a:t>
            </a:r>
            <a:r>
              <a:rPr lang="en-GB" dirty="0"/>
              <a:t>, camphor, </a:t>
            </a:r>
            <a:r>
              <a:rPr lang="en-GB" dirty="0" err="1"/>
              <a:t>alantol</a:t>
            </a:r>
            <a:r>
              <a:rPr lang="en-GB" dirty="0"/>
              <a:t>, </a:t>
            </a:r>
            <a:r>
              <a:rPr lang="en-GB" dirty="0" err="1"/>
              <a:t>sesquiterpene</a:t>
            </a:r>
            <a:r>
              <a:rPr lang="en-GB" dirty="0"/>
              <a:t> lactones – </a:t>
            </a:r>
            <a:r>
              <a:rPr lang="en-GB" dirty="0" err="1"/>
              <a:t>alantolactone</a:t>
            </a:r>
            <a:r>
              <a:rPr lang="en-GB" dirty="0"/>
              <a:t> – expectorant, mucolytic, antibacterial and antifungal. Triterpenoid </a:t>
            </a:r>
            <a:r>
              <a:rPr lang="en-GB" dirty="0" err="1"/>
              <a:t>saponins</a:t>
            </a:r>
            <a:r>
              <a:rPr lang="en-GB" dirty="0"/>
              <a:t>, sterols and bitter.</a:t>
            </a:r>
          </a:p>
          <a:p>
            <a:r>
              <a:rPr lang="en-GB" b="1" dirty="0"/>
              <a:t>Allium </a:t>
            </a:r>
            <a:r>
              <a:rPr lang="en-GB" b="1" dirty="0" err="1"/>
              <a:t>sativum</a:t>
            </a:r>
            <a:r>
              <a:rPr lang="en-GB" b="1" dirty="0"/>
              <a:t> </a:t>
            </a:r>
            <a:r>
              <a:rPr lang="en-GB" dirty="0"/>
              <a:t>– Sulphur compounds including </a:t>
            </a:r>
            <a:r>
              <a:rPr lang="en-GB" dirty="0" err="1"/>
              <a:t>allicin</a:t>
            </a:r>
            <a:r>
              <a:rPr lang="en-GB" dirty="0"/>
              <a:t> and </a:t>
            </a:r>
            <a:r>
              <a:rPr lang="en-GB" dirty="0" err="1"/>
              <a:t>ajoene</a:t>
            </a:r>
            <a:r>
              <a:rPr lang="en-GB" dirty="0"/>
              <a:t> – anti microbial, antioxidant. Flavonoids, polyphenols, </a:t>
            </a:r>
            <a:r>
              <a:rPr lang="en-GB" dirty="0" err="1"/>
              <a:t>saponins</a:t>
            </a:r>
            <a:r>
              <a:rPr lang="en-GB" dirty="0"/>
              <a:t>. </a:t>
            </a:r>
          </a:p>
          <a:p>
            <a:r>
              <a:rPr lang="en-GB" dirty="0"/>
              <a:t>Actions include lowering blood pressure, reducing serum cholesterol, triglyceride and LDL, and mucolytic – </a:t>
            </a:r>
            <a:r>
              <a:rPr lang="en-GB" dirty="0" err="1"/>
              <a:t>sulphydryl</a:t>
            </a:r>
            <a:r>
              <a:rPr lang="en-GB" dirty="0"/>
              <a:t> group works in similar way to N-acetylcysteine to break down mucus glycoproteins.</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40</a:t>
            </a:fld>
            <a:endParaRPr lang="en-GB"/>
          </a:p>
        </p:txBody>
      </p:sp>
    </p:spTree>
    <p:extLst>
      <p:ext uri="{BB962C8B-B14F-4D97-AF65-F5344CB8AC3E}">
        <p14:creationId xmlns:p14="http://schemas.microsoft.com/office/powerpoint/2010/main" val="25219780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GB" dirty="0"/>
              <a:t>Outcomes</a:t>
            </a:r>
          </a:p>
        </p:txBody>
      </p:sp>
      <p:sp>
        <p:nvSpPr>
          <p:cNvPr id="3" name="Content Placeholder 2"/>
          <p:cNvSpPr>
            <a:spLocks noGrp="1"/>
          </p:cNvSpPr>
          <p:nvPr>
            <p:ph idx="1"/>
          </p:nvPr>
        </p:nvSpPr>
        <p:spPr>
          <a:xfrm>
            <a:off x="457200" y="990600"/>
            <a:ext cx="8229600" cy="5715000"/>
          </a:xfrm>
        </p:spPr>
        <p:txBody>
          <a:bodyPr>
            <a:normAutofit fontScale="92500" lnSpcReduction="20000"/>
          </a:bodyPr>
          <a:lstStyle/>
          <a:p>
            <a:r>
              <a:rPr lang="en-GB" dirty="0"/>
              <a:t>There’s always the question of whether he would have lived longer had he taken antibiotics instead of emergency mix and steroids instead of herbal anti-inflammatories. Would the patient be better off receiving in-patient hospital care and treatment?</a:t>
            </a:r>
          </a:p>
          <a:p>
            <a:r>
              <a:rPr lang="en-GB" dirty="0"/>
              <a:t>What I learnt from this case was that herbal treatment could make a positive difference to the quality of his life by reducing the need for antibiotics and hospitalisations, and by making, for many years significantly large, and latterly smaller improvements to his breathing, mobility, improved energy, and most importantly, his sense of wellbeing and enjoyment of life.</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41</a:t>
            </a:fld>
            <a:endParaRPr lang="en-GB"/>
          </a:p>
        </p:txBody>
      </p:sp>
    </p:spTree>
    <p:extLst>
      <p:ext uri="{BB962C8B-B14F-4D97-AF65-F5344CB8AC3E}">
        <p14:creationId xmlns:p14="http://schemas.microsoft.com/office/powerpoint/2010/main" val="27602514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a:t>
            </a:r>
          </a:p>
        </p:txBody>
      </p:sp>
      <p:sp>
        <p:nvSpPr>
          <p:cNvPr id="3" name="Content Placeholder 2"/>
          <p:cNvSpPr>
            <a:spLocks noGrp="1"/>
          </p:cNvSpPr>
          <p:nvPr>
            <p:ph idx="1"/>
          </p:nvPr>
        </p:nvSpPr>
        <p:spPr>
          <a:xfrm>
            <a:off x="152400" y="1143000"/>
            <a:ext cx="8839200" cy="5715000"/>
          </a:xfrm>
        </p:spPr>
        <p:txBody>
          <a:bodyPr>
            <a:normAutofit fontScale="92500" lnSpcReduction="20000"/>
          </a:bodyPr>
          <a:lstStyle/>
          <a:p>
            <a:r>
              <a:rPr lang="en-GB" dirty="0"/>
              <a:t>Many different pulmonary herbs can be used with same effect</a:t>
            </a:r>
          </a:p>
          <a:p>
            <a:r>
              <a:rPr lang="en-GB" dirty="0"/>
              <a:t>Herbal expectorants contain complex, multi-actioned components  which have a range of effects </a:t>
            </a:r>
          </a:p>
          <a:p>
            <a:r>
              <a:rPr lang="en-GB" dirty="0"/>
              <a:t>They can play a part in regulating pulmonary lipid homeostasis by anti-inflammatory, antioxidant and immune modulating action</a:t>
            </a:r>
          </a:p>
          <a:p>
            <a:r>
              <a:rPr lang="en-GB" dirty="0"/>
              <a:t>Reducing pathogens and damage caused by environmental oxidants, improving compliance of distal airways, improving lung capacity and ventilation</a:t>
            </a:r>
          </a:p>
          <a:p>
            <a:r>
              <a:rPr lang="en-GB" dirty="0"/>
              <a:t>Supporting cardiovascular health</a:t>
            </a:r>
          </a:p>
          <a:p>
            <a:r>
              <a:rPr lang="en-GB" dirty="0"/>
              <a:t>Patients always have a choice</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42</a:t>
            </a:fld>
            <a:endParaRPr lang="en-GB"/>
          </a:p>
        </p:txBody>
      </p:sp>
    </p:spTree>
    <p:extLst>
      <p:ext uri="{BB962C8B-B14F-4D97-AF65-F5344CB8AC3E}">
        <p14:creationId xmlns:p14="http://schemas.microsoft.com/office/powerpoint/2010/main" val="981719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GB" dirty="0" err="1"/>
              <a:t>Labdane</a:t>
            </a:r>
            <a:r>
              <a:rPr lang="en-GB" dirty="0"/>
              <a:t> </a:t>
            </a:r>
            <a:r>
              <a:rPr lang="en-GB" dirty="0" err="1"/>
              <a:t>diterpenoids</a:t>
            </a:r>
            <a:endParaRPr lang="en-GB" dirty="0"/>
          </a:p>
        </p:txBody>
      </p:sp>
      <p:sp>
        <p:nvSpPr>
          <p:cNvPr id="3" name="Content Placeholder 2"/>
          <p:cNvSpPr>
            <a:spLocks noGrp="1"/>
          </p:cNvSpPr>
          <p:nvPr>
            <p:ph idx="1"/>
          </p:nvPr>
        </p:nvSpPr>
        <p:spPr>
          <a:xfrm>
            <a:off x="228600" y="1066800"/>
            <a:ext cx="8763000" cy="5486400"/>
          </a:xfrm>
        </p:spPr>
        <p:txBody>
          <a:bodyPr>
            <a:normAutofit fontScale="70000" lnSpcReduction="20000"/>
          </a:bodyPr>
          <a:lstStyle/>
          <a:p>
            <a:pPr marL="0" indent="0">
              <a:buNone/>
            </a:pPr>
            <a:endParaRPr lang="en-GB" dirty="0"/>
          </a:p>
          <a:p>
            <a:r>
              <a:rPr lang="en-GB" sz="3400" dirty="0"/>
              <a:t>Abstract Phytochemical investigation of the whole plant of </a:t>
            </a:r>
            <a:r>
              <a:rPr lang="en-GB" sz="3400" dirty="0" err="1"/>
              <a:t>Marrubium</a:t>
            </a:r>
            <a:r>
              <a:rPr lang="en-GB" sz="3400" dirty="0"/>
              <a:t> vulgare L. (</a:t>
            </a:r>
            <a:r>
              <a:rPr lang="en-GB" sz="3400" dirty="0" err="1"/>
              <a:t>Lamiaceae</a:t>
            </a:r>
            <a:r>
              <a:rPr lang="en-GB" sz="3400" dirty="0"/>
              <a:t>) resulted in isolation and characterization of two new </a:t>
            </a:r>
            <a:r>
              <a:rPr lang="en-GB" sz="3400" dirty="0" err="1"/>
              <a:t>labdane</a:t>
            </a:r>
            <a:r>
              <a:rPr lang="en-GB" sz="3400" dirty="0"/>
              <a:t> </a:t>
            </a:r>
            <a:r>
              <a:rPr lang="en-GB" sz="3400" dirty="0" err="1"/>
              <a:t>diterpenoids</a:t>
            </a:r>
            <a:r>
              <a:rPr lang="en-GB" sz="3400" dirty="0"/>
              <a:t>, 12(S)-</a:t>
            </a:r>
            <a:r>
              <a:rPr lang="en-GB" sz="3400" dirty="0" err="1"/>
              <a:t>hydroxymarrubiin</a:t>
            </a:r>
            <a:r>
              <a:rPr lang="en-GB" sz="3400" dirty="0"/>
              <a:t> and 3-deoxo-15-methoxyvelutine C and 11 known compounds, </a:t>
            </a:r>
            <a:r>
              <a:rPr lang="en-GB" sz="3400" dirty="0" err="1"/>
              <a:t>marrubiin</a:t>
            </a:r>
            <a:r>
              <a:rPr lang="en-GB" sz="3400" dirty="0"/>
              <a:t>, </a:t>
            </a:r>
            <a:r>
              <a:rPr lang="en-GB" sz="3400" dirty="0" err="1"/>
              <a:t>peregrinin</a:t>
            </a:r>
            <a:r>
              <a:rPr lang="en-GB" sz="3400" dirty="0"/>
              <a:t>, </a:t>
            </a:r>
            <a:r>
              <a:rPr lang="en-GB" sz="3400" dirty="0" err="1"/>
              <a:t>thessaline</a:t>
            </a:r>
            <a:r>
              <a:rPr lang="en-GB" sz="3400" dirty="0"/>
              <a:t> D, </a:t>
            </a:r>
            <a:r>
              <a:rPr lang="en-GB" sz="3400" dirty="0" err="1"/>
              <a:t>marrubinone</a:t>
            </a:r>
            <a:r>
              <a:rPr lang="en-GB" sz="3400" dirty="0"/>
              <a:t> B, </a:t>
            </a:r>
            <a:r>
              <a:rPr lang="en-GB" sz="3400" dirty="0" err="1"/>
              <a:t>deacetylvitexilactone</a:t>
            </a:r>
            <a:r>
              <a:rPr lang="en-GB" sz="3400" dirty="0"/>
              <a:t>, </a:t>
            </a:r>
            <a:r>
              <a:rPr lang="en-GB" sz="3400" dirty="0" err="1"/>
              <a:t>verbascoside</a:t>
            </a:r>
            <a:r>
              <a:rPr lang="en-GB" sz="3400" dirty="0"/>
              <a:t>, </a:t>
            </a:r>
            <a:r>
              <a:rPr lang="en-GB" sz="3400" dirty="0" err="1"/>
              <a:t>leucosceptoside</a:t>
            </a:r>
            <a:r>
              <a:rPr lang="en-GB" sz="3400" dirty="0"/>
              <a:t> A, </a:t>
            </a:r>
            <a:r>
              <a:rPr lang="en-GB" sz="3400" dirty="0" err="1"/>
              <a:t>martynoside</a:t>
            </a:r>
            <a:r>
              <a:rPr lang="en-GB" sz="3400" dirty="0"/>
              <a:t>, </a:t>
            </a:r>
            <a:r>
              <a:rPr lang="en-GB" sz="3400" dirty="0" err="1"/>
              <a:t>anisofolin</a:t>
            </a:r>
            <a:r>
              <a:rPr lang="en-GB" sz="3400" dirty="0"/>
              <a:t> A, </a:t>
            </a:r>
            <a:r>
              <a:rPr lang="en-GB" sz="3400" dirty="0" err="1"/>
              <a:t>terniflorin</a:t>
            </a:r>
            <a:r>
              <a:rPr lang="en-GB" sz="3400" dirty="0"/>
              <a:t>, and </a:t>
            </a:r>
            <a:r>
              <a:rPr lang="en-GB" sz="3400" dirty="0" err="1"/>
              <a:t>apigenin</a:t>
            </a:r>
            <a:r>
              <a:rPr lang="en-GB" sz="3400" dirty="0"/>
              <a:t>. Structure elucidation of the isolated compounds was determined by using spectroscopic techniques and HRESIMS. 12(S)-</a:t>
            </a:r>
            <a:r>
              <a:rPr lang="en-GB" sz="3400" dirty="0" err="1"/>
              <a:t>Hydroxymarrubiin</a:t>
            </a:r>
            <a:r>
              <a:rPr lang="en-GB" sz="3400" dirty="0"/>
              <a:t>, </a:t>
            </a:r>
            <a:r>
              <a:rPr lang="en-GB" sz="3400" dirty="0" err="1"/>
              <a:t>marrubiin</a:t>
            </a:r>
            <a:r>
              <a:rPr lang="en-GB" sz="3400" dirty="0"/>
              <a:t>, </a:t>
            </a:r>
            <a:r>
              <a:rPr lang="en-GB" sz="3400" dirty="0" err="1"/>
              <a:t>peregrinin</a:t>
            </a:r>
            <a:r>
              <a:rPr lang="en-GB" sz="3400" dirty="0"/>
              <a:t>, and </a:t>
            </a:r>
            <a:r>
              <a:rPr lang="en-GB" sz="3400" dirty="0" err="1"/>
              <a:t>marrubinone</a:t>
            </a:r>
            <a:r>
              <a:rPr lang="en-GB" sz="3400" dirty="0"/>
              <a:t> B, exhibited no antimicrobial activity up to 20 </a:t>
            </a:r>
            <a:r>
              <a:rPr lang="el-GR" sz="3400" dirty="0"/>
              <a:t>μ</a:t>
            </a:r>
            <a:r>
              <a:rPr lang="en-GB" sz="3400" dirty="0"/>
              <a:t>g/mL against ten strains.</a:t>
            </a:r>
          </a:p>
          <a:p>
            <a:br>
              <a:rPr lang="en-GB" dirty="0"/>
            </a:br>
            <a:r>
              <a:rPr lang="en-GB" i="1" dirty="0" err="1"/>
              <a:t>Labdane</a:t>
            </a:r>
            <a:r>
              <a:rPr lang="en-GB" i="1" dirty="0"/>
              <a:t> </a:t>
            </a:r>
            <a:r>
              <a:rPr lang="en-GB" i="1" dirty="0" err="1"/>
              <a:t>diterpenoids</a:t>
            </a:r>
            <a:r>
              <a:rPr lang="en-GB" i="1" dirty="0"/>
              <a:t> from </a:t>
            </a:r>
            <a:r>
              <a:rPr lang="en-GB" i="1" dirty="0" err="1"/>
              <a:t>Marrubium</a:t>
            </a:r>
            <a:r>
              <a:rPr lang="en-GB" i="1" dirty="0"/>
              <a:t> vulgare (PDF Download Available)</a:t>
            </a:r>
            <a:r>
              <a:rPr lang="en-GB" dirty="0"/>
              <a:t>. Available from: </a:t>
            </a:r>
            <a:r>
              <a:rPr lang="en-GB" dirty="0">
                <a:hlinkClick r:id="rId2"/>
              </a:rPr>
              <a:t>https://www.researchgate.net/publication/282378990_Labdane_diterpenoids_from_Marrubium_vulgare</a:t>
            </a:r>
            <a:r>
              <a:rPr lang="en-GB" dirty="0"/>
              <a:t> [accessed Sep 18, 2017].</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43</a:t>
            </a:fld>
            <a:endParaRPr lang="en-GB"/>
          </a:p>
        </p:txBody>
      </p:sp>
    </p:spTree>
    <p:extLst>
      <p:ext uri="{BB962C8B-B14F-4D97-AF65-F5344CB8AC3E}">
        <p14:creationId xmlns:p14="http://schemas.microsoft.com/office/powerpoint/2010/main" val="15232752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a:t>
            </a:r>
          </a:p>
        </p:txBody>
      </p:sp>
      <p:sp>
        <p:nvSpPr>
          <p:cNvPr id="3" name="Content Placeholder 2"/>
          <p:cNvSpPr>
            <a:spLocks noGrp="1"/>
          </p:cNvSpPr>
          <p:nvPr>
            <p:ph idx="1"/>
          </p:nvPr>
        </p:nvSpPr>
        <p:spPr/>
        <p:txBody>
          <a:bodyPr>
            <a:normAutofit fontScale="77500" lnSpcReduction="20000"/>
          </a:bodyPr>
          <a:lstStyle/>
          <a:p>
            <a:r>
              <a:rPr lang="en-GB" b="1" dirty="0"/>
              <a:t>Isolation and pharmacological activity of </a:t>
            </a:r>
            <a:r>
              <a:rPr lang="en-GB" b="1" dirty="0" err="1"/>
              <a:t>phenylpropanoid</a:t>
            </a:r>
            <a:r>
              <a:rPr lang="en-GB" b="1" dirty="0"/>
              <a:t> esters from </a:t>
            </a:r>
            <a:r>
              <a:rPr lang="en-GB" b="1" i="1" dirty="0" err="1"/>
              <a:t>Marrubium</a:t>
            </a:r>
            <a:r>
              <a:rPr lang="en-GB" b="1" i="1" dirty="0"/>
              <a:t> vulgare </a:t>
            </a:r>
            <a:r>
              <a:rPr lang="en-GB" u="sng" dirty="0">
                <a:hlinkClick r:id="rId2" tooltip="Persistent link using digital object identifier"/>
              </a:rPr>
              <a:t>https://doi.org/10.1016/S0378-8741(01)00415-9</a:t>
            </a:r>
            <a:r>
              <a:rPr lang="en-GB" u="sng" dirty="0">
                <a:hlinkClick r:id="rId3"/>
              </a:rPr>
              <a:t>Get rights and content</a:t>
            </a:r>
            <a:endParaRPr lang="en-GB" dirty="0"/>
          </a:p>
          <a:p>
            <a:r>
              <a:rPr lang="en-GB" dirty="0"/>
              <a:t>Author links open overlay </a:t>
            </a:r>
            <a:r>
              <a:rPr lang="en-GB" dirty="0" err="1"/>
              <a:t>panel</a:t>
            </a:r>
            <a:r>
              <a:rPr lang="en-GB" dirty="0" err="1">
                <a:hlinkClick r:id="rId4"/>
              </a:rPr>
              <a:t>SevserSahpaz</a:t>
            </a:r>
            <a:r>
              <a:rPr lang="en-GB" baseline="30000" dirty="0" err="1">
                <a:hlinkClick r:id="rId4"/>
              </a:rPr>
              <a:t>a</a:t>
            </a:r>
            <a:r>
              <a:rPr lang="en-GB" dirty="0" err="1">
                <a:hlinkClick r:id="rId4"/>
              </a:rPr>
              <a:t>NancyGarbacki</a:t>
            </a:r>
            <a:r>
              <a:rPr lang="en-GB" baseline="30000" dirty="0" err="1">
                <a:hlinkClick r:id="rId4"/>
              </a:rPr>
              <a:t>b</a:t>
            </a:r>
            <a:r>
              <a:rPr lang="en-GB" dirty="0" err="1">
                <a:hlinkClick r:id="rId4"/>
              </a:rPr>
              <a:t>MoniqueTits</a:t>
            </a:r>
            <a:r>
              <a:rPr lang="en-GB" baseline="30000" dirty="0" err="1">
                <a:hlinkClick r:id="rId4"/>
              </a:rPr>
              <a:t>b</a:t>
            </a:r>
            <a:r>
              <a:rPr lang="en-GB" dirty="0" err="1">
                <a:hlinkClick r:id="rId4"/>
              </a:rPr>
              <a:t>FrançoisBailleul</a:t>
            </a:r>
            <a:r>
              <a:rPr lang="en-GB" baseline="30000" dirty="0" err="1">
                <a:hlinkClick r:id="rId4"/>
              </a:rPr>
              <a:t>a</a:t>
            </a:r>
            <a:r>
              <a:rPr lang="en-GB" dirty="0"/>
              <a:t> </a:t>
            </a:r>
          </a:p>
          <a:p>
            <a:r>
              <a:rPr lang="en-GB" b="1" dirty="0" err="1"/>
              <a:t>Phenylpropanoid</a:t>
            </a:r>
            <a:r>
              <a:rPr lang="en-GB" b="1" dirty="0"/>
              <a:t> glycoside analogues: enzymatic synthesis, antioxidant activity and theoretical study of their free radical scavenger mechanism.</a:t>
            </a:r>
          </a:p>
          <a:p>
            <a:r>
              <a:rPr lang="en-GB" u="sng" dirty="0" err="1">
                <a:hlinkClick r:id="rId5"/>
              </a:rPr>
              <a:t>López-Munguía</a:t>
            </a:r>
            <a:r>
              <a:rPr lang="en-GB" u="sng" dirty="0">
                <a:hlinkClick r:id="rId5"/>
              </a:rPr>
              <a:t> A</a:t>
            </a:r>
            <a:r>
              <a:rPr lang="en-GB" baseline="30000" dirty="0"/>
              <a:t>1</a:t>
            </a:r>
            <a:r>
              <a:rPr lang="en-GB" dirty="0"/>
              <a:t>, </a:t>
            </a:r>
            <a:r>
              <a:rPr lang="en-GB" u="sng" dirty="0">
                <a:hlinkClick r:id="rId6"/>
              </a:rPr>
              <a:t>Hernández-Romero Y</a:t>
            </a:r>
            <a:r>
              <a:rPr lang="en-GB" dirty="0"/>
              <a:t>, </a:t>
            </a:r>
            <a:r>
              <a:rPr lang="en-GB" u="sng" dirty="0">
                <a:hlinkClick r:id="rId7"/>
              </a:rPr>
              <a:t>Pedraza-</a:t>
            </a:r>
            <a:r>
              <a:rPr lang="en-GB" u="sng" dirty="0" err="1">
                <a:hlinkClick r:id="rId7"/>
              </a:rPr>
              <a:t>Chaverri</a:t>
            </a:r>
            <a:r>
              <a:rPr lang="en-GB" u="sng" dirty="0">
                <a:hlinkClick r:id="rId7"/>
              </a:rPr>
              <a:t> J</a:t>
            </a:r>
            <a:r>
              <a:rPr lang="en-GB" dirty="0"/>
              <a:t>, </a:t>
            </a:r>
            <a:r>
              <a:rPr lang="en-GB" u="sng" dirty="0">
                <a:hlinkClick r:id="rId8"/>
              </a:rPr>
              <a:t>Miranda-Molina A</a:t>
            </a:r>
            <a:r>
              <a:rPr lang="en-GB" dirty="0"/>
              <a:t>, </a:t>
            </a:r>
            <a:r>
              <a:rPr lang="en-GB" u="sng" dirty="0" err="1">
                <a:hlinkClick r:id="rId9"/>
              </a:rPr>
              <a:t>Regla</a:t>
            </a:r>
            <a:r>
              <a:rPr lang="en-GB" u="sng" dirty="0">
                <a:hlinkClick r:id="rId9"/>
              </a:rPr>
              <a:t> I</a:t>
            </a:r>
            <a:r>
              <a:rPr lang="en-GB" dirty="0"/>
              <a:t>, </a:t>
            </a:r>
            <a:r>
              <a:rPr lang="en-GB" u="sng" dirty="0" err="1">
                <a:hlinkClick r:id="rId10"/>
              </a:rPr>
              <a:t>Martínez</a:t>
            </a:r>
            <a:r>
              <a:rPr lang="en-GB" u="sng" dirty="0">
                <a:hlinkClick r:id="rId10"/>
              </a:rPr>
              <a:t> A</a:t>
            </a:r>
            <a:r>
              <a:rPr lang="en-GB" dirty="0"/>
              <a:t>, </a:t>
            </a:r>
            <a:r>
              <a:rPr lang="en-GB" u="sng" dirty="0">
                <a:hlinkClick r:id="rId11"/>
              </a:rPr>
              <a:t>Castillo E</a:t>
            </a:r>
            <a:endParaRPr lang="en-GB" dirty="0"/>
          </a:p>
          <a:p>
            <a:pPr marL="0" indent="0">
              <a:buNone/>
            </a:pPr>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44</a:t>
            </a:fld>
            <a:endParaRPr lang="en-GB"/>
          </a:p>
        </p:txBody>
      </p:sp>
    </p:spTree>
    <p:extLst>
      <p:ext uri="{BB962C8B-B14F-4D97-AF65-F5344CB8AC3E}">
        <p14:creationId xmlns:p14="http://schemas.microsoft.com/office/powerpoint/2010/main" val="12630122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a:t>
            </a:r>
          </a:p>
        </p:txBody>
      </p:sp>
      <p:sp>
        <p:nvSpPr>
          <p:cNvPr id="3" name="Content Placeholder 2"/>
          <p:cNvSpPr>
            <a:spLocks noGrp="1"/>
          </p:cNvSpPr>
          <p:nvPr>
            <p:ph idx="1"/>
          </p:nvPr>
        </p:nvSpPr>
        <p:spPr/>
        <p:txBody>
          <a:bodyPr>
            <a:normAutofit fontScale="55000" lnSpcReduction="20000"/>
          </a:bodyPr>
          <a:lstStyle/>
          <a:p>
            <a:r>
              <a:rPr lang="en-GB" b="1" dirty="0"/>
              <a:t>Six-Minute Walk Distance in Patients With Severe End-Stage COPD</a:t>
            </a:r>
            <a:endParaRPr lang="en-GB" dirty="0"/>
          </a:p>
          <a:p>
            <a:r>
              <a:rPr lang="en-GB" dirty="0"/>
              <a:t>ASSOCIATION WITH SURVIVAL AFTER INPATIENT PULMONARY REHABILITATION</a:t>
            </a:r>
          </a:p>
          <a:p>
            <a:r>
              <a:rPr lang="en-GB" u="sng" dirty="0" err="1">
                <a:hlinkClick r:id="rId2"/>
              </a:rPr>
              <a:t>Dr.</a:t>
            </a:r>
            <a:r>
              <a:rPr lang="en-GB" u="sng" dirty="0">
                <a:hlinkClick r:id="rId2"/>
              </a:rPr>
              <a:t> Kyle Enfield</a:t>
            </a:r>
            <a:r>
              <a:rPr lang="en-GB" dirty="0"/>
              <a:t>, MD, MS, </a:t>
            </a:r>
            <a:r>
              <a:rPr lang="en-GB" u="sng" dirty="0">
                <a:hlinkClick r:id="rId3"/>
              </a:rPr>
              <a:t>Ms. Sally Gammon</a:t>
            </a:r>
            <a:r>
              <a:rPr lang="en-GB" dirty="0"/>
              <a:t>, MS, RN, </a:t>
            </a:r>
            <a:r>
              <a:rPr lang="en-GB" u="sng" dirty="0">
                <a:hlinkClick r:id="rId4"/>
              </a:rPr>
              <a:t>Ms. Jennifer Floyd</a:t>
            </a:r>
            <a:r>
              <a:rPr lang="en-GB" dirty="0"/>
              <a:t>, MSPT, </a:t>
            </a:r>
            <a:r>
              <a:rPr lang="en-GB" u="sng" dirty="0">
                <a:hlinkClick r:id="rId5"/>
              </a:rPr>
              <a:t>Ms. Cassandra </a:t>
            </a:r>
            <a:r>
              <a:rPr lang="en-GB" u="sng" dirty="0" err="1">
                <a:hlinkClick r:id="rId5"/>
              </a:rPr>
              <a:t>Falt</a:t>
            </a:r>
            <a:r>
              <a:rPr lang="en-GB" dirty="0"/>
              <a:t>, RRT, </a:t>
            </a:r>
            <a:r>
              <a:rPr lang="en-GB" u="sng" dirty="0">
                <a:hlinkClick r:id="rId6"/>
              </a:rPr>
              <a:t>Mr. James </a:t>
            </a:r>
            <a:r>
              <a:rPr lang="en-GB" u="sng" dirty="0" err="1">
                <a:hlinkClick r:id="rId6"/>
              </a:rPr>
              <a:t>Patrie</a:t>
            </a:r>
            <a:r>
              <a:rPr lang="en-GB" dirty="0"/>
              <a:t>, MS, </a:t>
            </a:r>
            <a:r>
              <a:rPr lang="en-GB" u="sng" dirty="0" err="1">
                <a:hlinkClick r:id="rId7"/>
              </a:rPr>
              <a:t>Dr.</a:t>
            </a:r>
            <a:r>
              <a:rPr lang="en-GB" u="sng" dirty="0">
                <a:hlinkClick r:id="rId7"/>
              </a:rPr>
              <a:t> Thomas A. </a:t>
            </a:r>
            <a:r>
              <a:rPr lang="en-GB" u="sng" dirty="0" err="1">
                <a:hlinkClick r:id="rId7"/>
              </a:rPr>
              <a:t>Platts</a:t>
            </a:r>
            <a:r>
              <a:rPr lang="en-GB" u="sng" dirty="0">
                <a:hlinkClick r:id="rId7"/>
              </a:rPr>
              <a:t>-Mills</a:t>
            </a:r>
            <a:r>
              <a:rPr lang="en-GB" dirty="0"/>
              <a:t>, MD, PhD, </a:t>
            </a:r>
            <a:r>
              <a:rPr lang="en-GB" u="sng" dirty="0" err="1">
                <a:hlinkClick r:id="rId8"/>
              </a:rPr>
              <a:t>Dr.</a:t>
            </a:r>
            <a:r>
              <a:rPr lang="en-GB" u="sng" dirty="0">
                <a:hlinkClick r:id="rId8"/>
              </a:rPr>
              <a:t> Jonathon D. </a:t>
            </a:r>
            <a:r>
              <a:rPr lang="en-GB" u="sng" dirty="0" err="1">
                <a:hlinkClick r:id="rId8"/>
              </a:rPr>
              <a:t>Truwit</a:t>
            </a:r>
            <a:r>
              <a:rPr lang="en-GB" dirty="0"/>
              <a:t>, MD, and </a:t>
            </a:r>
            <a:r>
              <a:rPr lang="en-GB" u="sng" dirty="0" err="1">
                <a:hlinkClick r:id="rId9"/>
              </a:rPr>
              <a:t>Dr.</a:t>
            </a:r>
            <a:r>
              <a:rPr lang="en-GB" u="sng" dirty="0">
                <a:hlinkClick r:id="rId9"/>
              </a:rPr>
              <a:t> Y. Michael Shim</a:t>
            </a:r>
            <a:r>
              <a:rPr lang="en-GB" dirty="0"/>
              <a:t>, MD</a:t>
            </a:r>
          </a:p>
          <a:p>
            <a:pPr fontAlgn="t"/>
            <a:r>
              <a:rPr lang="en-GB" u="sng" dirty="0">
                <a:hlinkClick r:id="rId10"/>
              </a:rPr>
              <a:t>J </a:t>
            </a:r>
            <a:r>
              <a:rPr lang="en-GB" u="sng" dirty="0" err="1">
                <a:hlinkClick r:id="rId10"/>
              </a:rPr>
              <a:t>Cardiopulm</a:t>
            </a:r>
            <a:r>
              <a:rPr lang="en-GB" u="sng" dirty="0">
                <a:hlinkClick r:id="rId10"/>
              </a:rPr>
              <a:t> </a:t>
            </a:r>
            <a:r>
              <a:rPr lang="en-GB" u="sng" dirty="0" err="1">
                <a:hlinkClick r:id="rId10"/>
              </a:rPr>
              <a:t>Rehabil</a:t>
            </a:r>
            <a:r>
              <a:rPr lang="en-GB" u="sng" dirty="0">
                <a:hlinkClick r:id="rId10"/>
              </a:rPr>
              <a:t> Prev</a:t>
            </a:r>
            <a:r>
              <a:rPr lang="en-GB" dirty="0"/>
              <a:t>. Author manuscript; available in PMC 2011 Mar 2.</a:t>
            </a:r>
          </a:p>
          <a:p>
            <a:pPr fontAlgn="t"/>
            <a:r>
              <a:rPr lang="en-GB" dirty="0"/>
              <a:t>Published in final edited form as:</a:t>
            </a:r>
          </a:p>
          <a:p>
            <a:pPr fontAlgn="t"/>
            <a:r>
              <a:rPr lang="en-GB" u="sng" dirty="0">
                <a:hlinkClick r:id="rId11"/>
              </a:rPr>
              <a:t>J </a:t>
            </a:r>
            <a:r>
              <a:rPr lang="en-GB" u="sng" dirty="0" err="1">
                <a:hlinkClick r:id="rId11"/>
              </a:rPr>
              <a:t>Cardiopulm</a:t>
            </a:r>
            <a:r>
              <a:rPr lang="en-GB" u="sng" dirty="0">
                <a:hlinkClick r:id="rId11"/>
              </a:rPr>
              <a:t> </a:t>
            </a:r>
            <a:r>
              <a:rPr lang="en-GB" u="sng" dirty="0" err="1">
                <a:hlinkClick r:id="rId11"/>
              </a:rPr>
              <a:t>Rehabil</a:t>
            </a:r>
            <a:r>
              <a:rPr lang="en-GB" u="sng" dirty="0">
                <a:hlinkClick r:id="rId11"/>
              </a:rPr>
              <a:t> Prev. 2010 May–Jun; 30(3): 195–202.</a:t>
            </a:r>
            <a:endParaRPr lang="en-GB" dirty="0"/>
          </a:p>
          <a:p>
            <a:pPr fontAlgn="t"/>
            <a:r>
              <a:rPr lang="en-GB" dirty="0" err="1"/>
              <a:t>doi</a:t>
            </a:r>
            <a:r>
              <a:rPr lang="en-GB" dirty="0"/>
              <a:t>:  </a:t>
            </a:r>
            <a:r>
              <a:rPr lang="en-GB" u="sng" dirty="0">
                <a:hlinkClick r:id="rId12"/>
              </a:rPr>
              <a:t>10.1097/HCR.0b013e3181c565e4</a:t>
            </a:r>
            <a:endParaRPr lang="en-GB" dirty="0"/>
          </a:p>
          <a:p>
            <a:r>
              <a:rPr lang="en-GB" u="sng" dirty="0">
                <a:hlinkClick r:id="rId13" tooltip="Primary care respiratory journal : journal of the General Practice Airways Group."/>
              </a:rPr>
              <a:t>Prim Care </a:t>
            </a:r>
            <a:r>
              <a:rPr lang="en-GB" u="sng" dirty="0" err="1">
                <a:hlinkClick r:id="rId13" tooltip="Primary care respiratory journal : journal of the General Practice Airways Group."/>
              </a:rPr>
              <a:t>Respir</a:t>
            </a:r>
            <a:r>
              <a:rPr lang="en-GB" u="sng" dirty="0">
                <a:hlinkClick r:id="rId13" tooltip="Primary care respiratory journal : journal of the General Practice Airways Group."/>
              </a:rPr>
              <a:t> J.</a:t>
            </a:r>
            <a:r>
              <a:rPr lang="en-GB" dirty="0"/>
              <a:t> 2011 Dec;20(4):434-40. </a:t>
            </a:r>
            <a:r>
              <a:rPr lang="en-GB" dirty="0" err="1"/>
              <a:t>doi</a:t>
            </a:r>
            <a:r>
              <a:rPr lang="en-GB" dirty="0"/>
              <a:t>: 10.4104/pcrj.2011.00082.</a:t>
            </a:r>
          </a:p>
          <a:p>
            <a:endParaRPr lang="en-GB" dirty="0"/>
          </a:p>
          <a:p>
            <a:r>
              <a:rPr lang="en-GB" b="1" dirty="0"/>
              <a:t>Measuring walking speed in COPD: test-retest reliability of the 30-metre walk test and comparison with the 6-minute walk test.</a:t>
            </a:r>
            <a:endParaRPr lang="en-GB" dirty="0"/>
          </a:p>
          <a:p>
            <a:r>
              <a:rPr lang="en-GB" u="sng" dirty="0" err="1">
                <a:hlinkClick r:id="rId14"/>
              </a:rPr>
              <a:t>Andersson</a:t>
            </a:r>
            <a:r>
              <a:rPr lang="en-GB" u="sng" dirty="0">
                <a:hlinkClick r:id="rId14"/>
              </a:rPr>
              <a:t> M</a:t>
            </a:r>
            <a:r>
              <a:rPr lang="en-GB" baseline="30000" dirty="0"/>
              <a:t>1</a:t>
            </a:r>
            <a:r>
              <a:rPr lang="en-GB" dirty="0"/>
              <a:t>, </a:t>
            </a:r>
            <a:r>
              <a:rPr lang="en-GB" u="sng" dirty="0" err="1">
                <a:hlinkClick r:id="rId15"/>
              </a:rPr>
              <a:t>Moberg</a:t>
            </a:r>
            <a:r>
              <a:rPr lang="en-GB" u="sng" dirty="0">
                <a:hlinkClick r:id="rId15"/>
              </a:rPr>
              <a:t> L</a:t>
            </a:r>
            <a:r>
              <a:rPr lang="en-GB" dirty="0"/>
              <a:t>, </a:t>
            </a:r>
            <a:r>
              <a:rPr lang="en-GB" u="sng" dirty="0" err="1">
                <a:hlinkClick r:id="rId16"/>
              </a:rPr>
              <a:t>Svantesson</a:t>
            </a:r>
            <a:r>
              <a:rPr lang="en-GB" u="sng" dirty="0">
                <a:hlinkClick r:id="rId16"/>
              </a:rPr>
              <a:t> U</a:t>
            </a:r>
            <a:r>
              <a:rPr lang="en-GB" dirty="0"/>
              <a:t>, </a:t>
            </a:r>
            <a:r>
              <a:rPr lang="en-GB" u="sng" dirty="0" err="1">
                <a:hlinkClick r:id="rId17"/>
              </a:rPr>
              <a:t>Sundbom</a:t>
            </a:r>
            <a:r>
              <a:rPr lang="en-GB" u="sng" dirty="0">
                <a:hlinkClick r:id="rId17"/>
              </a:rPr>
              <a:t> A</a:t>
            </a:r>
            <a:r>
              <a:rPr lang="en-GB" dirty="0"/>
              <a:t>, </a:t>
            </a:r>
            <a:r>
              <a:rPr lang="en-GB" u="sng" dirty="0">
                <a:hlinkClick r:id="rId18"/>
              </a:rPr>
              <a:t>Johansson H</a:t>
            </a:r>
            <a:r>
              <a:rPr lang="en-GB" dirty="0"/>
              <a:t>, </a:t>
            </a:r>
            <a:r>
              <a:rPr lang="en-GB" u="sng" dirty="0" err="1">
                <a:hlinkClick r:id="rId19"/>
              </a:rPr>
              <a:t>Emtner</a:t>
            </a:r>
            <a:r>
              <a:rPr lang="en-GB" u="sng" dirty="0">
                <a:hlinkClick r:id="rId19"/>
              </a:rPr>
              <a:t> M</a:t>
            </a:r>
            <a:r>
              <a:rPr lang="en-GB" dirty="0"/>
              <a:t>.</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45</a:t>
            </a:fld>
            <a:endParaRPr lang="en-GB"/>
          </a:p>
        </p:txBody>
      </p:sp>
    </p:spTree>
    <p:extLst>
      <p:ext uri="{BB962C8B-B14F-4D97-AF65-F5344CB8AC3E}">
        <p14:creationId xmlns:p14="http://schemas.microsoft.com/office/powerpoint/2010/main" val="37897414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a:t>
            </a:r>
          </a:p>
        </p:txBody>
      </p:sp>
      <p:sp>
        <p:nvSpPr>
          <p:cNvPr id="3" name="Content Placeholder 2"/>
          <p:cNvSpPr>
            <a:spLocks noGrp="1"/>
          </p:cNvSpPr>
          <p:nvPr>
            <p:ph idx="1"/>
          </p:nvPr>
        </p:nvSpPr>
        <p:spPr/>
        <p:txBody>
          <a:bodyPr>
            <a:normAutofit fontScale="62500" lnSpcReduction="20000"/>
          </a:bodyPr>
          <a:lstStyle/>
          <a:p>
            <a:endParaRPr lang="en-GB" dirty="0"/>
          </a:p>
          <a:p>
            <a:pPr fontAlgn="t"/>
            <a:r>
              <a:rPr lang="en-GB" dirty="0" err="1">
                <a:hlinkClick r:id="rId2"/>
              </a:rPr>
              <a:t>Pulm</a:t>
            </a:r>
            <a:r>
              <a:rPr lang="en-GB" dirty="0">
                <a:hlinkClick r:id="rId2"/>
              </a:rPr>
              <a:t> </a:t>
            </a:r>
            <a:r>
              <a:rPr lang="en-GB" dirty="0" err="1">
                <a:hlinkClick r:id="rId2"/>
              </a:rPr>
              <a:t>Pharmacol</a:t>
            </a:r>
            <a:r>
              <a:rPr lang="en-GB" dirty="0">
                <a:hlinkClick r:id="rId2"/>
              </a:rPr>
              <a:t> </a:t>
            </a:r>
            <a:r>
              <a:rPr lang="en-GB" dirty="0" err="1">
                <a:hlinkClick r:id="rId2"/>
              </a:rPr>
              <a:t>Ther</a:t>
            </a:r>
            <a:r>
              <a:rPr lang="en-GB" dirty="0"/>
              <a:t>. Author manuscript; available in PMC 2014 Aug 1.</a:t>
            </a:r>
          </a:p>
          <a:p>
            <a:pPr fontAlgn="t"/>
            <a:r>
              <a:rPr lang="en-GB" dirty="0"/>
              <a:t>Published in final edited form as:</a:t>
            </a:r>
          </a:p>
          <a:p>
            <a:pPr fontAlgn="t"/>
            <a:r>
              <a:rPr lang="en-GB" dirty="0" err="1">
                <a:hlinkClick r:id="rId3"/>
              </a:rPr>
              <a:t>Pulm</a:t>
            </a:r>
            <a:r>
              <a:rPr lang="en-GB" dirty="0">
                <a:hlinkClick r:id="rId3"/>
              </a:rPr>
              <a:t> </a:t>
            </a:r>
            <a:r>
              <a:rPr lang="en-GB" dirty="0" err="1">
                <a:hlinkClick r:id="rId3"/>
              </a:rPr>
              <a:t>Pharmacol</a:t>
            </a:r>
            <a:r>
              <a:rPr lang="en-GB" dirty="0">
                <a:hlinkClick r:id="rId3"/>
              </a:rPr>
              <a:t> </a:t>
            </a:r>
            <a:r>
              <a:rPr lang="en-GB" dirty="0" err="1">
                <a:hlinkClick r:id="rId3"/>
              </a:rPr>
              <a:t>Ther</a:t>
            </a:r>
            <a:r>
              <a:rPr lang="en-GB" dirty="0">
                <a:hlinkClick r:id="rId3"/>
              </a:rPr>
              <a:t>. 2013 Aug; 26(4): 430–437.</a:t>
            </a:r>
            <a:endParaRPr lang="en-GB" dirty="0"/>
          </a:p>
          <a:p>
            <a:pPr fontAlgn="t"/>
            <a:r>
              <a:rPr lang="en-GB" dirty="0"/>
              <a:t>Published online 2012 Jun 15. </a:t>
            </a:r>
            <a:r>
              <a:rPr lang="en-GB" dirty="0" err="1"/>
              <a:t>doi</a:t>
            </a:r>
            <a:r>
              <a:rPr lang="en-GB" dirty="0"/>
              <a:t>:  </a:t>
            </a:r>
            <a:r>
              <a:rPr lang="en-GB" dirty="0">
                <a:hlinkClick r:id="rId4"/>
              </a:rPr>
              <a:t>10.1016/j.pupt.2012.06.002</a:t>
            </a:r>
            <a:endParaRPr lang="en-GB" dirty="0"/>
          </a:p>
          <a:p>
            <a:pPr fontAlgn="t"/>
            <a:r>
              <a:rPr lang="en-GB" dirty="0"/>
              <a:t>PMCID: PMC3466369</a:t>
            </a:r>
          </a:p>
          <a:p>
            <a:pPr fontAlgn="t"/>
            <a:r>
              <a:rPr lang="en-GB" dirty="0"/>
              <a:t>NIHMSID: NIHMS387313</a:t>
            </a:r>
          </a:p>
          <a:p>
            <a:r>
              <a:rPr lang="en-GB" b="1" dirty="0"/>
              <a:t>Emerging Roles for Cholesterol and Lipoproteins in Lung Disease</a:t>
            </a:r>
            <a:endParaRPr lang="en-GB" dirty="0"/>
          </a:p>
          <a:p>
            <a:r>
              <a:rPr lang="en-GB" dirty="0" err="1">
                <a:hlinkClick r:id="rId5"/>
              </a:rPr>
              <a:t>Kymberly</a:t>
            </a:r>
            <a:r>
              <a:rPr lang="en-GB" dirty="0">
                <a:hlinkClick r:id="rId5"/>
              </a:rPr>
              <a:t> M. </a:t>
            </a:r>
            <a:r>
              <a:rPr lang="en-GB" dirty="0" err="1">
                <a:hlinkClick r:id="rId5"/>
              </a:rPr>
              <a:t>Gowdy</a:t>
            </a:r>
            <a:r>
              <a:rPr lang="en-GB" dirty="0"/>
              <a:t> and </a:t>
            </a:r>
            <a:r>
              <a:rPr lang="en-GB" dirty="0">
                <a:hlinkClick r:id="rId6"/>
              </a:rPr>
              <a:t>Michael B. </a:t>
            </a:r>
            <a:r>
              <a:rPr lang="en-GB" dirty="0" err="1">
                <a:hlinkClick r:id="rId6"/>
              </a:rPr>
              <a:t>Fessler</a:t>
            </a:r>
            <a:endParaRPr lang="en-GB" dirty="0"/>
          </a:p>
          <a:p>
            <a:r>
              <a:rPr lang="en-GB" dirty="0">
                <a:hlinkClick r:id="rId2"/>
              </a:rPr>
              <a:t>Author information ►</a:t>
            </a:r>
            <a:r>
              <a:rPr lang="en-GB" dirty="0"/>
              <a:t> </a:t>
            </a:r>
            <a:r>
              <a:rPr lang="en-GB" dirty="0">
                <a:hlinkClick r:id="rId2"/>
              </a:rPr>
              <a:t>Copyright and License information ►</a:t>
            </a:r>
            <a:endParaRPr lang="en-GB" dirty="0"/>
          </a:p>
          <a:p>
            <a:r>
              <a:rPr lang="en-GB" dirty="0"/>
              <a:t>The publisher's final edited version of this article is available at </a:t>
            </a:r>
            <a:r>
              <a:rPr lang="en-GB" dirty="0" err="1">
                <a:hlinkClick r:id="rId3"/>
              </a:rPr>
              <a:t>Pulm</a:t>
            </a:r>
            <a:r>
              <a:rPr lang="en-GB" dirty="0">
                <a:hlinkClick r:id="rId3"/>
              </a:rPr>
              <a:t> </a:t>
            </a:r>
            <a:r>
              <a:rPr lang="en-GB" dirty="0" err="1">
                <a:hlinkClick r:id="rId3"/>
              </a:rPr>
              <a:t>Pharmacol</a:t>
            </a:r>
            <a:r>
              <a:rPr lang="en-GB" dirty="0">
                <a:hlinkClick r:id="rId3"/>
              </a:rPr>
              <a:t> </a:t>
            </a:r>
            <a:r>
              <a:rPr lang="en-GB" dirty="0" err="1">
                <a:hlinkClick r:id="rId3"/>
              </a:rPr>
              <a:t>Ther</a:t>
            </a:r>
            <a:endParaRPr lang="en-GB" dirty="0"/>
          </a:p>
          <a:p>
            <a:r>
              <a:rPr lang="en-GB" dirty="0"/>
              <a:t>See other articles in PMC that </a:t>
            </a:r>
            <a:r>
              <a:rPr lang="en-GB" dirty="0">
                <a:hlinkClick r:id="rId7"/>
              </a:rPr>
              <a:t>cite</a:t>
            </a:r>
            <a:r>
              <a:rPr lang="en-GB" dirty="0"/>
              <a:t> the published article.</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46</a:t>
            </a:fld>
            <a:endParaRPr lang="en-GB"/>
          </a:p>
        </p:txBody>
      </p:sp>
    </p:spTree>
    <p:extLst>
      <p:ext uri="{BB962C8B-B14F-4D97-AF65-F5344CB8AC3E}">
        <p14:creationId xmlns:p14="http://schemas.microsoft.com/office/powerpoint/2010/main" val="38353283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GB" sz="3600" b="1" dirty="0"/>
              <a:t>The Essential Oil Composition of </a:t>
            </a:r>
            <a:r>
              <a:rPr lang="en-GB" sz="3600" b="1" i="1" dirty="0" err="1"/>
              <a:t>Marrubium</a:t>
            </a:r>
            <a:r>
              <a:rPr lang="en-GB" sz="3600" b="1" i="1" dirty="0"/>
              <a:t> vulgare</a:t>
            </a:r>
            <a:r>
              <a:rPr lang="en-GB" sz="3600" b="1" dirty="0"/>
              <a:t> L. from Iran and Egypt</a:t>
            </a:r>
            <a:br>
              <a:rPr lang="en-GB" dirty="0"/>
            </a:br>
            <a:endParaRPr lang="en-GB" dirty="0"/>
          </a:p>
        </p:txBody>
      </p:sp>
      <p:sp>
        <p:nvSpPr>
          <p:cNvPr id="3" name="Content Placeholder 2"/>
          <p:cNvSpPr>
            <a:spLocks noGrp="1"/>
          </p:cNvSpPr>
          <p:nvPr>
            <p:ph idx="1"/>
          </p:nvPr>
        </p:nvSpPr>
        <p:spPr>
          <a:xfrm>
            <a:off x="457200" y="1600200"/>
            <a:ext cx="8229600" cy="5257800"/>
          </a:xfrm>
        </p:spPr>
        <p:txBody>
          <a:bodyPr>
            <a:normAutofit fontScale="62500" lnSpcReduction="20000"/>
          </a:bodyPr>
          <a:lstStyle/>
          <a:p>
            <a:r>
              <a:rPr lang="en-GB" u="sng" dirty="0" err="1">
                <a:hlinkClick r:id="rId2"/>
              </a:rPr>
              <a:t>Katayoun</a:t>
            </a:r>
            <a:r>
              <a:rPr lang="en-GB" u="sng" dirty="0">
                <a:hlinkClick r:id="rId2"/>
              </a:rPr>
              <a:t> </a:t>
            </a:r>
            <a:r>
              <a:rPr lang="en-GB" u="sng" dirty="0" err="1">
                <a:hlinkClick r:id="rId2"/>
              </a:rPr>
              <a:t>Morteza-Semnani</a:t>
            </a:r>
            <a:r>
              <a:rPr lang="en-GB" dirty="0"/>
              <a:t>, </a:t>
            </a:r>
            <a:r>
              <a:rPr lang="en-GB" u="sng" dirty="0">
                <a:hlinkClick r:id="rId3"/>
              </a:rPr>
              <a:t>Majid </a:t>
            </a:r>
            <a:r>
              <a:rPr lang="en-GB" u="sng" dirty="0" err="1">
                <a:hlinkClick r:id="rId3"/>
              </a:rPr>
              <a:t>Saeedi</a:t>
            </a:r>
            <a:r>
              <a:rPr lang="en-GB" dirty="0"/>
              <a:t> &amp; </a:t>
            </a:r>
            <a:r>
              <a:rPr lang="en-GB" u="sng" dirty="0" err="1">
                <a:hlinkClick r:id="rId4"/>
              </a:rPr>
              <a:t>Esmaeil</a:t>
            </a:r>
            <a:r>
              <a:rPr lang="en-GB" u="sng" dirty="0">
                <a:hlinkClick r:id="rId4"/>
              </a:rPr>
              <a:t> </a:t>
            </a:r>
            <a:r>
              <a:rPr lang="en-GB" u="sng" dirty="0" err="1">
                <a:hlinkClick r:id="rId4"/>
              </a:rPr>
              <a:t>Babanezhad</a:t>
            </a:r>
            <a:endParaRPr lang="en-GB" dirty="0"/>
          </a:p>
          <a:p>
            <a:r>
              <a:rPr lang="en-GB" dirty="0"/>
              <a:t>Pages 488-490 | Received 01 Sep 2006, Accepted 01 Feb 2007, Published online: 08 Dec 2011</a:t>
            </a:r>
          </a:p>
          <a:p>
            <a:pPr lvl="0"/>
            <a:r>
              <a:rPr lang="en-GB" u="sng" dirty="0">
                <a:hlinkClick r:id="rId5"/>
              </a:rPr>
              <a:t>Download citation</a:t>
            </a:r>
            <a:endParaRPr lang="en-GB" dirty="0"/>
          </a:p>
          <a:p>
            <a:pPr lvl="0"/>
            <a:r>
              <a:rPr lang="en-GB" u="sng" dirty="0">
                <a:hlinkClick r:id="rId6"/>
              </a:rPr>
              <a:t>http://dx.doi.org/10.1080/10412905.2008.9700065</a:t>
            </a:r>
            <a:endParaRPr lang="en-GB" u="sng" dirty="0"/>
          </a:p>
          <a:p>
            <a:pPr lvl="0"/>
            <a:endParaRPr lang="en-GB" u="sng" dirty="0"/>
          </a:p>
          <a:p>
            <a:r>
              <a:rPr lang="en-GB" dirty="0">
                <a:hlinkClick r:id="rId7"/>
              </a:rPr>
              <a:t>Journal of Essential Oil </a:t>
            </a:r>
            <a:r>
              <a:rPr lang="en-GB" dirty="0" err="1">
                <a:hlinkClick r:id="rId7"/>
              </a:rPr>
              <a:t>Research</a:t>
            </a:r>
            <a:r>
              <a:rPr lang="en-GB" b="1" dirty="0" err="1"/>
              <a:t>Published</a:t>
            </a:r>
            <a:r>
              <a:rPr lang="en-GB" b="1" dirty="0"/>
              <a:t> Online:</a:t>
            </a:r>
            <a:r>
              <a:rPr lang="en-GB" dirty="0"/>
              <a:t> 08 Dec 2011)</a:t>
            </a:r>
          </a:p>
          <a:p>
            <a:r>
              <a:rPr lang="en-GB" dirty="0"/>
              <a:t>International Journal of Plant Science and Ecology </a:t>
            </a:r>
          </a:p>
          <a:p>
            <a:r>
              <a:rPr lang="en-GB" dirty="0"/>
              <a:t>Vol. 1, No. 4, 2015, pp. 138-141 http://www.aiscience.org/journal/ </a:t>
            </a:r>
            <a:r>
              <a:rPr lang="en-GB" dirty="0" err="1"/>
              <a:t>ijpse</a:t>
            </a:r>
            <a:endParaRPr lang="en-GB" dirty="0"/>
          </a:p>
          <a:p>
            <a:r>
              <a:rPr lang="en-GB" dirty="0"/>
              <a:t>E-mail address: hussein_saidalahl@yahoo.com (H. A. H. Said-Al </a:t>
            </a:r>
            <a:r>
              <a:rPr lang="en-GB" dirty="0" err="1"/>
              <a:t>Ahl</a:t>
            </a:r>
            <a:r>
              <a:rPr lang="en-GB" dirty="0"/>
              <a:t>) </a:t>
            </a:r>
          </a:p>
          <a:p>
            <a:r>
              <a:rPr lang="en-GB" dirty="0"/>
              <a:t>Essential Oil Composition of </a:t>
            </a:r>
            <a:r>
              <a:rPr lang="en-GB" dirty="0" err="1"/>
              <a:t>Marrubium</a:t>
            </a:r>
            <a:r>
              <a:rPr lang="en-GB" dirty="0"/>
              <a:t> vulgare L. Cultivated in Egypt </a:t>
            </a:r>
          </a:p>
          <a:p>
            <a:r>
              <a:rPr lang="en-GB" dirty="0"/>
              <a:t>Hussein A. H. Said-Al </a:t>
            </a:r>
            <a:r>
              <a:rPr lang="en-GB" dirty="0" err="1"/>
              <a:t>Ahl</a:t>
            </a:r>
            <a:r>
              <a:rPr lang="en-GB" dirty="0"/>
              <a:t>, Ahmed S. H. </a:t>
            </a:r>
            <a:r>
              <a:rPr lang="en-GB" dirty="0" err="1"/>
              <a:t>Gend</a:t>
            </a:r>
            <a:r>
              <a:rPr lang="en-GB" dirty="0"/>
              <a:t>, </a:t>
            </a:r>
            <a:r>
              <a:rPr lang="en-GB" dirty="0" err="1"/>
              <a:t>Abeer</a:t>
            </a:r>
            <a:r>
              <a:rPr lang="en-GB" dirty="0"/>
              <a:t> A. </a:t>
            </a:r>
            <a:r>
              <a:rPr lang="en-GB" dirty="0" err="1"/>
              <a:t>Mahmou</a:t>
            </a:r>
            <a:r>
              <a:rPr lang="en-GB" dirty="0"/>
              <a:t>, </a:t>
            </a:r>
            <a:r>
              <a:rPr lang="en-GB" dirty="0" err="1"/>
              <a:t>Hanaa</a:t>
            </a:r>
            <a:r>
              <a:rPr lang="en-GB" dirty="0"/>
              <a:t> F. Y. Mohamed</a:t>
            </a:r>
            <a:br>
              <a:rPr lang="en-GB" dirty="0"/>
            </a:br>
            <a:r>
              <a:rPr lang="en-GB" i="1" dirty="0"/>
              <a:t>Essential Oil Composition of </a:t>
            </a:r>
            <a:r>
              <a:rPr lang="en-GB" i="1" dirty="0" err="1"/>
              <a:t>Marrubium</a:t>
            </a:r>
            <a:r>
              <a:rPr lang="en-GB" i="1" dirty="0"/>
              <a:t> vulgare L. Cultivated in Egypt (PDF Download Available)</a:t>
            </a:r>
            <a:r>
              <a:rPr lang="en-GB" dirty="0"/>
              <a:t>. Available from: </a:t>
            </a:r>
            <a:r>
              <a:rPr lang="en-GB" u="sng" dirty="0">
                <a:hlinkClick r:id="rId8"/>
              </a:rPr>
              <a:t>https://www.researchgate.net/publication/293263065_Essential_Oil_Composition_of_Marrubium_vulgare_L_Cultivated_in_Egypt</a:t>
            </a:r>
            <a:r>
              <a:rPr lang="en-GB" dirty="0"/>
              <a:t> [accessed Sep 29, 2017].</a:t>
            </a:r>
          </a:p>
          <a:p>
            <a:pPr lvl="0"/>
            <a:endParaRPr lang="en-GB" dirty="0"/>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47</a:t>
            </a:fld>
            <a:endParaRPr lang="en-GB"/>
          </a:p>
        </p:txBody>
      </p:sp>
    </p:spTree>
    <p:extLst>
      <p:ext uri="{BB962C8B-B14F-4D97-AF65-F5344CB8AC3E}">
        <p14:creationId xmlns:p14="http://schemas.microsoft.com/office/powerpoint/2010/main" val="42643015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References</a:t>
            </a:r>
          </a:p>
        </p:txBody>
      </p:sp>
      <p:sp>
        <p:nvSpPr>
          <p:cNvPr id="3" name="Content Placeholder 2"/>
          <p:cNvSpPr>
            <a:spLocks noGrp="1"/>
          </p:cNvSpPr>
          <p:nvPr>
            <p:ph idx="1"/>
          </p:nvPr>
        </p:nvSpPr>
        <p:spPr/>
        <p:txBody>
          <a:bodyPr>
            <a:normAutofit fontScale="92500"/>
          </a:bodyPr>
          <a:lstStyle/>
          <a:p>
            <a:endParaRPr lang="en-GB" dirty="0"/>
          </a:p>
          <a:p>
            <a:pPr fontAlgn="ctr"/>
            <a:r>
              <a:rPr lang="en-GB" dirty="0" err="1">
                <a:hlinkClick r:id="rId2" tooltip="Go to Phytochemistry Letters on ScienceDirect"/>
              </a:rPr>
              <a:t>Phytochemistry</a:t>
            </a:r>
            <a:r>
              <a:rPr lang="en-GB" dirty="0">
                <a:hlinkClick r:id="rId2" tooltip="Go to Phytochemistry Letters on ScienceDirect"/>
              </a:rPr>
              <a:t> Letters</a:t>
            </a:r>
            <a:endParaRPr lang="en-GB" dirty="0"/>
          </a:p>
          <a:p>
            <a:pPr fontAlgn="ctr"/>
            <a:r>
              <a:rPr lang="en-GB" dirty="0">
                <a:hlinkClick r:id="rId3" tooltip="Go to table of contents for this volume/issue"/>
              </a:rPr>
              <a:t>Volume 13</a:t>
            </a:r>
            <a:r>
              <a:rPr lang="en-GB" dirty="0"/>
              <a:t>, September 2015, Pages 275-279</a:t>
            </a:r>
          </a:p>
          <a:p>
            <a:r>
              <a:rPr lang="en-GB" dirty="0" err="1"/>
              <a:t>Labdane</a:t>
            </a:r>
            <a:r>
              <a:rPr lang="en-GB" dirty="0"/>
              <a:t> </a:t>
            </a:r>
            <a:r>
              <a:rPr lang="en-GB" dirty="0" err="1"/>
              <a:t>diterpenoids</a:t>
            </a:r>
            <a:r>
              <a:rPr lang="en-GB" dirty="0"/>
              <a:t> from </a:t>
            </a:r>
            <a:r>
              <a:rPr lang="en-GB" i="1" dirty="0" err="1"/>
              <a:t>Marrubium</a:t>
            </a:r>
            <a:r>
              <a:rPr lang="en-GB" i="1" dirty="0"/>
              <a:t> vulgare</a:t>
            </a:r>
            <a:endParaRPr lang="en-GB" dirty="0"/>
          </a:p>
          <a:p>
            <a:r>
              <a:rPr lang="en-GB" dirty="0"/>
              <a:t>Author links open overlay panel</a:t>
            </a:r>
            <a:r>
              <a:rPr lang="en-GB" dirty="0">
                <a:hlinkClick r:id="rId4"/>
              </a:rPr>
              <a:t>MubashirMasoodi</a:t>
            </a:r>
            <a:r>
              <a:rPr lang="en-GB" baseline="30000" dirty="0">
                <a:hlinkClick r:id="rId4"/>
              </a:rPr>
              <a:t>ab</a:t>
            </a:r>
            <a:r>
              <a:rPr lang="en-GB" dirty="0">
                <a:hlinkClick r:id="rId4"/>
              </a:rPr>
              <a:t>ZulfiqarAli</a:t>
            </a:r>
            <a:r>
              <a:rPr lang="en-GB" baseline="30000" dirty="0">
                <a:hlinkClick r:id="rId4"/>
              </a:rPr>
              <a:t>a</a:t>
            </a:r>
            <a:r>
              <a:rPr lang="en-GB" dirty="0">
                <a:hlinkClick r:id="rId4"/>
              </a:rPr>
              <a:t>ShuangLiang</a:t>
            </a:r>
            <a:r>
              <a:rPr lang="en-GB" baseline="30000" dirty="0">
                <a:hlinkClick r:id="rId4"/>
              </a:rPr>
              <a:t>a</a:t>
            </a:r>
            <a:r>
              <a:rPr lang="en-GB" dirty="0">
                <a:hlinkClick r:id="rId4"/>
              </a:rPr>
              <a:t>HongquanYin</a:t>
            </a:r>
            <a:r>
              <a:rPr lang="en-GB" baseline="30000" dirty="0">
                <a:hlinkClick r:id="rId4"/>
              </a:rPr>
              <a:t>a</a:t>
            </a:r>
            <a:r>
              <a:rPr lang="en-GB" dirty="0">
                <a:hlinkClick r:id="rId4"/>
              </a:rPr>
              <a:t>WeiWang</a:t>
            </a:r>
            <a:r>
              <a:rPr lang="en-GB" baseline="30000" dirty="0">
                <a:hlinkClick r:id="rId4"/>
              </a:rPr>
              <a:t>c</a:t>
            </a:r>
            <a:r>
              <a:rPr lang="en-GB" dirty="0">
                <a:hlinkClick r:id="rId4"/>
              </a:rPr>
              <a:t>Ikhlas </a:t>
            </a:r>
            <a:r>
              <a:rPr lang="en-GB" dirty="0" err="1">
                <a:hlinkClick r:id="rId4"/>
              </a:rPr>
              <a:t>A.Khan</a:t>
            </a:r>
            <a:r>
              <a:rPr lang="en-GB" baseline="30000" dirty="0" err="1">
                <a:hlinkClick r:id="rId4"/>
              </a:rPr>
              <a:t>ad</a:t>
            </a:r>
            <a:endParaRPr lang="en-GB" dirty="0"/>
          </a:p>
          <a:p>
            <a:r>
              <a:rPr lang="en-GB" dirty="0">
                <a:hlinkClick r:id="rId5" tooltip="Persistent link using digital object identifier"/>
              </a:rPr>
              <a:t>https://doi.org/10.1016/j.phytol.2015.07.005</a:t>
            </a:r>
            <a:endParaRPr lang="en-GB" dirty="0"/>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48</a:t>
            </a:fld>
            <a:endParaRPr lang="en-GB"/>
          </a:p>
        </p:txBody>
      </p:sp>
    </p:spTree>
    <p:extLst>
      <p:ext uri="{BB962C8B-B14F-4D97-AF65-F5344CB8AC3E}">
        <p14:creationId xmlns:p14="http://schemas.microsoft.com/office/powerpoint/2010/main" val="10148416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GB" dirty="0"/>
              <a:t>References</a:t>
            </a:r>
          </a:p>
        </p:txBody>
      </p:sp>
      <p:sp>
        <p:nvSpPr>
          <p:cNvPr id="3" name="Content Placeholder 2"/>
          <p:cNvSpPr>
            <a:spLocks noGrp="1"/>
          </p:cNvSpPr>
          <p:nvPr>
            <p:ph idx="1"/>
          </p:nvPr>
        </p:nvSpPr>
        <p:spPr>
          <a:xfrm>
            <a:off x="76200" y="990600"/>
            <a:ext cx="8991600" cy="5791200"/>
          </a:xfrm>
        </p:spPr>
        <p:txBody>
          <a:bodyPr>
            <a:normAutofit fontScale="85000" lnSpcReduction="20000"/>
          </a:bodyPr>
          <a:lstStyle/>
          <a:p>
            <a:pPr marL="0" indent="0" fontAlgn="base">
              <a:buNone/>
            </a:pPr>
            <a:r>
              <a:rPr lang="en-GB" dirty="0" err="1"/>
              <a:t>Brunton,L</a:t>
            </a:r>
            <a:r>
              <a:rPr lang="en-GB" dirty="0"/>
              <a:t>.,(1885) Mills, </a:t>
            </a:r>
            <a:r>
              <a:rPr lang="en-GB" dirty="0" err="1"/>
              <a:t>S..,Bone</a:t>
            </a:r>
            <a:r>
              <a:rPr lang="en-GB" dirty="0"/>
              <a:t>, K.,(2000) Principles  &amp; Practice of </a:t>
            </a:r>
            <a:r>
              <a:rPr lang="en-GB" dirty="0" err="1"/>
              <a:t>Phytotherapy</a:t>
            </a:r>
            <a:r>
              <a:rPr lang="en-GB" dirty="0"/>
              <a:t>. 208</a:t>
            </a:r>
          </a:p>
          <a:p>
            <a:pPr marL="0" indent="0" fontAlgn="base">
              <a:buNone/>
            </a:pPr>
            <a:endParaRPr lang="en-GB" dirty="0"/>
          </a:p>
          <a:p>
            <a:pPr marL="0" indent="0" fontAlgn="base">
              <a:buNone/>
            </a:pPr>
            <a:r>
              <a:rPr lang="en-GB" dirty="0"/>
              <a:t>Fletcher, C., </a:t>
            </a:r>
            <a:r>
              <a:rPr lang="en-GB" dirty="0" err="1"/>
              <a:t>Peto</a:t>
            </a:r>
            <a:r>
              <a:rPr lang="en-GB" dirty="0"/>
              <a:t>, R., </a:t>
            </a:r>
            <a:r>
              <a:rPr lang="en-GB" dirty="0" err="1"/>
              <a:t>BrMed</a:t>
            </a:r>
            <a:r>
              <a:rPr lang="en-GB" dirty="0"/>
              <a:t> J. (1977Jun 25); 1 (6007); 1645-8, Fletcher  </a:t>
            </a:r>
            <a:r>
              <a:rPr lang="en-GB" dirty="0" err="1"/>
              <a:t>Peto</a:t>
            </a:r>
            <a:r>
              <a:rPr lang="en-GB" dirty="0"/>
              <a:t>  Graph.</a:t>
            </a:r>
          </a:p>
          <a:p>
            <a:pPr marL="0" indent="0" fontAlgn="base">
              <a:buNone/>
            </a:pPr>
            <a:endParaRPr lang="en-GB" dirty="0"/>
          </a:p>
          <a:p>
            <a:pPr marL="0" indent="0" fontAlgn="base">
              <a:buNone/>
            </a:pPr>
            <a:r>
              <a:rPr lang="en-GB" dirty="0"/>
              <a:t>Global Initiative for Chronic Obstructive Lung Disease ,GOLD., Pocket guide to COPD diagnosis Management &amp; prevention. A guide for Health Care Professionals  (2017 ) www.goldcopd.org </a:t>
            </a:r>
          </a:p>
          <a:p>
            <a:pPr marL="0" indent="0" fontAlgn="base">
              <a:buNone/>
            </a:pPr>
            <a:endParaRPr lang="en-GB" dirty="0"/>
          </a:p>
          <a:p>
            <a:pPr marL="0" indent="0" fontAlgn="base">
              <a:buNone/>
            </a:pPr>
            <a:endParaRPr lang="en-GB" dirty="0"/>
          </a:p>
          <a:p>
            <a:pPr marL="0" indent="0" fontAlgn="base">
              <a:buNone/>
            </a:pPr>
            <a:r>
              <a:rPr lang="en-GB" dirty="0" err="1"/>
              <a:t>Veldhuzen</a:t>
            </a:r>
            <a:r>
              <a:rPr lang="en-GB" dirty="0"/>
              <a:t>, E.J.A.,</a:t>
            </a:r>
            <a:r>
              <a:rPr lang="en-GB" dirty="0" err="1"/>
              <a:t>Haagsman</a:t>
            </a:r>
            <a:r>
              <a:rPr lang="en-GB" dirty="0"/>
              <a:t>, H.P. </a:t>
            </a:r>
            <a:r>
              <a:rPr lang="en-GB" i="1" dirty="0" err="1"/>
              <a:t>Biochimica</a:t>
            </a:r>
            <a:r>
              <a:rPr lang="en-GB" i="1" dirty="0"/>
              <a:t> et </a:t>
            </a:r>
            <a:r>
              <a:rPr lang="en-GB" i="1" dirty="0" err="1"/>
              <a:t>Biophysica</a:t>
            </a:r>
            <a:r>
              <a:rPr lang="en-GB" i="1" dirty="0"/>
              <a:t> </a:t>
            </a:r>
            <a:r>
              <a:rPr lang="en-GB" i="1" dirty="0" err="1"/>
              <a:t>Acta</a:t>
            </a:r>
            <a:r>
              <a:rPr lang="en-GB" i="1" dirty="0"/>
              <a:t> (BBA) – </a:t>
            </a:r>
            <a:r>
              <a:rPr lang="en-GB" i="1" dirty="0" err="1"/>
              <a:t>Biomembranes</a:t>
            </a:r>
            <a:r>
              <a:rPr lang="en-GB" i="1" dirty="0"/>
              <a:t>. </a:t>
            </a:r>
            <a:r>
              <a:rPr lang="en-GB" dirty="0"/>
              <a:t>Role of pulmonary surfactant components in surface film formation and dynamics</a:t>
            </a:r>
            <a:r>
              <a:rPr lang="en-GB" b="1" i="1" dirty="0"/>
              <a:t> , </a:t>
            </a:r>
            <a:r>
              <a:rPr lang="en-GB" i="1" dirty="0"/>
              <a:t>Volume 1467, Issue 2,</a:t>
            </a:r>
            <a:r>
              <a:rPr lang="en-GB" dirty="0"/>
              <a:t> (25 August 2000), 255–270</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49</a:t>
            </a:fld>
            <a:endParaRPr lang="en-GB"/>
          </a:p>
        </p:txBody>
      </p:sp>
    </p:spTree>
    <p:extLst>
      <p:ext uri="{BB962C8B-B14F-4D97-AF65-F5344CB8AC3E}">
        <p14:creationId xmlns:p14="http://schemas.microsoft.com/office/powerpoint/2010/main" val="1222894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929"/>
            <a:ext cx="8229600" cy="972671"/>
          </a:xfrm>
        </p:spPr>
        <p:txBody>
          <a:bodyPr/>
          <a:lstStyle/>
          <a:p>
            <a:r>
              <a:rPr lang="en-GB" dirty="0"/>
              <a:t>Pulmonary Surfactant</a:t>
            </a:r>
          </a:p>
        </p:txBody>
      </p:sp>
      <p:sp>
        <p:nvSpPr>
          <p:cNvPr id="3" name="Content Placeholder 2"/>
          <p:cNvSpPr>
            <a:spLocks noGrp="1"/>
          </p:cNvSpPr>
          <p:nvPr>
            <p:ph idx="1"/>
          </p:nvPr>
        </p:nvSpPr>
        <p:spPr>
          <a:xfrm>
            <a:off x="152400" y="914400"/>
            <a:ext cx="8839200" cy="5943600"/>
          </a:xfrm>
        </p:spPr>
        <p:txBody>
          <a:bodyPr>
            <a:normAutofit fontScale="92500" lnSpcReduction="20000"/>
          </a:bodyPr>
          <a:lstStyle/>
          <a:p>
            <a:r>
              <a:rPr lang="en-GB" dirty="0"/>
              <a:t>The importance of pulmonary surfactant –Pulmonary surfactant reduces surface tension and the pressure difference needed for compliance for the lung to be able to expand and inflate. It regulates alveolar size and rate of expansion and shrinking to prevent atelectasis at the end of expiration. It also acts to reduce fluid accumulation to keep airways dry. It has an immune function innate immunity with proteins SP-A and SP-D and regulates inflammatory responses</a:t>
            </a:r>
          </a:p>
          <a:p>
            <a:r>
              <a:rPr lang="en-GB" dirty="0"/>
              <a:t>Pulmonary surfactant is a surface active lipoprotein complex formed by type II alveolar cells. The main lipid component </a:t>
            </a:r>
            <a:r>
              <a:rPr lang="en-GB" dirty="0" err="1"/>
              <a:t>dipalmitoylphosphadtidylcholine</a:t>
            </a:r>
            <a:r>
              <a:rPr lang="en-GB" dirty="0"/>
              <a:t> (DPPC) reduces surface tension.</a:t>
            </a:r>
          </a:p>
          <a:p>
            <a:r>
              <a:rPr lang="en-GB" dirty="0"/>
              <a:t>So compliance and ventilation decreases as changes occur in lung tissue in COPD </a:t>
            </a:r>
            <a:r>
              <a:rPr lang="en-GB" sz="1700" dirty="0" err="1"/>
              <a:t>Veldhuzen</a:t>
            </a:r>
            <a:r>
              <a:rPr lang="en-GB" sz="1700" dirty="0"/>
              <a:t>, E.J.A et al</a:t>
            </a:r>
          </a:p>
          <a:p>
            <a:endParaRPr lang="en-GB" dirty="0"/>
          </a:p>
        </p:txBody>
      </p:sp>
      <p:sp>
        <p:nvSpPr>
          <p:cNvPr id="4" name="Slide Number Placeholder 3"/>
          <p:cNvSpPr>
            <a:spLocks noGrp="1"/>
          </p:cNvSpPr>
          <p:nvPr>
            <p:ph type="sldNum" sz="quarter" idx="12"/>
          </p:nvPr>
        </p:nvSpPr>
        <p:spPr>
          <a:xfrm>
            <a:off x="6553200" y="6324600"/>
            <a:ext cx="2133600" cy="365125"/>
          </a:xfrm>
        </p:spPr>
        <p:txBody>
          <a:bodyPr/>
          <a:lstStyle/>
          <a:p>
            <a:fld id="{98FE1018-D850-4101-99CF-92BADAE70AEF}" type="slidenum">
              <a:rPr lang="en-GB" smtClean="0"/>
              <a:t>5</a:t>
            </a:fld>
            <a:endParaRPr lang="en-GB" dirty="0"/>
          </a:p>
        </p:txBody>
      </p:sp>
    </p:spTree>
    <p:extLst>
      <p:ext uri="{BB962C8B-B14F-4D97-AF65-F5344CB8AC3E}">
        <p14:creationId xmlns:p14="http://schemas.microsoft.com/office/powerpoint/2010/main" val="3807827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09600"/>
          </a:xfrm>
        </p:spPr>
        <p:txBody>
          <a:bodyPr>
            <a:normAutofit fontScale="90000"/>
          </a:bodyPr>
          <a:lstStyle/>
          <a:p>
            <a:r>
              <a:rPr lang="en-GB" dirty="0"/>
              <a:t>Dyslipidaemia</a:t>
            </a:r>
          </a:p>
        </p:txBody>
      </p:sp>
      <p:sp>
        <p:nvSpPr>
          <p:cNvPr id="3" name="Content Placeholder 2"/>
          <p:cNvSpPr>
            <a:spLocks noGrp="1"/>
          </p:cNvSpPr>
          <p:nvPr>
            <p:ph idx="1"/>
          </p:nvPr>
        </p:nvSpPr>
        <p:spPr>
          <a:xfrm>
            <a:off x="152400" y="990600"/>
            <a:ext cx="8839200" cy="5867400"/>
          </a:xfrm>
        </p:spPr>
        <p:txBody>
          <a:bodyPr>
            <a:normAutofit fontScale="92500" lnSpcReduction="20000"/>
          </a:bodyPr>
          <a:lstStyle/>
          <a:p>
            <a:r>
              <a:rPr lang="en-GB" dirty="0" err="1"/>
              <a:t>Dyslipidemia</a:t>
            </a:r>
            <a:r>
              <a:rPr lang="en-GB" dirty="0"/>
              <a:t>, a condition involving elevated serum triglyceride (TG), elevated serum low density lipoprotein cholesterol (LDL-C), and/or low serum high density lipoprotein cholesterol (HDL-C)</a:t>
            </a:r>
          </a:p>
          <a:p>
            <a:r>
              <a:rPr lang="en-GB" dirty="0"/>
              <a:t>A connection between cholesterol dysregulation and pulmonary immunity.</a:t>
            </a:r>
          </a:p>
          <a:p>
            <a:r>
              <a:rPr lang="en-GB" dirty="0"/>
              <a:t>There have been recent clinical trials with simvastatin and although it was found not to prevent exacerbations in COPD patients at increased risk and no indication for statin, observational studies suggest statins may have positive effects on some patients with CPOD who are treated for CV and metabolic conditions.</a:t>
            </a:r>
          </a:p>
          <a:p>
            <a:r>
              <a:rPr lang="en-GB" sz="1700" b="1" dirty="0"/>
              <a:t>Emerging Roles for Cholesterol and Lipoproteins in Lung Disease</a:t>
            </a:r>
          </a:p>
          <a:p>
            <a:r>
              <a:rPr lang="en-GB" sz="1700" dirty="0" err="1">
                <a:solidFill>
                  <a:schemeClr val="tx1">
                    <a:lumMod val="95000"/>
                    <a:lumOff val="5000"/>
                  </a:schemeClr>
                </a:solidFill>
              </a:rPr>
              <a:t>Gowdy</a:t>
            </a:r>
            <a:r>
              <a:rPr lang="en-GB" sz="1700" dirty="0">
                <a:solidFill>
                  <a:schemeClr val="tx1">
                    <a:lumMod val="95000"/>
                    <a:lumOff val="5000"/>
                  </a:schemeClr>
                </a:solidFill>
              </a:rPr>
              <a:t>, K.M., , </a:t>
            </a:r>
            <a:r>
              <a:rPr lang="en-GB" sz="1700" dirty="0" err="1">
                <a:solidFill>
                  <a:schemeClr val="tx1">
                    <a:lumMod val="95000"/>
                    <a:lumOff val="5000"/>
                  </a:schemeClr>
                </a:solidFill>
              </a:rPr>
              <a:t>Fessler,M.B</a:t>
            </a:r>
            <a:r>
              <a:rPr lang="en-GB" sz="1700" dirty="0">
                <a:solidFill>
                  <a:schemeClr val="tx1">
                    <a:lumMod val="95000"/>
                    <a:lumOff val="5000"/>
                  </a:schemeClr>
                </a:solidFill>
              </a:rPr>
              <a:t>. Published online (2012 Jun 15) </a:t>
            </a:r>
            <a:r>
              <a:rPr lang="en-GB" sz="1700" dirty="0" err="1">
                <a:solidFill>
                  <a:schemeClr val="tx1">
                    <a:lumMod val="95000"/>
                    <a:lumOff val="5000"/>
                  </a:schemeClr>
                </a:solidFill>
              </a:rPr>
              <a:t>doi</a:t>
            </a:r>
            <a:r>
              <a:rPr lang="en-GB" sz="1700" dirty="0">
                <a:solidFill>
                  <a:schemeClr val="tx1">
                    <a:lumMod val="95000"/>
                    <a:lumOff val="5000"/>
                  </a:schemeClr>
                </a:solidFill>
              </a:rPr>
              <a:t> </a:t>
            </a:r>
            <a:r>
              <a:rPr lang="en-GB" sz="1800" dirty="0">
                <a:hlinkClick r:id="rId2"/>
              </a:rPr>
              <a:t>10.1016/j.pupt.2012.06.002</a:t>
            </a:r>
            <a:endParaRPr lang="en-GB" sz="1800" dirty="0"/>
          </a:p>
          <a:p>
            <a:endParaRPr lang="en-GB" sz="1700" dirty="0">
              <a:solidFill>
                <a:schemeClr val="tx1">
                  <a:lumMod val="95000"/>
                  <a:lumOff val="5000"/>
                </a:schemeClr>
              </a:solidFill>
            </a:endParaRPr>
          </a:p>
          <a:p>
            <a:endParaRPr lang="en-GB" sz="1700" dirty="0"/>
          </a:p>
        </p:txBody>
      </p:sp>
      <p:sp>
        <p:nvSpPr>
          <p:cNvPr id="4" name="Slide Number Placeholder 3"/>
          <p:cNvSpPr>
            <a:spLocks noGrp="1"/>
          </p:cNvSpPr>
          <p:nvPr>
            <p:ph type="sldNum" sz="quarter" idx="12"/>
          </p:nvPr>
        </p:nvSpPr>
        <p:spPr/>
        <p:txBody>
          <a:bodyPr/>
          <a:lstStyle/>
          <a:p>
            <a:fld id="{98FE1018-D850-4101-99CF-92BADAE70AEF}" type="slidenum">
              <a:rPr lang="en-GB" smtClean="0"/>
              <a:t>6</a:t>
            </a:fld>
            <a:endParaRPr lang="en-GB"/>
          </a:p>
        </p:txBody>
      </p:sp>
    </p:spTree>
    <p:extLst>
      <p:ext uri="{BB962C8B-B14F-4D97-AF65-F5344CB8AC3E}">
        <p14:creationId xmlns:p14="http://schemas.microsoft.com/office/powerpoint/2010/main" val="3269163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Dyslipidaemia</a:t>
            </a:r>
          </a:p>
        </p:txBody>
      </p:sp>
      <p:sp>
        <p:nvSpPr>
          <p:cNvPr id="3" name="Content Placeholder 2"/>
          <p:cNvSpPr>
            <a:spLocks noGrp="1"/>
          </p:cNvSpPr>
          <p:nvPr>
            <p:ph idx="1"/>
          </p:nvPr>
        </p:nvSpPr>
        <p:spPr>
          <a:xfrm>
            <a:off x="457200" y="1219200"/>
            <a:ext cx="8229600" cy="5486400"/>
          </a:xfrm>
        </p:spPr>
        <p:txBody>
          <a:bodyPr>
            <a:normAutofit fontScale="92500" lnSpcReduction="20000"/>
          </a:bodyPr>
          <a:lstStyle/>
          <a:p>
            <a:r>
              <a:rPr lang="en-GB" dirty="0"/>
              <a:t>New research suggests that dyslipidaemia may be a contributing factor in COPD development. </a:t>
            </a:r>
          </a:p>
          <a:p>
            <a:r>
              <a:rPr lang="en-GB" dirty="0"/>
              <a:t>HDL is the major source of vitamin E for alveolar type II cells and promotes surfactant production and growth of fibroblasts. </a:t>
            </a:r>
          </a:p>
          <a:p>
            <a:r>
              <a:rPr lang="en-GB" dirty="0"/>
              <a:t>Anti-oxidants are important to prevent cytotoxic and pro-inflammatory formation of lipids on an alveolar surface exposed to acute lung injury and environmental oxidants.</a:t>
            </a:r>
          </a:p>
          <a:p>
            <a:r>
              <a:rPr lang="en-GB" dirty="0"/>
              <a:t>  Cholesterol regulates immune responses in the lung and dyslipidaemia can alter pulmonary innate and adaptive immune responses, increasing susceptibility to pathogens in the lung.</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7</a:t>
            </a:fld>
            <a:endParaRPr lang="en-GB"/>
          </a:p>
        </p:txBody>
      </p:sp>
    </p:spTree>
    <p:extLst>
      <p:ext uri="{BB962C8B-B14F-4D97-AF65-F5344CB8AC3E}">
        <p14:creationId xmlns:p14="http://schemas.microsoft.com/office/powerpoint/2010/main" val="1357900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The case for expectorants.</a:t>
            </a:r>
            <a:br>
              <a:rPr lang="en-GB" dirty="0"/>
            </a:br>
            <a:endParaRPr lang="en-GB" dirty="0"/>
          </a:p>
        </p:txBody>
      </p:sp>
      <p:sp>
        <p:nvSpPr>
          <p:cNvPr id="3" name="Content Placeholder 2"/>
          <p:cNvSpPr>
            <a:spLocks noGrp="1"/>
          </p:cNvSpPr>
          <p:nvPr>
            <p:ph idx="1"/>
          </p:nvPr>
        </p:nvSpPr>
        <p:spPr>
          <a:xfrm>
            <a:off x="457200" y="1600200"/>
            <a:ext cx="8229600" cy="5105400"/>
          </a:xfrm>
        </p:spPr>
        <p:txBody>
          <a:bodyPr>
            <a:normAutofit/>
          </a:bodyPr>
          <a:lstStyle/>
          <a:p>
            <a:r>
              <a:rPr lang="en-GB" dirty="0"/>
              <a:t>In the definition by Lauder </a:t>
            </a:r>
            <a:r>
              <a:rPr lang="en-GB" dirty="0" err="1"/>
              <a:t>Brunton</a:t>
            </a:r>
            <a:r>
              <a:rPr lang="en-GB" dirty="0"/>
              <a:t> 1885 the British physiologist and lecturer in </a:t>
            </a:r>
            <a:r>
              <a:rPr lang="en-GB" dirty="0" err="1"/>
              <a:t>materia</a:t>
            </a:r>
            <a:r>
              <a:rPr lang="en-GB" dirty="0"/>
              <a:t> </a:t>
            </a:r>
            <a:r>
              <a:rPr lang="en-GB" dirty="0" err="1"/>
              <a:t>medica</a:t>
            </a:r>
            <a:r>
              <a:rPr lang="en-GB" dirty="0"/>
              <a:t> at St </a:t>
            </a:r>
            <a:r>
              <a:rPr lang="en-GB" dirty="0" err="1"/>
              <a:t>Barts</a:t>
            </a:r>
            <a:r>
              <a:rPr lang="en-GB" dirty="0"/>
              <a:t>. (Thanks to Mills and Bone for finding the definition)</a:t>
            </a:r>
          </a:p>
          <a:p>
            <a:r>
              <a:rPr lang="en-GB" dirty="0"/>
              <a:t>Expectorants are remedies which facilitate the removal of secretions from the air passages, The secretions may be reduced, more ease of removal by an alteration in its character or by increased activity of the expulsive mechanism.</a:t>
            </a:r>
          </a:p>
          <a:p>
            <a:pPr marL="0" indent="0">
              <a:buNone/>
            </a:pPr>
            <a:r>
              <a:rPr lang="en-GB" sz="1500" dirty="0"/>
              <a:t>1  </a:t>
            </a:r>
            <a:r>
              <a:rPr lang="en-GB" sz="1500" dirty="0" err="1"/>
              <a:t>Brunton,L</a:t>
            </a:r>
            <a:r>
              <a:rPr lang="en-GB" sz="1500" dirty="0"/>
              <a:t>.,(1885) Mills, </a:t>
            </a:r>
            <a:r>
              <a:rPr lang="en-GB" sz="1500" dirty="0" err="1"/>
              <a:t>S..,Bone</a:t>
            </a:r>
            <a:r>
              <a:rPr lang="en-GB" sz="1500" dirty="0"/>
              <a:t>, K.,(2000) Principles  &amp; Practice of </a:t>
            </a:r>
            <a:r>
              <a:rPr lang="en-GB" sz="1500" dirty="0" err="1"/>
              <a:t>Phytotherapy</a:t>
            </a:r>
            <a:r>
              <a:rPr lang="en-GB" sz="1500" dirty="0"/>
              <a:t>. 208</a:t>
            </a:r>
          </a:p>
          <a:p>
            <a:pPr marL="0" indent="0">
              <a:buNone/>
            </a:pPr>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8</a:t>
            </a:fld>
            <a:endParaRPr lang="en-GB"/>
          </a:p>
        </p:txBody>
      </p:sp>
    </p:spTree>
    <p:extLst>
      <p:ext uri="{BB962C8B-B14F-4D97-AF65-F5344CB8AC3E}">
        <p14:creationId xmlns:p14="http://schemas.microsoft.com/office/powerpoint/2010/main" val="3769693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838200"/>
          </a:xfrm>
        </p:spPr>
        <p:txBody>
          <a:bodyPr/>
          <a:lstStyle/>
          <a:p>
            <a:r>
              <a:rPr lang="en-GB" dirty="0"/>
              <a:t>Herbal Expectorants</a:t>
            </a:r>
          </a:p>
        </p:txBody>
      </p:sp>
      <p:sp>
        <p:nvSpPr>
          <p:cNvPr id="3" name="Subtitle 2"/>
          <p:cNvSpPr>
            <a:spLocks noGrp="1"/>
          </p:cNvSpPr>
          <p:nvPr>
            <p:ph type="subTitle" idx="1"/>
          </p:nvPr>
        </p:nvSpPr>
        <p:spPr>
          <a:xfrm>
            <a:off x="228600" y="1066800"/>
            <a:ext cx="8458200" cy="5638800"/>
          </a:xfrm>
        </p:spPr>
        <p:txBody>
          <a:bodyPr>
            <a:normAutofit fontScale="92500" lnSpcReduction="20000"/>
          </a:bodyPr>
          <a:lstStyle/>
          <a:p>
            <a:r>
              <a:rPr lang="en-GB" dirty="0">
                <a:solidFill>
                  <a:schemeClr val="tx1">
                    <a:lumMod val="95000"/>
                    <a:lumOff val="5000"/>
                  </a:schemeClr>
                </a:solidFill>
              </a:rPr>
              <a:t>So the action of an expectorant can be </a:t>
            </a:r>
          </a:p>
          <a:p>
            <a:pPr lvl="0"/>
            <a:r>
              <a:rPr lang="en-GB" b="1" dirty="0">
                <a:solidFill>
                  <a:schemeClr val="tx1">
                    <a:lumMod val="95000"/>
                    <a:lumOff val="5000"/>
                  </a:schemeClr>
                </a:solidFill>
              </a:rPr>
              <a:t>Mucolytic</a:t>
            </a:r>
            <a:r>
              <a:rPr lang="en-GB" dirty="0">
                <a:solidFill>
                  <a:schemeClr val="tx1">
                    <a:lumMod val="95000"/>
                    <a:lumOff val="5000"/>
                  </a:schemeClr>
                </a:solidFill>
              </a:rPr>
              <a:t> – making mucus less viscid or sticky. </a:t>
            </a:r>
            <a:r>
              <a:rPr lang="en-GB" dirty="0" err="1">
                <a:solidFill>
                  <a:schemeClr val="tx1">
                    <a:lumMod val="95000"/>
                    <a:lumOff val="5000"/>
                  </a:schemeClr>
                </a:solidFill>
              </a:rPr>
              <a:t>E.g.Allium</a:t>
            </a:r>
            <a:r>
              <a:rPr lang="en-GB" dirty="0">
                <a:solidFill>
                  <a:schemeClr val="tx1">
                    <a:lumMod val="95000"/>
                    <a:lumOff val="5000"/>
                  </a:schemeClr>
                </a:solidFill>
              </a:rPr>
              <a:t> </a:t>
            </a:r>
            <a:r>
              <a:rPr lang="en-GB">
                <a:solidFill>
                  <a:schemeClr val="tx1">
                    <a:lumMod val="95000"/>
                    <a:lumOff val="5000"/>
                  </a:schemeClr>
                </a:solidFill>
              </a:rPr>
              <a:t>sativum, </a:t>
            </a:r>
            <a:r>
              <a:rPr lang="en-GB" dirty="0" err="1">
                <a:solidFill>
                  <a:schemeClr val="tx1">
                    <a:lumMod val="95000"/>
                    <a:lumOff val="5000"/>
                  </a:schemeClr>
                </a:solidFill>
              </a:rPr>
              <a:t>Inula</a:t>
            </a:r>
            <a:r>
              <a:rPr lang="en-GB" dirty="0">
                <a:solidFill>
                  <a:schemeClr val="tx1">
                    <a:lumMod val="95000"/>
                    <a:lumOff val="5000"/>
                  </a:schemeClr>
                </a:solidFill>
              </a:rPr>
              <a:t> </a:t>
            </a:r>
            <a:r>
              <a:rPr lang="en-GB" dirty="0" err="1">
                <a:solidFill>
                  <a:schemeClr val="tx1">
                    <a:lumMod val="95000"/>
                    <a:lumOff val="5000"/>
                  </a:schemeClr>
                </a:solidFill>
              </a:rPr>
              <a:t>helnium</a:t>
            </a:r>
            <a:endParaRPr lang="en-GB" dirty="0">
              <a:solidFill>
                <a:schemeClr val="tx1">
                  <a:lumMod val="95000"/>
                  <a:lumOff val="5000"/>
                </a:schemeClr>
              </a:solidFill>
            </a:endParaRPr>
          </a:p>
          <a:p>
            <a:pPr lvl="0"/>
            <a:r>
              <a:rPr lang="en-GB" b="1" dirty="0">
                <a:solidFill>
                  <a:schemeClr val="tx1">
                    <a:lumMod val="95000"/>
                    <a:lumOff val="5000"/>
                  </a:schemeClr>
                </a:solidFill>
              </a:rPr>
              <a:t>Stimulating </a:t>
            </a:r>
            <a:r>
              <a:rPr lang="en-GB" dirty="0">
                <a:solidFill>
                  <a:schemeClr val="tx1">
                    <a:lumMod val="95000"/>
                    <a:lumOff val="5000"/>
                  </a:schemeClr>
                </a:solidFill>
              </a:rPr>
              <a:t> the </a:t>
            </a:r>
            <a:r>
              <a:rPr lang="en-GB" dirty="0" err="1">
                <a:solidFill>
                  <a:schemeClr val="tx1">
                    <a:lumMod val="95000"/>
                    <a:lumOff val="5000"/>
                  </a:schemeClr>
                </a:solidFill>
              </a:rPr>
              <a:t>mucocilliary</a:t>
            </a:r>
            <a:r>
              <a:rPr lang="en-GB" dirty="0">
                <a:solidFill>
                  <a:schemeClr val="tx1">
                    <a:lumMod val="95000"/>
                    <a:lumOff val="5000"/>
                  </a:schemeClr>
                </a:solidFill>
              </a:rPr>
              <a:t> escalator by reflex activity from stimulation of the upper digestive tract e.g. </a:t>
            </a:r>
            <a:r>
              <a:rPr lang="en-GB" dirty="0" err="1">
                <a:solidFill>
                  <a:schemeClr val="tx1">
                    <a:lumMod val="95000"/>
                    <a:lumOff val="5000"/>
                  </a:schemeClr>
                </a:solidFill>
              </a:rPr>
              <a:t>Ipecaquanha</a:t>
            </a:r>
            <a:r>
              <a:rPr lang="en-GB" dirty="0">
                <a:solidFill>
                  <a:schemeClr val="tx1">
                    <a:lumMod val="95000"/>
                    <a:lumOff val="5000"/>
                  </a:schemeClr>
                </a:solidFill>
              </a:rPr>
              <a:t>, Lobelia</a:t>
            </a:r>
          </a:p>
          <a:p>
            <a:pPr lvl="0"/>
            <a:r>
              <a:rPr lang="en-GB" b="1" dirty="0">
                <a:solidFill>
                  <a:schemeClr val="tx1">
                    <a:lumMod val="95000"/>
                    <a:lumOff val="5000"/>
                  </a:schemeClr>
                </a:solidFill>
              </a:rPr>
              <a:t>Antispasmodic</a:t>
            </a:r>
            <a:r>
              <a:rPr lang="en-GB" dirty="0">
                <a:solidFill>
                  <a:schemeClr val="tx1">
                    <a:lumMod val="95000"/>
                    <a:lumOff val="5000"/>
                  </a:schemeClr>
                </a:solidFill>
              </a:rPr>
              <a:t>  - reducing spasm in smooth muscle in the airways e.g. Datura, Thymus.</a:t>
            </a:r>
          </a:p>
          <a:p>
            <a:pPr lvl="0"/>
            <a:r>
              <a:rPr lang="en-GB" b="1" dirty="0">
                <a:solidFill>
                  <a:schemeClr val="tx1">
                    <a:lumMod val="95000"/>
                    <a:lumOff val="5000"/>
                  </a:schemeClr>
                </a:solidFill>
              </a:rPr>
              <a:t>Anti-inflammatory/</a:t>
            </a:r>
            <a:r>
              <a:rPr lang="en-GB" b="1" dirty="0" err="1">
                <a:solidFill>
                  <a:schemeClr val="tx1">
                    <a:lumMod val="95000"/>
                    <a:lumOff val="5000"/>
                  </a:schemeClr>
                </a:solidFill>
              </a:rPr>
              <a:t>anticatarrhal</a:t>
            </a:r>
            <a:r>
              <a:rPr lang="en-GB" dirty="0">
                <a:solidFill>
                  <a:schemeClr val="tx1">
                    <a:lumMod val="95000"/>
                    <a:lumOff val="5000"/>
                  </a:schemeClr>
                </a:solidFill>
              </a:rPr>
              <a:t> – thereby decreasing overproduction by goblet cells and airflow obstruction. E.g. </a:t>
            </a:r>
            <a:r>
              <a:rPr lang="en-GB" dirty="0" err="1">
                <a:solidFill>
                  <a:schemeClr val="tx1">
                    <a:lumMod val="95000"/>
                    <a:lumOff val="5000"/>
                  </a:schemeClr>
                </a:solidFill>
              </a:rPr>
              <a:t>Plantago</a:t>
            </a:r>
            <a:r>
              <a:rPr lang="en-GB" dirty="0">
                <a:solidFill>
                  <a:schemeClr val="tx1">
                    <a:lumMod val="95000"/>
                    <a:lumOff val="5000"/>
                  </a:schemeClr>
                </a:solidFill>
              </a:rPr>
              <a:t> </a:t>
            </a:r>
            <a:r>
              <a:rPr lang="en-GB" dirty="0" err="1">
                <a:solidFill>
                  <a:schemeClr val="tx1">
                    <a:lumMod val="95000"/>
                    <a:lumOff val="5000"/>
                  </a:schemeClr>
                </a:solidFill>
              </a:rPr>
              <a:t>lanceolata</a:t>
            </a:r>
            <a:r>
              <a:rPr lang="en-GB" dirty="0">
                <a:solidFill>
                  <a:schemeClr val="tx1">
                    <a:lumMod val="95000"/>
                    <a:lumOff val="5000"/>
                  </a:schemeClr>
                </a:solidFill>
              </a:rPr>
              <a:t>.</a:t>
            </a:r>
          </a:p>
          <a:p>
            <a:pPr lvl="0"/>
            <a:r>
              <a:rPr lang="en-GB" b="1" dirty="0">
                <a:solidFill>
                  <a:schemeClr val="tx1">
                    <a:lumMod val="95000"/>
                    <a:lumOff val="5000"/>
                  </a:schemeClr>
                </a:solidFill>
              </a:rPr>
              <a:t>Warming</a:t>
            </a:r>
            <a:r>
              <a:rPr lang="en-GB" dirty="0">
                <a:solidFill>
                  <a:schemeClr val="tx1">
                    <a:lumMod val="95000"/>
                    <a:lumOff val="5000"/>
                  </a:schemeClr>
                </a:solidFill>
              </a:rPr>
              <a:t> – Increase blood flow to respiratory mucosa E.g. Capsicum minimum.</a:t>
            </a:r>
          </a:p>
          <a:p>
            <a:endParaRPr lang="en-GB" dirty="0"/>
          </a:p>
        </p:txBody>
      </p:sp>
      <p:sp>
        <p:nvSpPr>
          <p:cNvPr id="4" name="Slide Number Placeholder 3"/>
          <p:cNvSpPr>
            <a:spLocks noGrp="1"/>
          </p:cNvSpPr>
          <p:nvPr>
            <p:ph type="sldNum" sz="quarter" idx="12"/>
          </p:nvPr>
        </p:nvSpPr>
        <p:spPr/>
        <p:txBody>
          <a:bodyPr/>
          <a:lstStyle/>
          <a:p>
            <a:fld id="{98FE1018-D850-4101-99CF-92BADAE70AEF}" type="slidenum">
              <a:rPr lang="en-GB" smtClean="0"/>
              <a:t>9</a:t>
            </a:fld>
            <a:endParaRPr lang="en-GB"/>
          </a:p>
        </p:txBody>
      </p:sp>
    </p:spTree>
    <p:extLst>
      <p:ext uri="{BB962C8B-B14F-4D97-AF65-F5344CB8AC3E}">
        <p14:creationId xmlns:p14="http://schemas.microsoft.com/office/powerpoint/2010/main" val="1180157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571</TotalTime>
  <Words>4408</Words>
  <Application>Microsoft Office PowerPoint</Application>
  <PresentationFormat>On-screen Show (4:3)</PresentationFormat>
  <Paragraphs>326</Paragraphs>
  <Slides>49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49</vt:i4>
      </vt:variant>
    </vt:vector>
  </HeadingPairs>
  <TitlesOfParts>
    <vt:vector size="52" baseType="lpstr">
      <vt:lpstr>Arial</vt:lpstr>
      <vt:lpstr>Calibri</vt:lpstr>
      <vt:lpstr>Office Theme</vt:lpstr>
      <vt:lpstr> Handout  NIMH Conference October 2017 Gillian Leddy Prescott FNIMH – </vt:lpstr>
      <vt:lpstr> Expectoration and other actions on the respiratory tract. </vt:lpstr>
      <vt:lpstr>Long term treatment effects</vt:lpstr>
      <vt:lpstr>COPD</vt:lpstr>
      <vt:lpstr>Pulmonary Surfactant</vt:lpstr>
      <vt:lpstr>Dyslipidaemia</vt:lpstr>
      <vt:lpstr>Dyslipidaemia</vt:lpstr>
      <vt:lpstr>The case for expectorants. </vt:lpstr>
      <vt:lpstr>Herbal Expectorants</vt:lpstr>
      <vt:lpstr>Differential Diagnosis</vt:lpstr>
      <vt:lpstr>GOLD staging system </vt:lpstr>
      <vt:lpstr>Gold Stages</vt:lpstr>
      <vt:lpstr>Comprehensive Assessment Test (CAT)</vt:lpstr>
      <vt:lpstr>SOB graded by Modified Medical Research Council (Fletcher CM BMJ 1960 2:1662) – (m-MRC ) </vt:lpstr>
      <vt:lpstr>GOLD Groups ABCD</vt:lpstr>
      <vt:lpstr>Goals or treatment of stable COPD</vt:lpstr>
      <vt:lpstr>Key points of treatment</vt:lpstr>
      <vt:lpstr>Patient case study</vt:lpstr>
      <vt:lpstr>Infection timeline</vt:lpstr>
      <vt:lpstr>Started herbal treatment</vt:lpstr>
      <vt:lpstr>First Prescription</vt:lpstr>
      <vt:lpstr>Fairly Stable</vt:lpstr>
      <vt:lpstr>1997 Not a good start to year</vt:lpstr>
      <vt:lpstr>Continuing treatment</vt:lpstr>
      <vt:lpstr>A break in treatment</vt:lpstr>
      <vt:lpstr>Return to treatment</vt:lpstr>
      <vt:lpstr>Graph showing FEV1 decline</vt:lpstr>
      <vt:lpstr>What difference would it have made  to give up smoking?</vt:lpstr>
      <vt:lpstr>Mortality Rates</vt:lpstr>
      <vt:lpstr>PowerPoint Presentation</vt:lpstr>
      <vt:lpstr>Fletcher –Peto Graph</vt:lpstr>
      <vt:lpstr>Another version of the same</vt:lpstr>
      <vt:lpstr>RX Emergency Mix example </vt:lpstr>
      <vt:lpstr>RX Main mix example </vt:lpstr>
      <vt:lpstr>Other herbs used</vt:lpstr>
      <vt:lpstr>Marrubium vulgare L.  aerial parts       </vt:lpstr>
      <vt:lpstr>Marrubium vulgare Actions</vt:lpstr>
      <vt:lpstr>Constituents and actions</vt:lpstr>
      <vt:lpstr>Verbascoside</vt:lpstr>
      <vt:lpstr>Inula and Allium</vt:lpstr>
      <vt:lpstr>Outcomes</vt:lpstr>
      <vt:lpstr>Summary</vt:lpstr>
      <vt:lpstr>Labdane diterpenoids</vt:lpstr>
      <vt:lpstr>References</vt:lpstr>
      <vt:lpstr>references</vt:lpstr>
      <vt:lpstr>References</vt:lpstr>
      <vt:lpstr>The Essential Oil Composition of Marrubium vulgare L. from Iran and Egypt </vt:lpstr>
      <vt:lpstr>References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Handout Expectoration and other actions on the respiratory tract.</dc:title>
  <dc:creator>Gill</dc:creator>
  <cp:lastModifiedBy>Helen Fowler</cp:lastModifiedBy>
  <cp:revision>29</cp:revision>
  <cp:lastPrinted>2017-10-02T14:56:11Z</cp:lastPrinted>
  <dcterms:created xsi:type="dcterms:W3CDTF">2017-09-29T16:32:54Z</dcterms:created>
  <dcterms:modified xsi:type="dcterms:W3CDTF">2020-08-13T13:24:22Z</dcterms:modified>
</cp:coreProperties>
</file>