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6"/>
  </p:notesMasterIdLst>
  <p:handoutMasterIdLst>
    <p:handoutMasterId r:id="rId87"/>
  </p:handoutMasterIdLst>
  <p:sldIdLst>
    <p:sldId id="257" r:id="rId2"/>
    <p:sldId id="256" r:id="rId3"/>
    <p:sldId id="258" r:id="rId4"/>
    <p:sldId id="259" r:id="rId5"/>
    <p:sldId id="368" r:id="rId6"/>
    <p:sldId id="369" r:id="rId7"/>
    <p:sldId id="287" r:id="rId8"/>
    <p:sldId id="288" r:id="rId9"/>
    <p:sldId id="301" r:id="rId10"/>
    <p:sldId id="302" r:id="rId11"/>
    <p:sldId id="303" r:id="rId12"/>
    <p:sldId id="304" r:id="rId13"/>
    <p:sldId id="311" r:id="rId14"/>
    <p:sldId id="305" r:id="rId15"/>
    <p:sldId id="306" r:id="rId16"/>
    <p:sldId id="260" r:id="rId17"/>
    <p:sldId id="273" r:id="rId18"/>
    <p:sldId id="312" r:id="rId19"/>
    <p:sldId id="392" r:id="rId20"/>
    <p:sldId id="261" r:id="rId21"/>
    <p:sldId id="370" r:id="rId22"/>
    <p:sldId id="313" r:id="rId23"/>
    <p:sldId id="314" r:id="rId24"/>
    <p:sldId id="315" r:id="rId25"/>
    <p:sldId id="316" r:id="rId26"/>
    <p:sldId id="317" r:id="rId27"/>
    <p:sldId id="371" r:id="rId28"/>
    <p:sldId id="372" r:id="rId29"/>
    <p:sldId id="282" r:id="rId30"/>
    <p:sldId id="283" r:id="rId31"/>
    <p:sldId id="374" r:id="rId32"/>
    <p:sldId id="375" r:id="rId33"/>
    <p:sldId id="344" r:id="rId34"/>
    <p:sldId id="341" r:id="rId35"/>
    <p:sldId id="342" r:id="rId36"/>
    <p:sldId id="264" r:id="rId37"/>
    <p:sldId id="365" r:id="rId38"/>
    <p:sldId id="366" r:id="rId39"/>
    <p:sldId id="367" r:id="rId40"/>
    <p:sldId id="373" r:id="rId41"/>
    <p:sldId id="336" r:id="rId42"/>
    <p:sldId id="328" r:id="rId43"/>
    <p:sldId id="329" r:id="rId44"/>
    <p:sldId id="330" r:id="rId45"/>
    <p:sldId id="331" r:id="rId46"/>
    <p:sldId id="332" r:id="rId47"/>
    <p:sldId id="333" r:id="rId48"/>
    <p:sldId id="334" r:id="rId49"/>
    <p:sldId id="337" r:id="rId50"/>
    <p:sldId id="338" r:id="rId51"/>
    <p:sldId id="335" r:id="rId52"/>
    <p:sldId id="266" r:id="rId53"/>
    <p:sldId id="393" r:id="rId54"/>
    <p:sldId id="394" r:id="rId55"/>
    <p:sldId id="322" r:id="rId56"/>
    <p:sldId id="323" r:id="rId57"/>
    <p:sldId id="324" r:id="rId58"/>
    <p:sldId id="325" r:id="rId59"/>
    <p:sldId id="326" r:id="rId60"/>
    <p:sldId id="327" r:id="rId61"/>
    <p:sldId id="275" r:id="rId62"/>
    <p:sldId id="320" r:id="rId63"/>
    <p:sldId id="321" r:id="rId64"/>
    <p:sldId id="387" r:id="rId65"/>
    <p:sldId id="376" r:id="rId66"/>
    <p:sldId id="377" r:id="rId67"/>
    <p:sldId id="378" r:id="rId68"/>
    <p:sldId id="389" r:id="rId69"/>
    <p:sldId id="390" r:id="rId70"/>
    <p:sldId id="391" r:id="rId71"/>
    <p:sldId id="349" r:id="rId72"/>
    <p:sldId id="347" r:id="rId73"/>
    <p:sldId id="345" r:id="rId74"/>
    <p:sldId id="267" r:id="rId75"/>
    <p:sldId id="279" r:id="rId76"/>
    <p:sldId id="281" r:id="rId77"/>
    <p:sldId id="289" r:id="rId78"/>
    <p:sldId id="290" r:id="rId79"/>
    <p:sldId id="291" r:id="rId80"/>
    <p:sldId id="292" r:id="rId81"/>
    <p:sldId id="293" r:id="rId82"/>
    <p:sldId id="294" r:id="rId83"/>
    <p:sldId id="295" r:id="rId84"/>
    <p:sldId id="296" r:id="rId85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2" autoAdjust="0"/>
    <p:restoredTop sz="94690" autoAdjust="0"/>
  </p:normalViewPr>
  <p:slideViewPr>
    <p:cSldViewPr>
      <p:cViewPr varScale="1">
        <p:scale>
          <a:sx n="68" d="100"/>
          <a:sy n="68" d="100"/>
        </p:scale>
        <p:origin x="145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70" d="100"/>
          <a:sy n="70" d="100"/>
        </p:scale>
        <p:origin x="-2766" y="-8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theme" Target="theme/theme1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handoutMaster" Target="handoutMasters/handoutMaster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GB" dirty="0"/>
              <a:t>NIMH PTB Seminar Keith Robertson FNIMH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520759-3C7F-4A49-BC2F-2238094B9458}" type="datetimeFigureOut">
              <a:rPr lang="en-GB" smtClean="0"/>
              <a:pPr/>
              <a:t>04/08/2020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AF249B-4EFE-471D-889D-CA398C6953F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24023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90CB14-2693-42A7-9C41-22479B7AF56A}" type="datetimeFigureOut">
              <a:rPr lang="en-GB" smtClean="0"/>
              <a:pPr/>
              <a:t>04/08/2020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9792AE-98B7-4557-9AEF-6D9B964BCDB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723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Belladonna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9792AE-98B7-4557-9AEF-6D9B964BCDBF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70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656A-FDDA-4257-A900-72C7A94F1B89}" type="datetimeFigureOut">
              <a:rPr lang="en-GB" smtClean="0"/>
              <a:pPr/>
              <a:t>04/08/2020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36B2D-A66C-499F-8D15-3B0F9AC1B32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656A-FDDA-4257-A900-72C7A94F1B89}" type="datetimeFigureOut">
              <a:rPr lang="en-GB" smtClean="0"/>
              <a:pPr/>
              <a:t>04/08/2020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36B2D-A66C-499F-8D15-3B0F9AC1B32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656A-FDDA-4257-A900-72C7A94F1B89}" type="datetimeFigureOut">
              <a:rPr lang="en-GB" smtClean="0"/>
              <a:pPr/>
              <a:t>04/08/2020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36B2D-A66C-499F-8D15-3B0F9AC1B32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656A-FDDA-4257-A900-72C7A94F1B89}" type="datetimeFigureOut">
              <a:rPr lang="en-GB" smtClean="0"/>
              <a:pPr/>
              <a:t>04/08/2020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36B2D-A66C-499F-8D15-3B0F9AC1B32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656A-FDDA-4257-A900-72C7A94F1B89}" type="datetimeFigureOut">
              <a:rPr lang="en-GB" smtClean="0"/>
              <a:pPr/>
              <a:t>04/08/2020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36B2D-A66C-499F-8D15-3B0F9AC1B32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656A-FDDA-4257-A900-72C7A94F1B89}" type="datetimeFigureOut">
              <a:rPr lang="en-GB" smtClean="0"/>
              <a:pPr/>
              <a:t>04/08/2020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36B2D-A66C-499F-8D15-3B0F9AC1B32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656A-FDDA-4257-A900-72C7A94F1B89}" type="datetimeFigureOut">
              <a:rPr lang="en-GB" smtClean="0"/>
              <a:pPr/>
              <a:t>04/08/2020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36B2D-A66C-499F-8D15-3B0F9AC1B32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656A-FDDA-4257-A900-72C7A94F1B89}" type="datetimeFigureOut">
              <a:rPr lang="en-GB" smtClean="0"/>
              <a:pPr/>
              <a:t>04/08/2020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36B2D-A66C-499F-8D15-3B0F9AC1B32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656A-FDDA-4257-A900-72C7A94F1B89}" type="datetimeFigureOut">
              <a:rPr lang="en-GB" smtClean="0"/>
              <a:pPr/>
              <a:t>04/08/2020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36B2D-A66C-499F-8D15-3B0F9AC1B32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656A-FDDA-4257-A900-72C7A94F1B89}" type="datetimeFigureOut">
              <a:rPr lang="en-GB" smtClean="0"/>
              <a:pPr/>
              <a:t>04/08/2020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36B2D-A66C-499F-8D15-3B0F9AC1B32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A656A-FDDA-4257-A900-72C7A94F1B89}" type="datetimeFigureOut">
              <a:rPr lang="en-GB" smtClean="0"/>
              <a:pPr/>
              <a:t>04/08/2020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36B2D-A66C-499F-8D15-3B0F9AC1B329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0A656A-FDDA-4257-A900-72C7A94F1B89}" type="datetimeFigureOut">
              <a:rPr lang="en-GB" smtClean="0"/>
              <a:pPr/>
              <a:t>04/08/2020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336B2D-A66C-499F-8D15-3B0F9AC1B329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2.png"/><Relationship Id="rId3" Type="http://schemas.openxmlformats.org/officeDocument/2006/relationships/oleObject" Target="../embeddings/oleObject1.bin"/><Relationship Id="rId7" Type="http://schemas.openxmlformats.org/officeDocument/2006/relationships/hyperlink" Target="http://upload.wikimedia.org/wikipedia/commons/8/88/DMT.svg" TargetMode="External"/><Relationship Id="rId12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8.png"/><Relationship Id="rId11" Type="http://schemas.openxmlformats.org/officeDocument/2006/relationships/hyperlink" Target="http://upload.wikimedia.org/wikipedia/commons/0/04/Serotonin_(5-HT).svg" TargetMode="External"/><Relationship Id="rId5" Type="http://schemas.openxmlformats.org/officeDocument/2006/relationships/oleObject" Target="../embeddings/oleObject2.bin"/><Relationship Id="rId10" Type="http://schemas.openxmlformats.org/officeDocument/2006/relationships/image" Target="../media/image30.png"/><Relationship Id="rId4" Type="http://schemas.openxmlformats.org/officeDocument/2006/relationships/image" Target="../media/image27.png"/><Relationship Id="rId9" Type="http://schemas.openxmlformats.org/officeDocument/2006/relationships/hyperlink" Target="http://upload.wikimedia.org/wikipedia/commons/1/14/Melatonin2.svg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395536" y="65529"/>
            <a:ext cx="8496944" cy="2339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1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1100" b="1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NIMH PTB Seminar</a:t>
            </a:r>
            <a:endParaRPr lang="en-GB" b="1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“Exploring the use of the Schedule 3 Herbs in Herbal Practice”.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400" b="1" dirty="0">
                <a:latin typeface="Calibri" pitchFamily="34" charset="0"/>
                <a:cs typeface="Times New Roman" pitchFamily="18" charset="0"/>
              </a:rPr>
              <a:t>with Keith Robertson </a:t>
            </a:r>
            <a:r>
              <a:rPr lang="en-GB" sz="2400" b="1" dirty="0" err="1">
                <a:latin typeface="Calibri" pitchFamily="34" charset="0"/>
                <a:cs typeface="Times New Roman" pitchFamily="18" charset="0"/>
              </a:rPr>
              <a:t>M.Sc</a:t>
            </a:r>
            <a:r>
              <a:rPr lang="en-GB" sz="2400" b="1" dirty="0">
                <a:latin typeface="Calibri" pitchFamily="34" charset="0"/>
                <a:cs typeface="Times New Roman" pitchFamily="18" charset="0"/>
              </a:rPr>
              <a:t>  F.NIMH </a:t>
            </a: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7" name="Picture 1" descr="Paracelsus"/>
          <p:cNvPicPr>
            <a:picLocks noChangeAspect="1" noChangeArrowheads="1"/>
          </p:cNvPicPr>
          <p:nvPr/>
        </p:nvPicPr>
        <p:blipFill>
          <a:blip r:embed="rId2" cstate="print">
            <a:grayscl/>
          </a:blip>
          <a:srcRect/>
          <a:stretch>
            <a:fillRect/>
          </a:stretch>
        </p:blipFill>
        <p:spPr bwMode="auto">
          <a:xfrm>
            <a:off x="3347864" y="2276872"/>
            <a:ext cx="1440160" cy="1885535"/>
          </a:xfrm>
          <a:prstGeom prst="rect">
            <a:avLst/>
          </a:prstGeom>
          <a:noFill/>
        </p:spPr>
      </p:pic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323528" y="2133728"/>
            <a:ext cx="8208912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0" i="0" u="none" strike="noStrike" cap="none" normalizeH="0" baseline="0" dirty="0">
              <a:ln>
                <a:noFill/>
              </a:ln>
              <a:solidFill>
                <a:srgbClr val="181818"/>
              </a:solidFill>
              <a:effectLst/>
              <a:latin typeface="Calibri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800" dirty="0">
              <a:solidFill>
                <a:srgbClr val="181818"/>
              </a:solidFill>
              <a:latin typeface="Calibri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0" i="0" u="none" strike="noStrike" cap="none" normalizeH="0" baseline="0" dirty="0">
              <a:ln>
                <a:noFill/>
              </a:ln>
              <a:solidFill>
                <a:srgbClr val="181818"/>
              </a:solidFill>
              <a:effectLst/>
              <a:latin typeface="Calibri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800" dirty="0">
              <a:solidFill>
                <a:srgbClr val="181818"/>
              </a:solidFill>
              <a:latin typeface="Calibri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800" b="0" i="0" u="none" strike="noStrike" cap="none" normalizeH="0" baseline="0" dirty="0">
              <a:ln>
                <a:noFill/>
              </a:ln>
              <a:solidFill>
                <a:srgbClr val="181818"/>
              </a:solidFill>
              <a:effectLst/>
              <a:latin typeface="Calibri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800" b="0" i="0" u="none" strike="noStrike" cap="none" normalizeH="0" baseline="0" dirty="0">
                <a:ln>
                  <a:noFill/>
                </a:ln>
                <a:solidFill>
                  <a:srgbClr val="181818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“</a:t>
            </a:r>
            <a:r>
              <a:rPr kumimoji="0" lang="en-GB" sz="2800" b="0" i="0" u="none" strike="noStrike" cap="none" normalizeH="0" baseline="0" dirty="0">
                <a:ln>
                  <a:noFill/>
                </a:ln>
                <a:solidFill>
                  <a:srgbClr val="181818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All things are poisons, for there is nothing without poisonous qualities. It is only the dose which makes a thing poison.</a:t>
            </a:r>
            <a:r>
              <a:rPr kumimoji="0" lang="en-GB" sz="2800" b="0" i="0" u="none" strike="noStrike" cap="none" normalizeH="0" baseline="0" dirty="0">
                <a:ln>
                  <a:noFill/>
                </a:ln>
                <a:solidFill>
                  <a:srgbClr val="181818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”</a:t>
            </a:r>
            <a:endParaRPr kumimoji="0" lang="en-GB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Paracelcus</a:t>
            </a:r>
            <a:r>
              <a:rPr kumimoji="0" lang="en-GB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en-GB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914400"/>
            <a:ext cx="8382000" cy="430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764704"/>
            <a:ext cx="784887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LD </a:t>
            </a:r>
            <a:r>
              <a:rPr lang="en-US" sz="3200" b="1" dirty="0" err="1">
                <a:solidFill>
                  <a:srgbClr val="000000"/>
                </a:solidFill>
                <a:latin typeface="Arial Narrow" pitchFamily="34" charset="0"/>
              </a:rPr>
              <a:t>hyoscyamine</a:t>
            </a: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 (atropine) has numerous pharmacological uses: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200" b="1" dirty="0">
              <a:solidFill>
                <a:srgbClr val="000000"/>
              </a:solidFill>
              <a:latin typeface="Arial Narrow" pitchFamily="34" charset="0"/>
            </a:endParaRPr>
          </a:p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Prevents and treats AV block and sinus </a:t>
            </a:r>
            <a:r>
              <a:rPr lang="en-US" sz="3200" b="1" dirty="0" err="1">
                <a:solidFill>
                  <a:srgbClr val="000000"/>
                </a:solidFill>
                <a:latin typeface="Arial Narrow" pitchFamily="34" charset="0"/>
              </a:rPr>
              <a:t>bradycardia</a:t>
            </a:r>
            <a:endParaRPr lang="en-US" sz="3200" b="1" dirty="0">
              <a:solidFill>
                <a:srgbClr val="000000"/>
              </a:solidFill>
              <a:latin typeface="Arial Narrow" pitchFamily="34" charset="0"/>
            </a:endParaRPr>
          </a:p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As a urinary, respiratory or gastro-intestinal antispasmodic</a:t>
            </a:r>
          </a:p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As a </a:t>
            </a:r>
            <a:r>
              <a:rPr lang="en-US" sz="3200" b="1" dirty="0" err="1">
                <a:solidFill>
                  <a:srgbClr val="000000"/>
                </a:solidFill>
                <a:latin typeface="Arial Narrow" pitchFamily="34" charset="0"/>
              </a:rPr>
              <a:t>midriatic</a:t>
            </a: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 to dilate pupils</a:t>
            </a:r>
          </a:p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endParaRPr lang="en-US" sz="3200" b="1" dirty="0">
              <a:solidFill>
                <a:srgbClr val="000000"/>
              </a:solidFill>
              <a:latin typeface="Arial Narrow" pitchFamily="34" charset="0"/>
            </a:endParaRPr>
          </a:p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3200" b="1" dirty="0" err="1">
                <a:solidFill>
                  <a:srgbClr val="000000"/>
                </a:solidFill>
                <a:latin typeface="Arial Narrow" pitchFamily="34" charset="0"/>
              </a:rPr>
              <a:t>Scopalamine</a:t>
            </a: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 is used for extreme motion sickness, vertigo and Parkinson’s disease.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7544" y="1052736"/>
            <a:ext cx="8208912" cy="41796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/>
            </a:pPr>
            <a:r>
              <a:rPr lang="en-US" sz="3200" b="1" kern="0" dirty="0" err="1">
                <a:solidFill>
                  <a:srgbClr val="000000"/>
                </a:solidFill>
                <a:latin typeface="Arial Narrow" pitchFamily="34" charset="0"/>
              </a:rPr>
              <a:t>Spasmolytic</a:t>
            </a: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 effect upon smooth muscles</a:t>
            </a:r>
          </a:p>
          <a:p>
            <a:pPr marL="342900" lvl="0" indent="-342900" fontAlgn="base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/>
            </a:pP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Large doses affect central nervous system (brain and spinal cord)</a:t>
            </a:r>
          </a:p>
          <a:p>
            <a:pPr marL="342900" lvl="0" indent="-342900" fontAlgn="base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/>
            </a:pP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Initial period of stimulation - Feelings of happiness, laughter, lively active imagination, urge to speak and move</a:t>
            </a:r>
          </a:p>
          <a:p>
            <a:pPr marL="342900" lvl="0" indent="-342900" fontAlgn="base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/>
            </a:pP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Followed by confusion and hallucinations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1196752"/>
            <a:ext cx="7920880" cy="442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en-CA" sz="3200" b="1" kern="0" dirty="0">
                <a:solidFill>
                  <a:srgbClr val="000000"/>
                </a:solidFill>
                <a:latin typeface="Arial Narrow" pitchFamily="34" charset="0"/>
              </a:rPr>
              <a:t>Loss of mental control, fits of rage, epileptic-type seizures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en-CA" sz="3200" b="1" kern="0" dirty="0">
                <a:solidFill>
                  <a:srgbClr val="000000"/>
                </a:solidFill>
                <a:latin typeface="Arial Narrow" pitchFamily="34" charset="0"/>
              </a:rPr>
              <a:t>Respiratory rate and depth increase, temperature rises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en-CA" sz="3200" b="1" kern="0" dirty="0">
                <a:solidFill>
                  <a:srgbClr val="000000"/>
                </a:solidFill>
                <a:latin typeface="Arial Narrow" pitchFamily="34" charset="0"/>
              </a:rPr>
              <a:t>Skin flushes, person becomes breathless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en-CA" sz="3200" b="1" kern="0" dirty="0">
                <a:solidFill>
                  <a:srgbClr val="000000"/>
                </a:solidFill>
                <a:latin typeface="Arial Narrow" pitchFamily="34" charset="0"/>
              </a:rPr>
              <a:t>Central narcotic paralysis, reduction in all symptoms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  <a:defRPr/>
            </a:pPr>
            <a:r>
              <a:rPr lang="en-CA" sz="3200" b="1" kern="0" dirty="0">
                <a:solidFill>
                  <a:srgbClr val="000000"/>
                </a:solidFill>
                <a:latin typeface="Arial Narrow" pitchFamily="34" charset="0"/>
              </a:rPr>
              <a:t>Coma and death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332656"/>
            <a:ext cx="8136904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i="1" kern="0" dirty="0" err="1">
                <a:solidFill>
                  <a:srgbClr val="000000"/>
                </a:solidFill>
                <a:latin typeface="Arial Narrow" pitchFamily="34" charset="0"/>
              </a:rPr>
              <a:t>Atropa</a:t>
            </a:r>
            <a:r>
              <a:rPr lang="en-US" sz="3200" b="1" i="1" kern="0" dirty="0">
                <a:solidFill>
                  <a:srgbClr val="000000"/>
                </a:solidFill>
                <a:latin typeface="Arial Narrow" pitchFamily="34" charset="0"/>
              </a:rPr>
              <a:t> belladonna</a:t>
            </a:r>
          </a:p>
          <a:p>
            <a:pPr marL="342900" lvl="0" indent="-3429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200000"/>
              <a:buFontTx/>
              <a:buChar char="•"/>
              <a:defRPr/>
            </a:pPr>
            <a:endParaRPr lang="en-US" sz="3200" b="1" kern="0" dirty="0">
              <a:solidFill>
                <a:srgbClr val="000000"/>
              </a:solidFill>
              <a:latin typeface="Arial Narrow" pitchFamily="34" charset="0"/>
            </a:endParaRPr>
          </a:p>
          <a:p>
            <a:pPr marL="342900" lvl="0" indent="-3429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200000"/>
              <a:buFont typeface="Times" charset="0"/>
              <a:buChar char="•"/>
              <a:defRPr/>
            </a:pP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Gastro-intestinal disturbances –  relaxes  circular and longitudinal muscles, reduce peristalsis and digestive spasms</a:t>
            </a:r>
          </a:p>
          <a:p>
            <a:pPr marL="342900" lvl="0" indent="-3429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200000"/>
              <a:buFont typeface="Times" charset="0"/>
              <a:buChar char="•"/>
              <a:defRPr/>
            </a:pPr>
            <a:endParaRPr lang="en-US" sz="3200" b="1" kern="0" dirty="0">
              <a:solidFill>
                <a:srgbClr val="000000"/>
              </a:solidFill>
              <a:latin typeface="Arial Narrow" pitchFamily="34" charset="0"/>
            </a:endParaRPr>
          </a:p>
          <a:p>
            <a:pPr marL="342900" lvl="0" indent="-3429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200000"/>
              <a:buFont typeface="Times" charset="0"/>
              <a:buChar char="•"/>
              <a:defRPr/>
            </a:pP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Significantly reduces all glandular secretions – </a:t>
            </a:r>
          </a:p>
          <a:p>
            <a:pPr lv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200000"/>
              <a:defRPr/>
            </a:pP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    reduces stomach acid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548680"/>
            <a:ext cx="7488832" cy="752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200" b="1" i="1" kern="0" dirty="0" err="1">
                <a:solidFill>
                  <a:srgbClr val="000000"/>
                </a:solidFill>
                <a:latin typeface="Arial Narrow" pitchFamily="34" charset="0"/>
              </a:rPr>
              <a:t>Atropa</a:t>
            </a:r>
            <a:r>
              <a:rPr lang="en-US" sz="3200" b="1" i="1" kern="0" dirty="0">
                <a:solidFill>
                  <a:srgbClr val="000000"/>
                </a:solidFill>
                <a:latin typeface="Arial Narrow" pitchFamily="34" charset="0"/>
              </a:rPr>
              <a:t> belladonna</a:t>
            </a:r>
          </a:p>
          <a:p>
            <a:pPr marL="342900" lvl="0" indent="-3429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200000"/>
            </a:pPr>
            <a:endParaRPr lang="en-US" sz="3200" b="1" i="1" kern="0" dirty="0">
              <a:solidFill>
                <a:srgbClr val="000000"/>
              </a:solidFill>
              <a:latin typeface="Arial Narrow" pitchFamily="34" charset="0"/>
            </a:endParaRPr>
          </a:p>
          <a:p>
            <a:pPr marL="342900" lvl="0" indent="-3429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200000"/>
              <a:buFont typeface="Times" charset="0"/>
              <a:buChar char="•"/>
            </a:pP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Treatment of </a:t>
            </a:r>
            <a:r>
              <a:rPr lang="en-US" sz="3200" b="1" kern="0" dirty="0" err="1">
                <a:solidFill>
                  <a:srgbClr val="000000"/>
                </a:solidFill>
                <a:latin typeface="Arial Narrow" pitchFamily="34" charset="0"/>
              </a:rPr>
              <a:t>biliary</a:t>
            </a: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Arial Narrow" pitchFamily="34" charset="0"/>
              </a:rPr>
              <a:t>diskinesia</a:t>
            </a: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, 	projectile  vomiting, chronic colitis, excessive salivation or perspiration, chronic  mucous  conditions, chronic inflammatory bowel disease</a:t>
            </a:r>
          </a:p>
          <a:p>
            <a:pPr marL="342900" lvl="0" indent="-3429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200000"/>
              <a:buFont typeface="Times" charset="0"/>
              <a:buChar char="•"/>
            </a:pPr>
            <a:endParaRPr lang="en-US" sz="3200" b="1" kern="0" dirty="0">
              <a:solidFill>
                <a:srgbClr val="000000"/>
              </a:solidFill>
              <a:latin typeface="Arial Narrow" pitchFamily="34" charset="0"/>
            </a:endParaRPr>
          </a:p>
          <a:p>
            <a:pPr marL="342900" lvl="0" indent="-3429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200000"/>
              <a:buFont typeface="Times" charset="0"/>
              <a:buChar char="•"/>
            </a:pPr>
            <a:endParaRPr lang="en-US" sz="3200" b="1" kern="0" dirty="0">
              <a:solidFill>
                <a:srgbClr val="000000"/>
              </a:solidFill>
              <a:latin typeface="Arial Narrow" pitchFamily="34" charset="0"/>
            </a:endParaRPr>
          </a:p>
          <a:p>
            <a:pPr marL="342900" lvl="0" indent="-3429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200000"/>
            </a:pP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															T</a:t>
            </a:r>
          </a:p>
          <a:p>
            <a:pPr marL="342900" lvl="0" indent="-3429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200000"/>
              <a:buFont typeface="Times" charset="0"/>
              <a:buChar char="•"/>
            </a:pPr>
            <a:endParaRPr lang="en-US" sz="3200" b="1" kern="0" dirty="0">
              <a:solidFill>
                <a:srgbClr val="000000"/>
              </a:solidFill>
              <a:latin typeface="Arial Narrow" pitchFamily="34" charset="0"/>
            </a:endParaRPr>
          </a:p>
          <a:p>
            <a:pPr marL="342900" lvl="0" indent="-3429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200000"/>
              <a:buFont typeface="Times" charset="0"/>
              <a:buChar char="•"/>
            </a:pPr>
            <a:endParaRPr lang="en-US" sz="3200" b="1" kern="0" dirty="0">
              <a:solidFill>
                <a:srgbClr val="000000"/>
              </a:solidFill>
              <a:latin typeface="Arial Narrow" pitchFamily="34" charset="0"/>
            </a:endParaRPr>
          </a:p>
          <a:p>
            <a:pPr marL="342900" lvl="0" indent="-34290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200000"/>
              <a:buFont typeface="Times" charset="0"/>
              <a:buChar char="•"/>
            </a:pPr>
            <a:endParaRPr lang="en-US" sz="3200" b="1" kern="0" dirty="0">
              <a:solidFill>
                <a:srgbClr val="000000"/>
              </a:solidFill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atura.jpg"/>
          <p:cNvPicPr>
            <a:picLocks noChangeAspect="1"/>
          </p:cNvPicPr>
          <p:nvPr/>
        </p:nvPicPr>
        <p:blipFill>
          <a:blip r:embed="rId2" cstate="print"/>
          <a:srcRect r="2814" b="2278"/>
          <a:stretch>
            <a:fillRect/>
          </a:stretch>
        </p:blipFill>
        <p:spPr>
          <a:xfrm>
            <a:off x="2195736" y="332656"/>
            <a:ext cx="4464497" cy="61772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04248" y="5949280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/>
              <a:t>Datura </a:t>
            </a:r>
            <a:r>
              <a:rPr lang="en-GB" i="1" dirty="0" err="1"/>
              <a:t>stramonium</a:t>
            </a:r>
            <a:endParaRPr lang="en-GB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3608" y="548680"/>
            <a:ext cx="7416824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Datura in Homeopathy</a:t>
            </a:r>
          </a:p>
          <a:p>
            <a:endParaRPr lang="en-GB" sz="3600" dirty="0"/>
          </a:p>
          <a:p>
            <a:r>
              <a:rPr lang="en-GB" sz="3600" dirty="0"/>
              <a:t>“Locoweed”</a:t>
            </a:r>
          </a:p>
          <a:p>
            <a:endParaRPr lang="en-GB" sz="3600" dirty="0"/>
          </a:p>
          <a:p>
            <a:r>
              <a:rPr lang="en-GB" sz="3600" dirty="0"/>
              <a:t>Nymphomania, hydrophobia, </a:t>
            </a:r>
            <a:r>
              <a:rPr lang="en-GB" sz="3600" dirty="0">
                <a:solidFill>
                  <a:srgbClr val="FF0000"/>
                </a:solidFill>
              </a:rPr>
              <a:t>mania</a:t>
            </a:r>
            <a:r>
              <a:rPr lang="en-GB" sz="3600" dirty="0"/>
              <a:t>, violent delirium, delirium tremens, epilepsy, chorea, hallucinations and </a:t>
            </a:r>
            <a:r>
              <a:rPr lang="en-GB" sz="3600" dirty="0">
                <a:solidFill>
                  <a:srgbClr val="FF0000"/>
                </a:solidFill>
              </a:rPr>
              <a:t>fear</a:t>
            </a:r>
            <a:r>
              <a:rPr lang="en-GB" sz="3600" dirty="0"/>
              <a:t> of objects seen in imagination.</a:t>
            </a:r>
          </a:p>
          <a:p>
            <a:endParaRPr lang="en-GB" sz="3600" dirty="0"/>
          </a:p>
          <a:p>
            <a:r>
              <a:rPr lang="en-GB" sz="3600" dirty="0"/>
              <a:t>Asthma cigarettes – palliative?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11560" y="764704"/>
            <a:ext cx="7704856" cy="55584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i="1" dirty="0">
                <a:solidFill>
                  <a:srgbClr val="000000"/>
                </a:solidFill>
                <a:latin typeface="Arial Narrow" pitchFamily="34" charset="0"/>
              </a:rPr>
              <a:t>Datura stramonium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 b="1" i="1" dirty="0">
              <a:solidFill>
                <a:srgbClr val="000000"/>
              </a:solidFill>
              <a:latin typeface="Arial Narrow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srgbClr val="000000"/>
              </a:solidFill>
              <a:latin typeface="Arial Narrow" pitchFamily="34" charset="0"/>
            </a:endParaRPr>
          </a:p>
          <a:p>
            <a:pPr lv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Pct val="200000"/>
              <a:buFont typeface="Times" charset="0"/>
              <a:buChar char="•"/>
            </a:pP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 Antispasmodic - especially in the respiratory system</a:t>
            </a:r>
          </a:p>
          <a:p>
            <a:pPr lv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Pct val="200000"/>
              <a:buFont typeface="Times" charset="0"/>
              <a:buChar char="•"/>
            </a:pP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Effective in relaxing bronchioles in asthmatics</a:t>
            </a:r>
          </a:p>
          <a:p>
            <a:pPr lv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Pct val="200000"/>
              <a:buFont typeface="Times" charset="0"/>
              <a:buChar char="•"/>
            </a:pP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Reduces excessive mucous secretions in the lungs								</a:t>
            </a:r>
          </a:p>
          <a:p>
            <a:pPr lvl="8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Pct val="200000"/>
            </a:pPr>
            <a:r>
              <a:rPr lang="en-US" sz="2400" dirty="0">
                <a:solidFill>
                  <a:srgbClr val="000000"/>
                </a:solidFill>
                <a:latin typeface="Times" charset="0"/>
              </a:rPr>
              <a:t>				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548680"/>
            <a:ext cx="7560840" cy="7571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3600" dirty="0"/>
          </a:p>
          <a:p>
            <a:r>
              <a:rPr lang="en-GB" sz="3600" i="1" dirty="0"/>
              <a:t>Datura stramonium </a:t>
            </a:r>
            <a:r>
              <a:rPr lang="en-GB" sz="3600" dirty="0"/>
              <a:t>for senile tremor: 15 drops per day increasing to 40 or even 60.  Above Schedule 3?</a:t>
            </a:r>
          </a:p>
          <a:p>
            <a:endParaRPr lang="en-GB" sz="3600" dirty="0"/>
          </a:p>
          <a:p>
            <a:r>
              <a:rPr lang="en-GB" sz="3600" dirty="0"/>
              <a:t>Patients with organic changes in the brain have much greater tolerance for these herbs than healthy people.</a:t>
            </a:r>
          </a:p>
          <a:p>
            <a:endParaRPr lang="en-GB" sz="3600" dirty="0"/>
          </a:p>
          <a:p>
            <a:r>
              <a:rPr lang="en-GB" sz="3600" dirty="0"/>
              <a:t>(Weiss 1988)</a:t>
            </a:r>
          </a:p>
          <a:p>
            <a:pPr marL="0" lvl="8"/>
            <a:r>
              <a:rPr lang="en-GB" sz="3600" dirty="0"/>
              <a:t>							</a:t>
            </a:r>
            <a:r>
              <a:rPr lang="en-US" sz="2400" dirty="0">
                <a:solidFill>
                  <a:srgbClr val="000000"/>
                </a:solidFill>
                <a:latin typeface="Times" charset="0"/>
              </a:rPr>
              <a:t>T</a:t>
            </a:r>
          </a:p>
          <a:p>
            <a:endParaRPr lang="en-GB" sz="3600" dirty="0"/>
          </a:p>
          <a:p>
            <a:endParaRPr lang="en-GB" sz="3600" dirty="0"/>
          </a:p>
          <a:p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611560" y="2276872"/>
            <a:ext cx="7881937" cy="26939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enbane.jpg"/>
          <p:cNvPicPr>
            <a:picLocks noChangeAspect="1"/>
          </p:cNvPicPr>
          <p:nvPr/>
        </p:nvPicPr>
        <p:blipFill>
          <a:blip r:embed="rId2" cstate="print"/>
          <a:srcRect b="1156"/>
          <a:stretch>
            <a:fillRect/>
          </a:stretch>
        </p:blipFill>
        <p:spPr>
          <a:xfrm>
            <a:off x="2627784" y="298161"/>
            <a:ext cx="3867011" cy="61551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732240" y="6021288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    </a:t>
            </a:r>
            <a:r>
              <a:rPr lang="en-GB" dirty="0" err="1"/>
              <a:t>Hyoscymus</a:t>
            </a:r>
            <a:r>
              <a:rPr lang="en-GB" dirty="0"/>
              <a:t> </a:t>
            </a:r>
            <a:r>
              <a:rPr lang="en-GB" dirty="0" err="1"/>
              <a:t>niger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71600" y="332656"/>
            <a:ext cx="792088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Hyoscyamus and Homeopathy</a:t>
            </a:r>
          </a:p>
          <a:p>
            <a:endParaRPr lang="en-GB" sz="3600" dirty="0"/>
          </a:p>
          <a:p>
            <a:r>
              <a:rPr lang="en-GB" sz="3600" dirty="0"/>
              <a:t>Acute mania, DT’s, insomnia, a desire to uncover rather than being too hot, horrible, lascivious mania, every muscle twitches, spasms, epilepsy. </a:t>
            </a:r>
          </a:p>
          <a:p>
            <a:endParaRPr lang="en-GB" sz="3600" dirty="0"/>
          </a:p>
          <a:p>
            <a:r>
              <a:rPr lang="en-GB" sz="3600" dirty="0"/>
              <a:t>During an epidemic of war typhus during the Napoleonic wars in 1813 in </a:t>
            </a:r>
            <a:r>
              <a:rPr lang="en-GB" sz="3600" dirty="0" err="1"/>
              <a:t>Leipsic</a:t>
            </a:r>
            <a:r>
              <a:rPr lang="en-GB" sz="3600" dirty="0"/>
              <a:t>, Hahnemann treated 183 cases with Hyoscyamus with no deaths.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3568" y="548681"/>
            <a:ext cx="77048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i="1" dirty="0" err="1">
                <a:solidFill>
                  <a:srgbClr val="000000"/>
                </a:solidFill>
                <a:latin typeface="Arial Narrow" pitchFamily="34" charset="0"/>
              </a:rPr>
              <a:t>Hyoscyamus</a:t>
            </a:r>
            <a:r>
              <a:rPr lang="en-US" sz="3200" b="1" i="1" dirty="0">
                <a:solidFill>
                  <a:srgbClr val="000000"/>
                </a:solidFill>
                <a:latin typeface="Arial Narrow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 Narrow" pitchFamily="34" charset="0"/>
              </a:rPr>
              <a:t>niger</a:t>
            </a:r>
            <a:endParaRPr lang="en-US" sz="3200" b="1" i="1" dirty="0">
              <a:solidFill>
                <a:srgbClr val="000000"/>
              </a:solidFill>
              <a:latin typeface="Arial Narrow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SzPct val="200000"/>
              <a:buFont typeface="Times" charset="0"/>
              <a:buChar char="•"/>
              <a:defRPr/>
            </a:pPr>
            <a:endParaRPr lang="en-US" sz="3200" b="1" i="1" dirty="0">
              <a:solidFill>
                <a:srgbClr val="000000"/>
              </a:solidFill>
              <a:latin typeface="Arial Narrow" pitchFamily="34" charset="0"/>
            </a:endParaRPr>
          </a:p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/>
            </a:pP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Antispasmodic activity, especially urinary system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SzPct val="100000"/>
              <a:buFont typeface="Times" charset="0"/>
              <a:buChar char="•"/>
              <a:defRPr/>
            </a:pPr>
            <a:endParaRPr lang="en-US" sz="3200" b="1" dirty="0">
              <a:solidFill>
                <a:srgbClr val="000000"/>
              </a:solidFill>
              <a:latin typeface="Arial Narrow" pitchFamily="34" charset="0"/>
            </a:endParaRPr>
          </a:p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/>
            </a:pP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Treatment of renal calculi, urine retention, bladder stones and severe urinary tract infections with significant pain due to spasm of the tract </a:t>
            </a:r>
            <a:endParaRPr lang="en-US" sz="2400" dirty="0">
              <a:solidFill>
                <a:srgbClr val="000000"/>
              </a:solidFill>
              <a:latin typeface="Times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15616" y="1772816"/>
            <a:ext cx="6984776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/>
            </a:pP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Prophylactic for motion sickness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SzPct val="100000"/>
              <a:defRPr/>
            </a:pPr>
            <a:endParaRPr lang="en-US" sz="3200" b="1" dirty="0">
              <a:solidFill>
                <a:srgbClr val="000000"/>
              </a:solidFill>
              <a:latin typeface="Arial Narrow" pitchFamily="34" charset="0"/>
            </a:endParaRPr>
          </a:p>
          <a:p>
            <a:pPr marL="457200" lvl="0" indent="-457200" fontAlgn="base">
              <a:spcBef>
                <a:spcPct val="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/>
            </a:pP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 Treatment of </a:t>
            </a:r>
            <a:r>
              <a:rPr lang="en-US" sz="3200" b="1" dirty="0" err="1">
                <a:solidFill>
                  <a:srgbClr val="000000"/>
                </a:solidFill>
                <a:latin typeface="Arial Narrow" pitchFamily="34" charset="0"/>
              </a:rPr>
              <a:t>Meniere’s</a:t>
            </a: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 disease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en-CA" sz="2800" b="1" u="sng" dirty="0">
              <a:solidFill>
                <a:srgbClr val="000000"/>
              </a:solidFill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99592" y="476673"/>
            <a:ext cx="7488832" cy="4819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Dosing strategies for </a:t>
            </a:r>
            <a:r>
              <a:rPr lang="en-US" sz="3200" b="1" i="1" dirty="0" err="1">
                <a:solidFill>
                  <a:srgbClr val="000000"/>
                </a:solidFill>
                <a:latin typeface="Arial Narrow" pitchFamily="34" charset="0"/>
              </a:rPr>
              <a:t>Atropa</a:t>
            </a:r>
            <a:r>
              <a:rPr lang="en-US" sz="3200" b="1" i="1" dirty="0">
                <a:solidFill>
                  <a:srgbClr val="000000"/>
                </a:solidFill>
                <a:latin typeface="Arial Narrow" pitchFamily="34" charset="0"/>
              </a:rPr>
              <a:t>, Datura </a:t>
            </a: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and</a:t>
            </a:r>
            <a:r>
              <a:rPr lang="en-US" sz="3200" b="1" i="1" dirty="0">
                <a:solidFill>
                  <a:srgbClr val="000000"/>
                </a:solidFill>
                <a:latin typeface="Arial Narrow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 Narrow" pitchFamily="34" charset="0"/>
              </a:rPr>
              <a:t>Hyoscyamus</a:t>
            </a:r>
            <a:endParaRPr lang="en-US" sz="3200" b="1" i="1" dirty="0">
              <a:solidFill>
                <a:srgbClr val="000000"/>
              </a:solidFill>
              <a:latin typeface="Arial Narrow" pitchFamily="34" charset="0"/>
            </a:endParaRPr>
          </a:p>
          <a:p>
            <a:pPr lv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Pct val="200000"/>
              <a:buFont typeface="Times" charset="0"/>
              <a:buChar char="•"/>
            </a:pPr>
            <a:endParaRPr lang="en-US" sz="3200" b="1" i="1" dirty="0">
              <a:solidFill>
                <a:srgbClr val="000000"/>
              </a:solidFill>
              <a:latin typeface="Arial Narrow" pitchFamily="34" charset="0"/>
            </a:endParaRPr>
          </a:p>
          <a:p>
            <a:pPr lv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Pct val="200000"/>
              <a:buFont typeface="Times" charset="0"/>
              <a:buChar char="•"/>
            </a:pP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 Overdosing of atropine, </a:t>
            </a:r>
            <a:r>
              <a:rPr lang="en-US" sz="3200" b="1" dirty="0" err="1">
                <a:solidFill>
                  <a:srgbClr val="000000"/>
                </a:solidFill>
                <a:latin typeface="Arial Narrow" pitchFamily="34" charset="0"/>
              </a:rPr>
              <a:t>hyoscyamine</a:t>
            </a: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 </a:t>
            </a:r>
          </a:p>
          <a:p>
            <a:pPr lv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Pct val="200000"/>
            </a:pP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    or </a:t>
            </a:r>
            <a:r>
              <a:rPr lang="en-US" sz="3200" b="1" dirty="0" err="1">
                <a:solidFill>
                  <a:srgbClr val="000000"/>
                </a:solidFill>
                <a:latin typeface="Arial Narrow" pitchFamily="34" charset="0"/>
              </a:rPr>
              <a:t>hyoscine</a:t>
            </a: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  =  dry mouth</a:t>
            </a:r>
          </a:p>
          <a:p>
            <a:pPr lv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Pct val="200000"/>
              <a:buFont typeface="Times" charset="0"/>
              <a:buChar char="•"/>
            </a:pP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 Eyes sore and dry</a:t>
            </a:r>
          </a:p>
          <a:p>
            <a:pPr lv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Pct val="200000"/>
              <a:buFont typeface="Times" charset="0"/>
              <a:buChar char="•"/>
            </a:pP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 Use with mucilaginous herbs</a:t>
            </a:r>
          </a:p>
          <a:p>
            <a:pPr lv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Pct val="200000"/>
              <a:buFont typeface="Times" charset="0"/>
              <a:buChar char="•"/>
            </a:pP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 Therapeutic dose is close to toxic dose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3568" y="764705"/>
            <a:ext cx="8460432" cy="55584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Pct val="200000"/>
              <a:buFont typeface="Times" charset="0"/>
              <a:buChar char="•"/>
              <a:defRPr/>
            </a:pP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Tincture taken 10 drops twice a day / week</a:t>
            </a:r>
          </a:p>
          <a:p>
            <a:pPr lv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Pct val="200000"/>
              <a:buFont typeface="Times" charset="0"/>
              <a:buChar char="•"/>
              <a:defRPr/>
            </a:pP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  Increased by 1 drop every three days until </a:t>
            </a:r>
          </a:p>
          <a:p>
            <a:pPr lv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Pct val="200000"/>
              <a:defRPr/>
            </a:pP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	dry mouth and visual disturbances appear</a:t>
            </a:r>
          </a:p>
          <a:p>
            <a:pPr lv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Pct val="200000"/>
              <a:buFont typeface="Times" charset="0"/>
              <a:buChar char="•"/>
              <a:defRPr/>
            </a:pP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 Reduced by 1 drop each day until side </a:t>
            </a:r>
          </a:p>
          <a:p>
            <a:pPr lv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Pct val="200000"/>
              <a:defRPr/>
            </a:pP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	effects disappear</a:t>
            </a:r>
          </a:p>
          <a:p>
            <a:pPr lv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Pct val="200000"/>
              <a:buFont typeface="Times" charset="0"/>
              <a:buChar char="•"/>
              <a:defRPr/>
            </a:pP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 1:10 in 45% - 65% ethanol - maximum weekly </a:t>
            </a:r>
          </a:p>
          <a:p>
            <a:pPr lv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Pct val="200000"/>
              <a:defRPr/>
            </a:pP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	dose 10 </a:t>
            </a:r>
            <a:r>
              <a:rPr lang="en-US" sz="3200" b="1" dirty="0" err="1">
                <a:solidFill>
                  <a:srgbClr val="000000"/>
                </a:solidFill>
                <a:latin typeface="Arial Narrow" pitchFamily="34" charset="0"/>
              </a:rPr>
              <a:t>mL</a:t>
            </a:r>
            <a:r>
              <a:rPr lang="en-GB" sz="3200" dirty="0"/>
              <a:t> </a:t>
            </a:r>
          </a:p>
          <a:p>
            <a:pPr lvl="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Pct val="200000"/>
              <a:defRPr/>
            </a:pPr>
            <a:r>
              <a:rPr lang="en-GB" sz="2400" dirty="0"/>
              <a:t>(Hyoscyamus tincture for paralysis </a:t>
            </a:r>
            <a:r>
              <a:rPr lang="en-GB" sz="2400" dirty="0" err="1"/>
              <a:t>agitans</a:t>
            </a:r>
            <a:r>
              <a:rPr lang="en-GB" sz="2400" dirty="0"/>
              <a:t> and senile tremor, relatively large doses are needed: up to 30 drops 3-4x daily. Weiss 1988)</a:t>
            </a:r>
            <a:endParaRPr lang="en-US" sz="2400" b="1" dirty="0">
              <a:solidFill>
                <a:srgbClr val="000000"/>
              </a:solidFill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1"/>
            <a:ext cx="8640960" cy="6888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Contra-indications for </a:t>
            </a:r>
            <a:r>
              <a:rPr lang="en-US" sz="3200" b="1" i="1" dirty="0" err="1">
                <a:solidFill>
                  <a:srgbClr val="000000"/>
                </a:solidFill>
                <a:latin typeface="Arial Narrow" pitchFamily="34" charset="0"/>
              </a:rPr>
              <a:t>Atropa</a:t>
            </a:r>
            <a:r>
              <a:rPr lang="en-US" sz="3200" b="1" i="1" dirty="0">
                <a:solidFill>
                  <a:srgbClr val="000000"/>
                </a:solidFill>
                <a:latin typeface="Arial Narrow" pitchFamily="34" charset="0"/>
              </a:rPr>
              <a:t>, Datura</a:t>
            </a: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 and </a:t>
            </a:r>
            <a:r>
              <a:rPr lang="en-US" sz="3200" b="1" i="1" dirty="0" err="1">
                <a:solidFill>
                  <a:srgbClr val="000000"/>
                </a:solidFill>
                <a:latin typeface="Arial Narrow" pitchFamily="34" charset="0"/>
              </a:rPr>
              <a:t>Hyoscyamus</a:t>
            </a:r>
            <a:endParaRPr lang="en-US" sz="3200" b="1" i="1" dirty="0">
              <a:solidFill>
                <a:srgbClr val="000000"/>
              </a:solidFill>
              <a:latin typeface="Arial Narrow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srgbClr val="000000"/>
              </a:solidFill>
              <a:latin typeface="Arial Narrow" pitchFamily="34" charset="0"/>
            </a:endParaRPr>
          </a:p>
          <a:p>
            <a:pPr lv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Pct val="200000"/>
              <a:buFont typeface="Times" charset="0"/>
              <a:buChar char="•"/>
            </a:pP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 Tachycardia, arrhythmia, glaucoma, hypertension  </a:t>
            </a:r>
          </a:p>
          <a:p>
            <a:pPr lv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Pct val="200000"/>
              <a:buFont typeface="Times" charset="0"/>
              <a:buChar char="•"/>
            </a:pPr>
            <a:endParaRPr lang="en-US" sz="3200" b="1" dirty="0">
              <a:solidFill>
                <a:srgbClr val="000000"/>
              </a:solidFill>
              <a:latin typeface="Arial Narrow" pitchFamily="34" charset="0"/>
            </a:endParaRPr>
          </a:p>
          <a:p>
            <a:pPr lv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Pct val="200000"/>
              <a:buFont typeface="Times" charset="0"/>
              <a:buChar char="•"/>
            </a:pP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 Mechanical </a:t>
            </a:r>
            <a:r>
              <a:rPr lang="en-US" sz="3200" b="1" dirty="0" err="1">
                <a:solidFill>
                  <a:srgbClr val="000000"/>
                </a:solidFill>
                <a:latin typeface="Arial Narrow" pitchFamily="34" charset="0"/>
              </a:rPr>
              <a:t>stenosis</a:t>
            </a: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 of gastro-intestinal tract, pulmonary </a:t>
            </a:r>
            <a:r>
              <a:rPr lang="en-US" sz="3200" b="1" dirty="0" err="1">
                <a:solidFill>
                  <a:srgbClr val="000000"/>
                </a:solidFill>
                <a:latin typeface="Arial Narrow" pitchFamily="34" charset="0"/>
              </a:rPr>
              <a:t>oedema</a:t>
            </a: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 and prostatic adenoma with urinary retention</a:t>
            </a:r>
          </a:p>
          <a:p>
            <a:pPr lv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Pct val="200000"/>
              <a:buFont typeface="Times" charset="0"/>
              <a:buChar char="•"/>
            </a:pPr>
            <a:endParaRPr lang="en-US" sz="3200" b="1" dirty="0">
              <a:solidFill>
                <a:srgbClr val="000000"/>
              </a:solidFill>
              <a:latin typeface="Arial Narrow" pitchFamily="34" charset="0"/>
            </a:endParaRPr>
          </a:p>
          <a:p>
            <a:pPr lv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Pct val="200000"/>
              <a:buFont typeface="Times" charset="0"/>
              <a:buChar char="•"/>
            </a:pP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 May potentiate anti-cholinergic activity of tri-cyclic   antidepressants,  mono-amine </a:t>
            </a:r>
            <a:r>
              <a:rPr lang="en-US" sz="3200" b="1" dirty="0" err="1">
                <a:solidFill>
                  <a:srgbClr val="000000"/>
                </a:solidFill>
                <a:latin typeface="Arial Narrow" pitchFamily="34" charset="0"/>
              </a:rPr>
              <a:t>oxidase</a:t>
            </a: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 inhibitors, </a:t>
            </a:r>
            <a:r>
              <a:rPr lang="en-US" sz="3200" b="1" dirty="0" err="1">
                <a:solidFill>
                  <a:srgbClr val="000000"/>
                </a:solidFill>
                <a:latin typeface="Arial Narrow" pitchFamily="34" charset="0"/>
              </a:rPr>
              <a:t>quinidine</a:t>
            </a: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 (anti-arrhythmic) and </a:t>
            </a:r>
            <a:r>
              <a:rPr lang="en-US" sz="3200" b="1" dirty="0" err="1">
                <a:solidFill>
                  <a:srgbClr val="000000"/>
                </a:solidFill>
                <a:latin typeface="Arial Narrow" pitchFamily="34" charset="0"/>
              </a:rPr>
              <a:t>amantadine</a:t>
            </a:r>
            <a:endParaRPr lang="en-US" sz="3200" b="1" dirty="0">
              <a:solidFill>
                <a:srgbClr val="CCFF66"/>
              </a:solidFill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259632" y="692696"/>
          <a:ext cx="6336704" cy="5049200"/>
        </p:xfrm>
        <a:graphic>
          <a:graphicData uri="http://schemas.openxmlformats.org/drawingml/2006/table">
            <a:tbl>
              <a:tblPr/>
              <a:tblGrid>
                <a:gridCol w="16084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609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50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87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34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225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995" marR="219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latin typeface="Calibri"/>
                          <a:ea typeface="Calibri"/>
                          <a:cs typeface="Times New Roman"/>
                        </a:rPr>
                        <a:t>Face</a:t>
                      </a:r>
                    </a:p>
                  </a:txBody>
                  <a:tcPr marL="21995" marR="219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latin typeface="Calibri"/>
                          <a:ea typeface="Calibri"/>
                          <a:cs typeface="Times New Roman"/>
                        </a:rPr>
                        <a:t>Light</a:t>
                      </a:r>
                    </a:p>
                  </a:txBody>
                  <a:tcPr marL="21995" marR="219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latin typeface="Calibri"/>
                          <a:ea typeface="Calibri"/>
                          <a:cs typeface="Times New Roman"/>
                        </a:rPr>
                        <a:t>Fever</a:t>
                      </a:r>
                    </a:p>
                  </a:txBody>
                  <a:tcPr marL="21995" marR="219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latin typeface="Calibri"/>
                          <a:ea typeface="Calibri"/>
                          <a:cs typeface="Times New Roman"/>
                        </a:rPr>
                        <a:t>Apperance</a:t>
                      </a:r>
                    </a:p>
                  </a:txBody>
                  <a:tcPr marL="21995" marR="219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25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latin typeface="Calibri"/>
                          <a:ea typeface="Calibri"/>
                          <a:cs typeface="Times New Roman"/>
                        </a:rPr>
                        <a:t>Belladonna</a:t>
                      </a:r>
                    </a:p>
                  </a:txBody>
                  <a:tcPr marL="21995" marR="219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latin typeface="Calibri"/>
                          <a:ea typeface="Calibri"/>
                          <a:cs typeface="Times New Roman"/>
                        </a:rPr>
                        <a:t>Red</a:t>
                      </a:r>
                    </a:p>
                  </a:txBody>
                  <a:tcPr marL="21995" marR="219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latin typeface="Calibri"/>
                          <a:ea typeface="Calibri"/>
                          <a:cs typeface="Times New Roman"/>
                        </a:rPr>
                        <a:t>Can’t bear</a:t>
                      </a:r>
                    </a:p>
                  </a:txBody>
                  <a:tcPr marL="21995" marR="219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latin typeface="Calibri"/>
                          <a:ea typeface="Calibri"/>
                          <a:cs typeface="Times New Roman"/>
                        </a:rPr>
                        <a:t>Hot</a:t>
                      </a:r>
                    </a:p>
                  </a:txBody>
                  <a:tcPr marL="21995" marR="219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latin typeface="Calibri"/>
                          <a:ea typeface="Calibri"/>
                          <a:cs typeface="Times New Roman"/>
                        </a:rPr>
                        <a:t>spasm of the larynx</a:t>
                      </a:r>
                    </a:p>
                  </a:txBody>
                  <a:tcPr marL="21995" marR="219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225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latin typeface="Calibri"/>
                          <a:ea typeface="Calibri"/>
                          <a:cs typeface="Times New Roman"/>
                        </a:rPr>
                        <a:t>Datura</a:t>
                      </a:r>
                    </a:p>
                  </a:txBody>
                  <a:tcPr marL="21995" marR="219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2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latin typeface="Calibri"/>
                          <a:ea typeface="Calibri"/>
                          <a:cs typeface="Times New Roman"/>
                        </a:rPr>
                        <a:t>Red</a:t>
                      </a:r>
                    </a:p>
                  </a:txBody>
                  <a:tcPr marL="21995" marR="219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latin typeface="Calibri"/>
                          <a:ea typeface="Calibri"/>
                          <a:cs typeface="Times New Roman"/>
                        </a:rPr>
                        <a:t>Hates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latin typeface="Calibri"/>
                          <a:ea typeface="Calibri"/>
                          <a:cs typeface="Times New Roman"/>
                        </a:rPr>
                        <a:t>dark</a:t>
                      </a:r>
                    </a:p>
                  </a:txBody>
                  <a:tcPr marL="21995" marR="219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latin typeface="Calibri"/>
                          <a:ea typeface="Calibri"/>
                          <a:cs typeface="Times New Roman"/>
                        </a:rPr>
                        <a:t>violent, active</a:t>
                      </a:r>
                    </a:p>
                  </a:txBody>
                  <a:tcPr marL="21995" marR="219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err="1">
                          <a:latin typeface="Calibri"/>
                          <a:ea typeface="Calibri"/>
                          <a:cs typeface="Times New Roman"/>
                        </a:rPr>
                        <a:t>Risus</a:t>
                      </a:r>
                      <a:r>
                        <a:rPr lang="en-GB" sz="20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GB" sz="2000" dirty="0" err="1">
                          <a:latin typeface="Calibri"/>
                          <a:ea typeface="Calibri"/>
                          <a:cs typeface="Times New Roman"/>
                        </a:rPr>
                        <a:t>sardonicus</a:t>
                      </a:r>
                      <a:r>
                        <a:rPr lang="en-GB" sz="2000" dirty="0">
                          <a:latin typeface="Calibri"/>
                          <a:ea typeface="Calibri"/>
                          <a:cs typeface="Times New Roman"/>
                        </a:rPr>
                        <a:t>, stupid, friendly look</a:t>
                      </a:r>
                    </a:p>
                  </a:txBody>
                  <a:tcPr marL="21995" marR="219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849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err="1">
                          <a:latin typeface="Calibri"/>
                          <a:ea typeface="Calibri"/>
                          <a:cs typeface="Times New Roman"/>
                        </a:rPr>
                        <a:t>Hyoscymus</a:t>
                      </a:r>
                      <a:endParaRPr lang="en-GB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995" marR="219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latin typeface="Calibri"/>
                          <a:ea typeface="Calibri"/>
                          <a:cs typeface="Times New Roman"/>
                        </a:rPr>
                        <a:t>Pale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latin typeface="Calibri"/>
                          <a:ea typeface="Calibri"/>
                          <a:cs typeface="Times New Roman"/>
                        </a:rPr>
                        <a:t>sunken</a:t>
                      </a:r>
                    </a:p>
                  </a:txBody>
                  <a:tcPr marL="21995" marR="219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latin typeface="Calibri"/>
                          <a:ea typeface="Calibri"/>
                          <a:cs typeface="Times New Roman"/>
                        </a:rPr>
                        <a:t>N/A</a:t>
                      </a:r>
                    </a:p>
                  </a:txBody>
                  <a:tcPr marL="21995" marR="219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>
                          <a:latin typeface="Calibri"/>
                          <a:ea typeface="Calibri"/>
                          <a:cs typeface="Times New Roman"/>
                        </a:rPr>
                        <a:t>not high but insanity</a:t>
                      </a:r>
                    </a:p>
                  </a:txBody>
                  <a:tcPr marL="21995" marR="219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latin typeface="Calibri"/>
                          <a:ea typeface="Calibri"/>
                          <a:cs typeface="Times New Roman"/>
                        </a:rPr>
                        <a:t>Purple face, eyes projecting, shrieks</a:t>
                      </a:r>
                    </a:p>
                  </a:txBody>
                  <a:tcPr marL="21995" marR="219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331640" y="620688"/>
          <a:ext cx="7200801" cy="5040559"/>
        </p:xfrm>
        <a:graphic>
          <a:graphicData uri="http://schemas.openxmlformats.org/drawingml/2006/table">
            <a:tbl>
              <a:tblPr/>
              <a:tblGrid>
                <a:gridCol w="18278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28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70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68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61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8617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1995" marR="219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latin typeface="Calibri"/>
                          <a:ea typeface="Calibri"/>
                          <a:cs typeface="Times New Roman"/>
                        </a:rPr>
                        <a:t>Violence</a:t>
                      </a:r>
                    </a:p>
                  </a:txBody>
                  <a:tcPr marL="21995" marR="219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latin typeface="Calibri"/>
                          <a:ea typeface="Calibri"/>
                          <a:cs typeface="Times New Roman"/>
                        </a:rPr>
                        <a:t>Cerebral activity</a:t>
                      </a:r>
                    </a:p>
                  </a:txBody>
                  <a:tcPr marL="21995" marR="219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2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>
                          <a:latin typeface="Calibri"/>
                          <a:ea typeface="Calibri"/>
                          <a:cs typeface="Times New Roman"/>
                        </a:rPr>
                        <a:t>Inflammatory</a:t>
                      </a:r>
                    </a:p>
                  </a:txBody>
                  <a:tcPr marL="21995" marR="219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24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latin typeface="Calibri"/>
                          <a:ea typeface="Calibri"/>
                          <a:cs typeface="Times New Roman"/>
                        </a:rPr>
                        <a:t>Fear of water</a:t>
                      </a:r>
                    </a:p>
                  </a:txBody>
                  <a:tcPr marL="21995" marR="219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668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latin typeface="Calibri"/>
                          <a:ea typeface="Calibri"/>
                          <a:cs typeface="Times New Roman"/>
                        </a:rPr>
                        <a:t>Belladonna</a:t>
                      </a:r>
                    </a:p>
                  </a:txBody>
                  <a:tcPr marL="21995" marR="219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21995" marR="219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>
                          <a:latin typeface="Calibri"/>
                          <a:ea typeface="Calibri"/>
                          <a:cs typeface="Times New Roman"/>
                        </a:rPr>
                        <a:t>Up</a:t>
                      </a:r>
                    </a:p>
                  </a:txBody>
                  <a:tcPr marL="21995" marR="219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>
                          <a:latin typeface="Calibri"/>
                          <a:ea typeface="Calibri"/>
                          <a:cs typeface="Times New Roman"/>
                        </a:rPr>
                        <a:t>Yes</a:t>
                      </a:r>
                    </a:p>
                  </a:txBody>
                  <a:tcPr marL="21995" marR="219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>
                          <a:latin typeface="Calibri"/>
                          <a:ea typeface="Calibri"/>
                          <a:cs typeface="Times New Roman"/>
                        </a:rPr>
                        <a:t>Yes</a:t>
                      </a:r>
                    </a:p>
                  </a:txBody>
                  <a:tcPr marL="21995" marR="219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59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>
                          <a:latin typeface="Calibri"/>
                          <a:ea typeface="Calibri"/>
                          <a:cs typeface="Times New Roman"/>
                        </a:rPr>
                        <a:t>Datura</a:t>
                      </a:r>
                    </a:p>
                  </a:txBody>
                  <a:tcPr marL="21995" marR="219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24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21995" marR="219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>
                          <a:latin typeface="Calibri"/>
                          <a:ea typeface="Calibri"/>
                          <a:cs typeface="Times New Roman"/>
                        </a:rPr>
                        <a:t>Up</a:t>
                      </a:r>
                    </a:p>
                  </a:txBody>
                  <a:tcPr marL="21995" marR="219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>
                          <a:latin typeface="Calibri"/>
                          <a:ea typeface="Calibri"/>
                          <a:cs typeface="Times New Roman"/>
                        </a:rPr>
                        <a:t>No </a:t>
                      </a:r>
                    </a:p>
                  </a:txBody>
                  <a:tcPr marL="21995" marR="219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>
                          <a:latin typeface="Calibri"/>
                          <a:ea typeface="Calibri"/>
                          <a:cs typeface="Times New Roman"/>
                        </a:rPr>
                        <a:t>Yes</a:t>
                      </a:r>
                    </a:p>
                  </a:txBody>
                  <a:tcPr marL="21995" marR="219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59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>
                          <a:latin typeface="Calibri"/>
                          <a:ea typeface="Calibri"/>
                          <a:cs typeface="Times New Roman"/>
                        </a:rPr>
                        <a:t>Hyoscymus</a:t>
                      </a:r>
                    </a:p>
                  </a:txBody>
                  <a:tcPr marL="21995" marR="219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21995" marR="219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>
                          <a:latin typeface="Calibri"/>
                          <a:ea typeface="Calibri"/>
                          <a:cs typeface="Times New Roman"/>
                        </a:rPr>
                        <a:t>N/A</a:t>
                      </a:r>
                    </a:p>
                  </a:txBody>
                  <a:tcPr marL="21995" marR="219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>
                          <a:latin typeface="Calibri"/>
                          <a:ea typeface="Calibri"/>
                          <a:cs typeface="Times New Roman"/>
                        </a:rPr>
                        <a:t>N/A</a:t>
                      </a:r>
                    </a:p>
                  </a:txBody>
                  <a:tcPr marL="21995" marR="219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latin typeface="Calibri"/>
                          <a:ea typeface="Calibri"/>
                          <a:cs typeface="Times New Roman"/>
                        </a:rPr>
                        <a:t>Yes</a:t>
                      </a:r>
                    </a:p>
                  </a:txBody>
                  <a:tcPr marL="21995" marR="219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884368" y="6021288"/>
            <a:ext cx="360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T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uttercup family.jpg"/>
          <p:cNvPicPr>
            <a:picLocks noChangeAspect="1"/>
          </p:cNvPicPr>
          <p:nvPr/>
        </p:nvPicPr>
        <p:blipFill>
          <a:blip r:embed="rId2" cstate="print"/>
          <a:srcRect t="7558"/>
          <a:stretch>
            <a:fillRect/>
          </a:stretch>
        </p:blipFill>
        <p:spPr>
          <a:xfrm>
            <a:off x="2555776" y="260648"/>
            <a:ext cx="3921236" cy="616530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948264" y="5877272"/>
            <a:ext cx="1737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Buttercup family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ightshade famil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90216" y="519684"/>
            <a:ext cx="4163568" cy="581863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04248" y="5805264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 Nightshade Family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9512" y="6381328"/>
            <a:ext cx="8784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“Healing Plants” Wilhelm Pelikan Mercury Press Woodcuts Walther </a:t>
            </a:r>
            <a:r>
              <a:rPr lang="en-GB" dirty="0" err="1"/>
              <a:t>Roggenkamp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conit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71800" y="188640"/>
            <a:ext cx="3601899" cy="63362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76256" y="6021288"/>
            <a:ext cx="1933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/>
              <a:t>Aconitum </a:t>
            </a:r>
            <a:r>
              <a:rPr lang="en-GB" i="1" dirty="0" err="1"/>
              <a:t>napelus</a:t>
            </a:r>
            <a:endParaRPr lang="en-GB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548680"/>
            <a:ext cx="792088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/>
              <a:t>Aconite in Homeopathy</a:t>
            </a:r>
          </a:p>
          <a:p>
            <a:endParaRPr lang="en-GB" sz="3600" dirty="0"/>
          </a:p>
          <a:p>
            <a:r>
              <a:rPr lang="en-GB" sz="3600" dirty="0"/>
              <a:t>Fear of death, heart and chest, inflammation of the throat, restless tossing in bed, raging delirium, </a:t>
            </a:r>
            <a:r>
              <a:rPr lang="en-GB" sz="3600" dirty="0">
                <a:solidFill>
                  <a:srgbClr val="FF0000"/>
                </a:solidFill>
              </a:rPr>
              <a:t>turmoil in circulation</a:t>
            </a:r>
            <a:r>
              <a:rPr lang="en-GB" sz="3600" dirty="0"/>
              <a:t>, predicts the time of death. </a:t>
            </a:r>
          </a:p>
          <a:p>
            <a:endParaRPr lang="en-GB" sz="3600" dirty="0"/>
          </a:p>
          <a:p>
            <a:r>
              <a:rPr lang="en-GB" sz="3600" dirty="0"/>
              <a:t>In the nursery – for sudden severe effects following chills and frights with restlessness, anxiety, fear and exalted sensibility.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476672"/>
            <a:ext cx="813690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/>
              <a:t>Herbal indications of Aconite</a:t>
            </a:r>
          </a:p>
          <a:p>
            <a:endParaRPr lang="en-GB" sz="3600" dirty="0"/>
          </a:p>
          <a:p>
            <a:r>
              <a:rPr lang="en-GB" sz="3600" dirty="0"/>
              <a:t>Neuralgia, sciatica, other nerve pains and rheumatic pain as a topical application. </a:t>
            </a:r>
          </a:p>
          <a:p>
            <a:endParaRPr lang="en-GB" sz="3600" dirty="0"/>
          </a:p>
          <a:p>
            <a:r>
              <a:rPr lang="en-GB" sz="3600" dirty="0"/>
              <a:t>Stimulates heart and circulation internally but the effective dose is too close to the toxic dose to use it internally.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7544" y="404664"/>
            <a:ext cx="8208912" cy="5780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b="1" i="1" dirty="0">
                <a:solidFill>
                  <a:srgbClr val="000000"/>
                </a:solidFill>
                <a:latin typeface="Arial Narrow" pitchFamily="34" charset="0"/>
              </a:rPr>
              <a:t>Aconitum napellus</a:t>
            </a:r>
          </a:p>
          <a:p>
            <a:pPr lv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endParaRPr lang="en-US" sz="2800" b="1" i="1" dirty="0">
              <a:solidFill>
                <a:srgbClr val="000000"/>
              </a:solidFill>
              <a:latin typeface="Arial Narrow" pitchFamily="34" charset="0"/>
            </a:endParaRPr>
          </a:p>
          <a:p>
            <a:pPr lv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b="1" i="1" dirty="0">
                <a:solidFill>
                  <a:srgbClr val="000000"/>
                </a:solidFill>
                <a:latin typeface="Arial Narrow" pitchFamily="34" charset="0"/>
              </a:rPr>
              <a:t>Pharmacology of Aconitum</a:t>
            </a:r>
            <a:r>
              <a:rPr lang="en-US" sz="2800" b="1" dirty="0">
                <a:solidFill>
                  <a:srgbClr val="000000"/>
                </a:solidFill>
                <a:latin typeface="Arial Narrow" pitchFamily="34" charset="0"/>
              </a:rPr>
              <a:t>    </a:t>
            </a:r>
          </a:p>
          <a:p>
            <a:pPr lv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endParaRPr lang="en-US" sz="2800" b="1" dirty="0">
              <a:solidFill>
                <a:srgbClr val="000000"/>
              </a:solidFill>
              <a:latin typeface="Arial Narrow" pitchFamily="34" charset="0"/>
            </a:endParaRPr>
          </a:p>
          <a:p>
            <a:pPr lv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200000"/>
            </a:pPr>
            <a:r>
              <a:rPr lang="en-US" sz="2800" b="1" dirty="0" err="1">
                <a:solidFill>
                  <a:srgbClr val="000000"/>
                </a:solidFill>
                <a:latin typeface="Arial Narrow" pitchFamily="34" charset="0"/>
              </a:rPr>
              <a:t>Terpenoid</a:t>
            </a:r>
            <a:r>
              <a:rPr lang="en-US" sz="2800" b="1" dirty="0">
                <a:solidFill>
                  <a:srgbClr val="000000"/>
                </a:solidFill>
                <a:latin typeface="Arial Narrow" pitchFamily="34" charset="0"/>
              </a:rPr>
              <a:t> alkaloids </a:t>
            </a:r>
            <a:r>
              <a:rPr lang="en-US" sz="2800" b="1" dirty="0" err="1">
                <a:solidFill>
                  <a:srgbClr val="000000"/>
                </a:solidFill>
                <a:latin typeface="Arial Narrow" pitchFamily="34" charset="0"/>
              </a:rPr>
              <a:t>aconitine</a:t>
            </a:r>
            <a:r>
              <a:rPr lang="en-US" sz="2800" b="1" dirty="0">
                <a:solidFill>
                  <a:srgbClr val="000000"/>
                </a:solidFill>
                <a:latin typeface="Arial Narrow" pitchFamily="34" charset="0"/>
              </a:rPr>
              <a:t> (</a:t>
            </a:r>
            <a:r>
              <a:rPr lang="en-US" sz="2800" b="1" dirty="0" err="1">
                <a:solidFill>
                  <a:srgbClr val="000000"/>
                </a:solidFill>
                <a:latin typeface="Arial Narrow" pitchFamily="34" charset="0"/>
              </a:rPr>
              <a:t>acetylbenzoinaconine</a:t>
            </a:r>
            <a:r>
              <a:rPr lang="en-US" sz="2800" b="1" dirty="0">
                <a:solidFill>
                  <a:srgbClr val="000000"/>
                </a:solidFill>
                <a:latin typeface="Arial Narrow" pitchFamily="34" charset="0"/>
              </a:rPr>
              <a:t> – </a:t>
            </a:r>
          </a:p>
          <a:p>
            <a:pPr lv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200000"/>
            </a:pPr>
            <a:r>
              <a:rPr lang="en-US" sz="2800" b="1" dirty="0" err="1">
                <a:solidFill>
                  <a:srgbClr val="000000"/>
                </a:solidFill>
                <a:latin typeface="Arial Narrow" pitchFamily="34" charset="0"/>
              </a:rPr>
              <a:t>terpene</a:t>
            </a:r>
            <a:r>
              <a:rPr lang="en-US" sz="2800" b="1" dirty="0">
                <a:solidFill>
                  <a:srgbClr val="000000"/>
                </a:solidFill>
                <a:latin typeface="Arial Narrow" pitchFamily="34" charset="0"/>
              </a:rPr>
              <a:t> ester), </a:t>
            </a:r>
            <a:r>
              <a:rPr lang="en-US" sz="2800" b="1" dirty="0" err="1">
                <a:solidFill>
                  <a:srgbClr val="000000"/>
                </a:solidFill>
                <a:latin typeface="Arial Narrow" pitchFamily="34" charset="0"/>
              </a:rPr>
              <a:t>Picraconitine</a:t>
            </a:r>
            <a:r>
              <a:rPr lang="en-US" sz="2800" b="1" dirty="0">
                <a:solidFill>
                  <a:srgbClr val="000000"/>
                </a:solidFill>
                <a:latin typeface="Arial Narrow" pitchFamily="34" charset="0"/>
              </a:rPr>
              <a:t> (</a:t>
            </a:r>
            <a:r>
              <a:rPr lang="en-US" sz="2800" b="1" dirty="0" err="1">
                <a:solidFill>
                  <a:srgbClr val="000000"/>
                </a:solidFill>
                <a:latin typeface="Arial Narrow" pitchFamily="34" charset="0"/>
              </a:rPr>
              <a:t>benzoylaconine</a:t>
            </a:r>
            <a:r>
              <a:rPr lang="en-US" sz="2800" b="1" dirty="0">
                <a:solidFill>
                  <a:srgbClr val="000000"/>
                </a:solidFill>
                <a:latin typeface="Arial Narrow" pitchFamily="34" charset="0"/>
              </a:rPr>
              <a:t> - hydrolysis product of </a:t>
            </a:r>
            <a:r>
              <a:rPr lang="en-US" sz="2800" b="1" dirty="0" err="1">
                <a:solidFill>
                  <a:srgbClr val="000000"/>
                </a:solidFill>
                <a:latin typeface="Arial Narrow" pitchFamily="34" charset="0"/>
              </a:rPr>
              <a:t>aconitine</a:t>
            </a:r>
            <a:r>
              <a:rPr lang="en-US" sz="2800" b="1" dirty="0">
                <a:solidFill>
                  <a:srgbClr val="000000"/>
                </a:solidFill>
                <a:latin typeface="Arial Narrow" pitchFamily="34" charset="0"/>
              </a:rPr>
              <a:t>),  and </a:t>
            </a:r>
            <a:r>
              <a:rPr lang="en-US" sz="2800" b="1" dirty="0" err="1">
                <a:solidFill>
                  <a:srgbClr val="000000"/>
                </a:solidFill>
                <a:latin typeface="Arial Narrow" pitchFamily="34" charset="0"/>
              </a:rPr>
              <a:t>aconine</a:t>
            </a:r>
            <a:r>
              <a:rPr lang="en-US" sz="2800" b="1" dirty="0">
                <a:solidFill>
                  <a:srgbClr val="000000"/>
                </a:solidFill>
                <a:latin typeface="Arial Narrow" pitchFamily="34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Arial Narrow" pitchFamily="34" charset="0"/>
              </a:rPr>
              <a:t>napelline</a:t>
            </a:r>
            <a:r>
              <a:rPr lang="en-US" sz="2800" b="1" dirty="0">
                <a:solidFill>
                  <a:srgbClr val="000000"/>
                </a:solidFill>
                <a:latin typeface="Arial Narrow" pitchFamily="34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Arial Narrow" pitchFamily="34" charset="0"/>
              </a:rPr>
              <a:t>mesacontine</a:t>
            </a:r>
            <a:r>
              <a:rPr lang="en-US" sz="2800" b="1" dirty="0">
                <a:solidFill>
                  <a:srgbClr val="000000"/>
                </a:solidFill>
                <a:latin typeface="Arial Narrow" pitchFamily="34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Arial Narrow" pitchFamily="34" charset="0"/>
              </a:rPr>
              <a:t>neoline</a:t>
            </a:r>
            <a:r>
              <a:rPr lang="en-US" sz="2800" b="1" dirty="0">
                <a:solidFill>
                  <a:srgbClr val="000000"/>
                </a:solidFill>
                <a:latin typeface="Arial Narrow" pitchFamily="34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Arial Narrow" pitchFamily="34" charset="0"/>
              </a:rPr>
              <a:t>hypaconitine</a:t>
            </a:r>
            <a:endParaRPr lang="en-US" sz="2800" b="1" dirty="0">
              <a:solidFill>
                <a:srgbClr val="000000"/>
              </a:solidFill>
              <a:latin typeface="Arial Narrow" pitchFamily="34" charset="0"/>
            </a:endParaRPr>
          </a:p>
          <a:p>
            <a:pPr lv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200000"/>
            </a:pPr>
            <a:endParaRPr lang="en-US" sz="2800" b="1" dirty="0">
              <a:solidFill>
                <a:srgbClr val="000000"/>
              </a:solidFill>
              <a:latin typeface="Arial Narrow" pitchFamily="34" charset="0"/>
            </a:endParaRPr>
          </a:p>
          <a:p>
            <a:pPr lv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200000"/>
              <a:buFont typeface="Times" charset="0"/>
              <a:buChar char="•"/>
            </a:pPr>
            <a:r>
              <a:rPr lang="en-US" sz="2800" b="1" dirty="0">
                <a:solidFill>
                  <a:srgbClr val="000000"/>
                </a:solidFill>
                <a:latin typeface="Arial Narrow" pitchFamily="34" charset="0"/>
              </a:rPr>
              <a:t> Reduce permeability of nerve cells to sodium</a:t>
            </a:r>
          </a:p>
          <a:p>
            <a:pPr lv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200000"/>
              <a:buFont typeface="Times" charset="0"/>
              <a:buChar char="•"/>
            </a:pPr>
            <a:r>
              <a:rPr lang="en-US" sz="2800" b="1" dirty="0">
                <a:solidFill>
                  <a:srgbClr val="000000"/>
                </a:solidFill>
                <a:latin typeface="Arial Narrow" pitchFamily="34" charset="0"/>
              </a:rPr>
              <a:t> Reduce ability to transmit nerve impulse</a:t>
            </a:r>
          </a:p>
          <a:p>
            <a:pPr lvl="0" eaLnBrk="0" fontAlgn="base" hangingPunct="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SzPct val="200000"/>
              <a:buFont typeface="Times" charset="0"/>
              <a:buChar char="•"/>
            </a:pPr>
            <a:r>
              <a:rPr lang="en-US" sz="2800" b="1" dirty="0">
                <a:solidFill>
                  <a:srgbClr val="000000"/>
                </a:solidFill>
                <a:latin typeface="Arial Narrow" pitchFamily="34" charset="0"/>
              </a:rPr>
              <a:t> Sedative and pain killer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548681"/>
            <a:ext cx="799288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i="1" dirty="0">
                <a:solidFill>
                  <a:srgbClr val="000000"/>
                </a:solidFill>
                <a:latin typeface="Arial Narrow" pitchFamily="34" charset="0"/>
              </a:rPr>
              <a:t>Clinical applications of Aconitum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sz="2800" b="1" i="1" dirty="0">
              <a:solidFill>
                <a:srgbClr val="000000"/>
              </a:solidFill>
              <a:latin typeface="Arial Narrow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000000"/>
                </a:solidFill>
                <a:latin typeface="Arial Narrow" pitchFamily="34" charset="0"/>
              </a:rPr>
              <a:t>Topical application of Aconitum produces an initial irritation of nerve endings, with sensation of heat, then numbing of nerve endings and sensation of coolness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sz="2800" b="1" dirty="0">
              <a:solidFill>
                <a:srgbClr val="000000"/>
              </a:solidFill>
              <a:latin typeface="Arial Narrow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000000"/>
                </a:solidFill>
                <a:latin typeface="Arial Narrow" pitchFamily="34" charset="0"/>
              </a:rPr>
              <a:t> Effective topical treatment for neuralgic type pain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sz="2800" b="1" dirty="0">
              <a:solidFill>
                <a:srgbClr val="000000"/>
              </a:solidFill>
              <a:latin typeface="Arial Narrow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000000"/>
                </a:solidFill>
                <a:latin typeface="Arial Narrow" pitchFamily="34" charset="0"/>
              </a:rPr>
              <a:t>Given orally, numbing and tingling in the mouth, followed by central nervous system paralysis with brachycardia, hypotension, arrythmia, respiratory weakness and heart failure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27584" y="476672"/>
            <a:ext cx="756084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000000"/>
                </a:solidFill>
                <a:latin typeface="Arial Narrow" pitchFamily="34" charset="0"/>
              </a:rPr>
              <a:t>Therapeutic use of </a:t>
            </a:r>
            <a:r>
              <a:rPr lang="en-US" sz="2800" b="1" i="1" dirty="0">
                <a:solidFill>
                  <a:srgbClr val="000000"/>
                </a:solidFill>
                <a:latin typeface="Arial Narrow" pitchFamily="34" charset="0"/>
              </a:rPr>
              <a:t>Aconitum</a:t>
            </a:r>
            <a:r>
              <a:rPr lang="en-US" sz="2800" dirty="0">
                <a:solidFill>
                  <a:srgbClr val="000000"/>
                </a:solidFill>
                <a:latin typeface="Arial Narrow" pitchFamily="34" charset="0"/>
              </a:rPr>
              <a:t>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 dirty="0">
              <a:solidFill>
                <a:srgbClr val="000000"/>
              </a:solidFill>
              <a:latin typeface="Arial Narrow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SzPct val="200000"/>
            </a:pPr>
            <a:r>
              <a:rPr lang="en-US" sz="2800" b="1" dirty="0">
                <a:solidFill>
                  <a:srgbClr val="000000"/>
                </a:solidFill>
                <a:latin typeface="Arial Narrow" pitchFamily="34" charset="0"/>
              </a:rPr>
              <a:t>Tincture 1:10 diluted 1:9 in Witch hazel and applied topically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SzPct val="200000"/>
            </a:pPr>
            <a:endParaRPr lang="en-US" sz="2800" b="1" dirty="0">
              <a:solidFill>
                <a:srgbClr val="000000"/>
              </a:solidFill>
              <a:latin typeface="Arial Narrow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SzPct val="200000"/>
            </a:pPr>
            <a:r>
              <a:rPr lang="en-US" sz="2800" b="1" dirty="0">
                <a:solidFill>
                  <a:srgbClr val="000000"/>
                </a:solidFill>
                <a:latin typeface="Arial Narrow" pitchFamily="34" charset="0"/>
              </a:rPr>
              <a:t>Liniment to a maximum of 1.3%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SzPct val="200000"/>
            </a:pPr>
            <a:endParaRPr lang="en-US" sz="2800" b="1" dirty="0">
              <a:solidFill>
                <a:srgbClr val="000000"/>
              </a:solidFill>
              <a:latin typeface="Arial Narrow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SzPct val="200000"/>
            </a:pPr>
            <a:r>
              <a:rPr lang="en-US" sz="2800" b="1" dirty="0">
                <a:solidFill>
                  <a:srgbClr val="000000"/>
                </a:solidFill>
                <a:latin typeface="Arial Narrow" pitchFamily="34" charset="0"/>
              </a:rPr>
              <a:t>Effective for sciatica,</a:t>
            </a:r>
            <a:r>
              <a:rPr lang="en-US" sz="2800" b="1" u="sng" dirty="0">
                <a:solidFill>
                  <a:srgbClr val="000000"/>
                </a:solidFill>
                <a:latin typeface="Arial Narrow" pitchFamily="34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Arial Narrow" pitchFamily="34" charset="0"/>
              </a:rPr>
              <a:t>trigeminal Neuralgia and rheumatic pain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SzPct val="200000"/>
            </a:pPr>
            <a:endParaRPr lang="en-US" sz="2800" b="1" dirty="0">
              <a:solidFill>
                <a:srgbClr val="000000"/>
              </a:solidFill>
              <a:latin typeface="Arial Narrow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SzPct val="200000"/>
            </a:pPr>
            <a:r>
              <a:rPr lang="en-US" sz="2800" b="1" dirty="0">
                <a:solidFill>
                  <a:srgbClr val="000000"/>
                </a:solidFill>
                <a:latin typeface="Arial Narrow" pitchFamily="34" charset="0"/>
              </a:rPr>
              <a:t>Death after ingestion of only 5 </a:t>
            </a:r>
            <a:r>
              <a:rPr lang="en-US" sz="2800" b="1" dirty="0" err="1">
                <a:solidFill>
                  <a:srgbClr val="000000"/>
                </a:solidFill>
                <a:latin typeface="Arial Narrow" pitchFamily="34" charset="0"/>
              </a:rPr>
              <a:t>mL</a:t>
            </a:r>
            <a:r>
              <a:rPr lang="en-US" sz="2800" b="1" dirty="0">
                <a:solidFill>
                  <a:srgbClr val="000000"/>
                </a:solidFill>
                <a:latin typeface="Arial Narrow" pitchFamily="34" charset="0"/>
              </a:rPr>
              <a:t> of the 1:10 tincture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SzPct val="200000"/>
            </a:pPr>
            <a:endParaRPr lang="en-US" sz="2800" b="1" dirty="0">
              <a:solidFill>
                <a:srgbClr val="000000"/>
              </a:solidFill>
              <a:latin typeface="Arial Narrow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SzPct val="200000"/>
            </a:pPr>
            <a:r>
              <a:rPr lang="en-US" sz="2800" b="1" dirty="0">
                <a:solidFill>
                  <a:srgbClr val="000000"/>
                </a:solidFill>
                <a:latin typeface="Arial Narrow" pitchFamily="34" charset="0"/>
              </a:rPr>
              <a:t>							       T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elidoniu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220294" y="1878338"/>
            <a:ext cx="6300950" cy="306556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372200" y="5877272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/>
              <a:t>Chelidonium  majus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404664"/>
            <a:ext cx="770485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Chelidonium and Homeopathy</a:t>
            </a:r>
          </a:p>
          <a:p>
            <a:endParaRPr lang="en-GB" sz="3600" dirty="0"/>
          </a:p>
          <a:p>
            <a:r>
              <a:rPr lang="en-GB" sz="3600" dirty="0"/>
              <a:t>“ A perennial plant with a sharp, bitter and burning taste yielding, when pressed, a yellow, corrosive, milky juice. It grows in hedges and waste places amidst stones and rubbish.”</a:t>
            </a:r>
          </a:p>
          <a:p>
            <a:endParaRPr lang="en-GB" sz="3600" dirty="0"/>
          </a:p>
          <a:p>
            <a:r>
              <a:rPr lang="en-GB" sz="3600" dirty="0"/>
              <a:t> Chelidonium from the Greek word </a:t>
            </a:r>
            <a:r>
              <a:rPr lang="en-GB" sz="3600" dirty="0" err="1"/>
              <a:t>Chelidon</a:t>
            </a:r>
            <a:r>
              <a:rPr lang="en-GB" sz="3600" dirty="0"/>
              <a:t> which signifies a swallow.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476672"/>
            <a:ext cx="770485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3600" dirty="0"/>
              <a:t>The French herbalist, </a:t>
            </a:r>
            <a:r>
              <a:rPr lang="en-GB" sz="3600" dirty="0" err="1"/>
              <a:t>Messegue</a:t>
            </a:r>
            <a:r>
              <a:rPr lang="en-GB" sz="3600" dirty="0"/>
              <a:t>, was introduced to it by his father, who said that it was both the best and the most wicked of herbs. </a:t>
            </a:r>
          </a:p>
          <a:p>
            <a:pPr algn="just"/>
            <a:endParaRPr lang="en-GB" sz="3600" dirty="0"/>
          </a:p>
          <a:p>
            <a:pPr algn="just"/>
            <a:r>
              <a:rPr lang="en-GB" sz="3600" dirty="0"/>
              <a:t>There is a legend that says “it has the power to make you cry if you are going to die and make you sing if you are going to get better.”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476672"/>
            <a:ext cx="8136904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3200" dirty="0"/>
              <a:t> </a:t>
            </a:r>
            <a:r>
              <a:rPr lang="en-GB" sz="3200" dirty="0" err="1"/>
              <a:t>Messegue’s</a:t>
            </a:r>
            <a:r>
              <a:rPr lang="en-GB" sz="3200" dirty="0"/>
              <a:t> father called it Swallowwort and showed him how the swallow took some of the sap to their little ones in the nest to protect them from blindness. </a:t>
            </a:r>
          </a:p>
          <a:p>
            <a:pPr algn="just"/>
            <a:endParaRPr lang="en-GB" sz="3200" dirty="0"/>
          </a:p>
          <a:p>
            <a:pPr algn="just"/>
            <a:r>
              <a:rPr lang="en-GB" sz="3200" dirty="0"/>
              <a:t>He used it as a diuretic and a purgative, a sedative for anxiety, asthma, bad nerves, chronic bronchitis and allergies but only used it externally in foot and hand baths. He saw it as a marvellous foil to other plants in that it helped with the synergy of prescriptions.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elladonn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21364" y="332656"/>
            <a:ext cx="4066860" cy="614072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948264" y="5805264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err="1"/>
              <a:t>Atropa</a:t>
            </a:r>
            <a:r>
              <a:rPr lang="en-GB" i="1" dirty="0"/>
              <a:t> belladonna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620688"/>
            <a:ext cx="7488832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Drawbacks of Chelidonium as a herbal medicine: </a:t>
            </a:r>
          </a:p>
          <a:p>
            <a:r>
              <a:rPr lang="en-GB" sz="4000" dirty="0"/>
              <a:t>the active constituents seem to vary greatly; </a:t>
            </a:r>
          </a:p>
          <a:p>
            <a:r>
              <a:rPr lang="en-GB" sz="4000" dirty="0"/>
              <a:t>the plant product is relatively unstable and has a limited shelf life and is potentially toxic in high dose. 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476672"/>
            <a:ext cx="813690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Specific Indications and Uses</a:t>
            </a:r>
          </a:p>
          <a:p>
            <a:pPr marL="342900" lvl="0" indent="-3429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endParaRPr lang="en-US" sz="3200" b="1" kern="0" dirty="0">
              <a:solidFill>
                <a:srgbClr val="000000"/>
              </a:solidFill>
              <a:latin typeface="Arial Narrow" pitchFamily="34" charset="0"/>
            </a:endParaRPr>
          </a:p>
          <a:p>
            <a:pPr marL="342900" lvl="0" indent="-3429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"Full, pale, sallow tongue and mucous membranes; skin pale and sallow, sometimes greenish;" hepatic congestion; jaundice, due to swollen bile ducts; sluggish hepatic action; cough, with hepatic pain; fullness, with </a:t>
            </a:r>
            <a:r>
              <a:rPr lang="en-US" sz="3200" b="1" kern="0" dirty="0" err="1">
                <a:solidFill>
                  <a:srgbClr val="000000"/>
                </a:solidFill>
                <a:latin typeface="Arial Narrow" pitchFamily="34" charset="0"/>
              </a:rPr>
              <a:t>tensive</a:t>
            </a: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 or throbbing pain in the right </a:t>
            </a:r>
            <a:r>
              <a:rPr lang="en-US" sz="3200" b="1" kern="0" dirty="0" err="1">
                <a:solidFill>
                  <a:srgbClr val="000000"/>
                </a:solidFill>
                <a:latin typeface="Arial Narrow" pitchFamily="34" charset="0"/>
              </a:rPr>
              <a:t>hypochondrium</a:t>
            </a: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, and pain extending to right shoulder; melancholia, headaches, and gastric disorders, dependent upon faulty action of the liver.</a:t>
            </a:r>
          </a:p>
          <a:p>
            <a:pPr marL="342900" lvl="0" indent="-3429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endParaRPr lang="en-US" sz="3200" b="1" kern="0" dirty="0">
              <a:solidFill>
                <a:srgbClr val="000000"/>
              </a:solidFill>
              <a:latin typeface="Arial Narrow" pitchFamily="34" charset="0"/>
            </a:endParaRPr>
          </a:p>
          <a:p>
            <a:pPr marL="342900" lvl="0" indent="-3429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3200" b="1" kern="0" dirty="0" err="1">
                <a:solidFill>
                  <a:srgbClr val="000000"/>
                </a:solidFill>
                <a:latin typeface="Arial Narrow" pitchFamily="34" charset="0"/>
              </a:rPr>
              <a:t>Felter</a:t>
            </a: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, Harvey Wickes, Lloyd, John Uri,  King's American Dispensatory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476673"/>
            <a:ext cx="7848872" cy="5115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Greater celandine</a:t>
            </a:r>
          </a:p>
          <a:p>
            <a:pPr marL="342900" lvl="0" indent="-3429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endParaRPr lang="en-US" sz="3200" b="1" kern="0" dirty="0">
              <a:solidFill>
                <a:srgbClr val="000000"/>
              </a:solidFill>
              <a:latin typeface="Arial Narrow" pitchFamily="34" charset="0"/>
            </a:endParaRPr>
          </a:p>
          <a:p>
            <a:pPr marL="342900" lvl="0" indent="-3429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Habitat</a:t>
            </a:r>
          </a:p>
          <a:p>
            <a:pPr marL="342900" lvl="0" indent="-3429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A wild hedgerow plant of Europe, preferring sunny and slightly rocky, sheltered spots. </a:t>
            </a:r>
          </a:p>
          <a:p>
            <a:pPr marL="342900" lvl="0" indent="-3429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endParaRPr lang="en-US" sz="3200" b="1" kern="0" dirty="0">
              <a:solidFill>
                <a:srgbClr val="000000"/>
              </a:solidFill>
              <a:latin typeface="Arial Narrow" pitchFamily="34" charset="0"/>
            </a:endParaRPr>
          </a:p>
          <a:p>
            <a:pPr marL="342900" lvl="0" indent="-3429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Botany</a:t>
            </a:r>
          </a:p>
          <a:p>
            <a:pPr marL="342900" lvl="0" indent="-3429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Herbaceous perennial. </a:t>
            </a:r>
            <a:r>
              <a:rPr lang="en-US" sz="3200" b="1" kern="0" dirty="0" err="1">
                <a:solidFill>
                  <a:srgbClr val="000000"/>
                </a:solidFill>
                <a:latin typeface="Arial Narrow" pitchFamily="34" charset="0"/>
              </a:rPr>
              <a:t>Glaucous</a:t>
            </a: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 finely divided foliage. Bright yellow-orange flower with four petals in a cross shape.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99592" y="764704"/>
            <a:ext cx="7560840" cy="4622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Parts used: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Aerial parts, picked shortly before flowering.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</a:pPr>
            <a:endParaRPr lang="en-US" sz="3200" b="1" kern="0" dirty="0">
              <a:solidFill>
                <a:srgbClr val="000000"/>
              </a:solidFill>
              <a:latin typeface="Arial Narrow" pitchFamily="34" charset="0"/>
            </a:endParaRP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Actions: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Stimulant, acrid, alterative, diuretic, diaphoretic, purgative, and vulnerary.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</a:pPr>
            <a:endParaRPr lang="en-US" sz="3200" b="1" kern="0" dirty="0">
              <a:solidFill>
                <a:srgbClr val="000000"/>
              </a:solidFill>
              <a:latin typeface="Arial Narrow" pitchFamily="34" charset="0"/>
            </a:endParaRP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Latex is bright orange and slightly caustic.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3568" y="1340768"/>
            <a:ext cx="7920880" cy="33916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Crude extracts of </a:t>
            </a:r>
            <a:r>
              <a:rPr lang="en-US" sz="3200" b="1" i="1" kern="0" dirty="0" err="1">
                <a:solidFill>
                  <a:srgbClr val="000000"/>
                </a:solidFill>
                <a:latin typeface="Arial Narrow" pitchFamily="34" charset="0"/>
              </a:rPr>
              <a:t>Chelidonium</a:t>
            </a:r>
            <a:r>
              <a:rPr lang="en-US" sz="3200" b="1" i="1" kern="0" dirty="0">
                <a:solidFill>
                  <a:srgbClr val="000000"/>
                </a:solidFill>
                <a:latin typeface="Arial Narrow" pitchFamily="34" charset="0"/>
              </a:rPr>
              <a:t> </a:t>
            </a:r>
            <a:r>
              <a:rPr lang="en-US" sz="3200" b="1" i="1" kern="0" dirty="0" err="1">
                <a:solidFill>
                  <a:srgbClr val="000000"/>
                </a:solidFill>
                <a:latin typeface="Arial Narrow" pitchFamily="34" charset="0"/>
              </a:rPr>
              <a:t>majus</a:t>
            </a: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, and purified compounds derived from crude extracts, exhibit anti-viral, anti-inflammatory, anti-tumor and anti-microbial properties. </a:t>
            </a:r>
          </a:p>
          <a:p>
            <a:pPr marL="342900" lvl="0" indent="-3429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endParaRPr lang="en-US" sz="3200" b="1" kern="0" dirty="0">
              <a:solidFill>
                <a:srgbClr val="000000"/>
              </a:solidFill>
              <a:latin typeface="Arial Narrow" pitchFamily="34" charset="0"/>
            </a:endParaRPr>
          </a:p>
          <a:p>
            <a:pPr marL="342900" lvl="0" indent="-3429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3200" b="1" i="1" kern="0" dirty="0" err="1">
                <a:solidFill>
                  <a:srgbClr val="000000"/>
                </a:solidFill>
                <a:latin typeface="Arial Narrow" pitchFamily="34" charset="0"/>
              </a:rPr>
              <a:t>Chelidonium</a:t>
            </a: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 is used against various liver disorders including cancer in humans. 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87624" y="908720"/>
            <a:ext cx="684076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Fresh  latex (juice) when applied to the skin, produces inflammation, and even </a:t>
            </a:r>
            <a:r>
              <a:rPr lang="en-US" sz="3200" b="1" kern="0" dirty="0" err="1">
                <a:solidFill>
                  <a:srgbClr val="000000"/>
                </a:solidFill>
                <a:latin typeface="Arial Narrow" pitchFamily="34" charset="0"/>
              </a:rPr>
              <a:t>vesication</a:t>
            </a: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, and has long been known as a caustic for the removal of warts, indolent ulcers, fungal growths, etc.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9552" y="260648"/>
            <a:ext cx="7632848" cy="166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Alkaloids 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sz="3200" b="1" kern="0" dirty="0" err="1">
                <a:solidFill>
                  <a:srgbClr val="000000"/>
                </a:solidFill>
                <a:latin typeface="Arial Narrow" pitchFamily="34" charset="0"/>
              </a:rPr>
              <a:t>Chelidonine</a:t>
            </a: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, </a:t>
            </a:r>
            <a:r>
              <a:rPr lang="en-US" sz="3200" b="1" kern="0" dirty="0" err="1">
                <a:solidFill>
                  <a:srgbClr val="000000"/>
                </a:solidFill>
                <a:latin typeface="Arial Narrow" pitchFamily="34" charset="0"/>
              </a:rPr>
              <a:t>chelerythrine</a:t>
            </a: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, </a:t>
            </a:r>
            <a:r>
              <a:rPr lang="en-US" sz="3200" b="1" kern="0" dirty="0" err="1">
                <a:solidFill>
                  <a:srgbClr val="000000"/>
                </a:solidFill>
                <a:latin typeface="Arial Narrow" pitchFamily="34" charset="0"/>
              </a:rPr>
              <a:t>sanguinarine</a:t>
            </a: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 and sometimes </a:t>
            </a:r>
            <a:r>
              <a:rPr lang="en-US" sz="3200" b="1" kern="0" dirty="0" err="1">
                <a:solidFill>
                  <a:srgbClr val="000000"/>
                </a:solidFill>
                <a:latin typeface="Arial Narrow" pitchFamily="34" charset="0"/>
              </a:rPr>
              <a:t>protopine</a:t>
            </a: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. </a:t>
            </a:r>
          </a:p>
        </p:txBody>
      </p:sp>
      <p:pic>
        <p:nvPicPr>
          <p:cNvPr id="5" name="Picture 102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163" y="1920875"/>
            <a:ext cx="8975725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548680"/>
            <a:ext cx="7848872" cy="2259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Alkaloids 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</a:pPr>
            <a:endParaRPr lang="en-US" sz="3200" b="1" kern="0" dirty="0">
              <a:solidFill>
                <a:srgbClr val="000000"/>
              </a:solidFill>
              <a:latin typeface="Arial Narrow" pitchFamily="34" charset="0"/>
            </a:endParaRP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sz="3200" b="1" kern="0" dirty="0" err="1">
                <a:solidFill>
                  <a:srgbClr val="000000"/>
                </a:solidFill>
                <a:latin typeface="Arial Narrow" pitchFamily="34" charset="0"/>
              </a:rPr>
              <a:t>Chelidonine</a:t>
            </a: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 is a major component in the roots but not in the tops.</a:t>
            </a:r>
          </a:p>
        </p:txBody>
      </p:sp>
      <p:pic>
        <p:nvPicPr>
          <p:cNvPr id="3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5800" y="3303588"/>
            <a:ext cx="3352800" cy="288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404664"/>
            <a:ext cx="79928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sz="3200" b="1" kern="0" dirty="0" err="1">
                <a:solidFill>
                  <a:srgbClr val="000000"/>
                </a:solidFill>
                <a:latin typeface="Arial Narrow" pitchFamily="34" charset="0"/>
              </a:rPr>
              <a:t>Chelerythrine</a:t>
            </a: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 and </a:t>
            </a:r>
            <a:r>
              <a:rPr lang="en-US" sz="3200" b="1" kern="0" dirty="0" err="1">
                <a:solidFill>
                  <a:srgbClr val="000000"/>
                </a:solidFill>
                <a:latin typeface="Arial Narrow" pitchFamily="34" charset="0"/>
              </a:rPr>
              <a:t>sanguinarine</a:t>
            </a: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 are anti-inflammatory with low toxicity and have been recommended for use in the treatment of oral inflammatory processes. </a:t>
            </a:r>
          </a:p>
        </p:txBody>
      </p:sp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3409950"/>
            <a:ext cx="5751513" cy="322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5576" y="764704"/>
            <a:ext cx="7272808" cy="29484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The antiviral activity of </a:t>
            </a:r>
            <a:r>
              <a:rPr lang="en-US" sz="3200" b="1" i="1" kern="0" dirty="0" err="1">
                <a:solidFill>
                  <a:srgbClr val="000000"/>
                </a:solidFill>
                <a:latin typeface="Arial Narrow" pitchFamily="34" charset="0"/>
              </a:rPr>
              <a:t>Chelidonium</a:t>
            </a: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 root includes activity against the measles virus, inhibition of  Herpes virus </a:t>
            </a:r>
            <a:r>
              <a:rPr lang="en-US" sz="3200" b="1" i="1" kern="0" dirty="0">
                <a:solidFill>
                  <a:srgbClr val="000000"/>
                </a:solidFill>
                <a:latin typeface="Arial Narrow" pitchFamily="34" charset="0"/>
              </a:rPr>
              <a:t>in vitro</a:t>
            </a: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 and viral </a:t>
            </a:r>
            <a:r>
              <a:rPr lang="en-US" sz="3200" b="1" kern="0" dirty="0" err="1">
                <a:solidFill>
                  <a:srgbClr val="000000"/>
                </a:solidFill>
                <a:latin typeface="Arial Narrow" pitchFamily="34" charset="0"/>
              </a:rPr>
              <a:t>ncephalomyocarditis</a:t>
            </a: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. </a:t>
            </a:r>
          </a:p>
          <a:p>
            <a:pPr marL="342900" lvl="0" indent="-3429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endParaRPr lang="en-US" sz="3200" b="1" kern="0" dirty="0">
              <a:solidFill>
                <a:srgbClr val="000000"/>
              </a:solidFill>
              <a:latin typeface="Arial Narrow" pitchFamily="34" charset="0"/>
            </a:endParaRPr>
          </a:p>
          <a:p>
            <a:pPr marL="342900" lvl="0" indent="-3429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Neutralizes influenza virus </a:t>
            </a:r>
            <a:r>
              <a:rPr lang="en-US" sz="3200" b="1" i="1" kern="0" dirty="0">
                <a:solidFill>
                  <a:srgbClr val="000000"/>
                </a:solidFill>
                <a:latin typeface="Arial Narrow" pitchFamily="34" charset="0"/>
              </a:rPr>
              <a:t>in vitro.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827584" y="4149080"/>
            <a:ext cx="763284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The more potent </a:t>
            </a:r>
            <a:r>
              <a:rPr lang="en-US" sz="3200" b="1" kern="0" dirty="0" err="1">
                <a:solidFill>
                  <a:srgbClr val="000000"/>
                </a:solidFill>
                <a:latin typeface="Arial Narrow" pitchFamily="34" charset="0"/>
              </a:rPr>
              <a:t>thiophosphamide</a:t>
            </a: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 derivatives of </a:t>
            </a:r>
            <a:r>
              <a:rPr lang="en-US" sz="3200" b="1" kern="0" dirty="0" err="1">
                <a:solidFill>
                  <a:srgbClr val="000000"/>
                </a:solidFill>
                <a:latin typeface="Arial Narrow" pitchFamily="34" charset="0"/>
              </a:rPr>
              <a:t>chelidonine</a:t>
            </a: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 have been shown to reverse the T-helper cell deficiency and diminish the T-suppressor cell overgrowth in patients with AIDS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oman nightshade.jpg"/>
          <p:cNvPicPr>
            <a:picLocks noChangeAspect="1"/>
          </p:cNvPicPr>
          <p:nvPr/>
        </p:nvPicPr>
        <p:blipFill>
          <a:blip r:embed="rId2" cstate="print">
            <a:lum bright="10000"/>
          </a:blip>
          <a:stretch>
            <a:fillRect/>
          </a:stretch>
        </p:blipFill>
        <p:spPr>
          <a:xfrm>
            <a:off x="2555776" y="188640"/>
            <a:ext cx="3827454" cy="6165304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476672"/>
            <a:ext cx="8208912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3200" b="1" kern="0" dirty="0" err="1">
                <a:solidFill>
                  <a:srgbClr val="000000"/>
                </a:solidFill>
                <a:latin typeface="Arial Narrow" pitchFamily="34" charset="0"/>
              </a:rPr>
              <a:t>Chelerythrine</a:t>
            </a: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 and </a:t>
            </a:r>
            <a:r>
              <a:rPr lang="en-US" sz="3200" b="1" kern="0" dirty="0" err="1">
                <a:solidFill>
                  <a:srgbClr val="000000"/>
                </a:solidFill>
                <a:latin typeface="Arial Narrow" pitchFamily="34" charset="0"/>
              </a:rPr>
              <a:t>sanguinarine</a:t>
            </a: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 produced an antifungal effect in vitro against </a:t>
            </a:r>
            <a:r>
              <a:rPr lang="en-US" sz="3200" b="1" i="1" kern="0" dirty="0" err="1">
                <a:solidFill>
                  <a:srgbClr val="000000"/>
                </a:solidFill>
                <a:latin typeface="Arial Narrow" pitchFamily="34" charset="0"/>
              </a:rPr>
              <a:t>Trichophyton</a:t>
            </a:r>
            <a:r>
              <a:rPr lang="en-US" sz="3200" b="1" i="1" kern="0" dirty="0">
                <a:solidFill>
                  <a:srgbClr val="000000"/>
                </a:solidFill>
                <a:latin typeface="Arial Narrow" pitchFamily="34" charset="0"/>
              </a:rPr>
              <a:t> </a:t>
            </a:r>
            <a:r>
              <a:rPr lang="en-US" sz="3200" b="1" i="1" kern="0" dirty="0" err="1">
                <a:solidFill>
                  <a:srgbClr val="000000"/>
                </a:solidFill>
                <a:latin typeface="Arial Narrow" pitchFamily="34" charset="0"/>
              </a:rPr>
              <a:t>mentagrophytes</a:t>
            </a: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 and </a:t>
            </a:r>
            <a:r>
              <a:rPr lang="en-US" sz="3200" b="1" i="1" kern="0" dirty="0">
                <a:solidFill>
                  <a:srgbClr val="000000"/>
                </a:solidFill>
                <a:latin typeface="Arial Narrow" pitchFamily="34" charset="0"/>
              </a:rPr>
              <a:t>T. </a:t>
            </a:r>
            <a:r>
              <a:rPr lang="en-US" sz="3200" b="1" i="1" kern="0" dirty="0" err="1">
                <a:solidFill>
                  <a:srgbClr val="000000"/>
                </a:solidFill>
                <a:latin typeface="Arial Narrow" pitchFamily="34" charset="0"/>
              </a:rPr>
              <a:t>rubrum</a:t>
            </a:r>
            <a:r>
              <a:rPr lang="en-US" sz="3200" b="1" i="1" kern="0" dirty="0">
                <a:solidFill>
                  <a:srgbClr val="000000"/>
                </a:solidFill>
                <a:latin typeface="Arial Narrow" pitchFamily="34" charset="0"/>
              </a:rPr>
              <a:t>, </a:t>
            </a:r>
            <a:r>
              <a:rPr lang="en-US" sz="3200" b="1" i="1" kern="0" dirty="0" err="1">
                <a:solidFill>
                  <a:srgbClr val="000000"/>
                </a:solidFill>
                <a:latin typeface="Arial Narrow" pitchFamily="34" charset="0"/>
              </a:rPr>
              <a:t>Microsporum</a:t>
            </a:r>
            <a:r>
              <a:rPr lang="en-US" sz="3200" b="1" i="1" kern="0" dirty="0">
                <a:solidFill>
                  <a:srgbClr val="000000"/>
                </a:solidFill>
                <a:latin typeface="Arial Narrow" pitchFamily="34" charset="0"/>
              </a:rPr>
              <a:t> </a:t>
            </a:r>
            <a:r>
              <a:rPr lang="en-US" sz="3200" b="1" i="1" kern="0" dirty="0" err="1">
                <a:solidFill>
                  <a:srgbClr val="000000"/>
                </a:solidFill>
                <a:latin typeface="Arial Narrow" pitchFamily="34" charset="0"/>
              </a:rPr>
              <a:t>canis</a:t>
            </a:r>
            <a:r>
              <a:rPr lang="en-US" sz="3200" b="1" i="1" kern="0" dirty="0">
                <a:solidFill>
                  <a:srgbClr val="000000"/>
                </a:solidFill>
                <a:latin typeface="Arial Narrow" pitchFamily="34" charset="0"/>
              </a:rPr>
              <a:t>, </a:t>
            </a:r>
            <a:r>
              <a:rPr lang="en-US" sz="3200" b="1" i="1" kern="0" dirty="0" err="1">
                <a:solidFill>
                  <a:srgbClr val="000000"/>
                </a:solidFill>
                <a:latin typeface="Arial Narrow" pitchFamily="34" charset="0"/>
              </a:rPr>
              <a:t>Epidermophyton</a:t>
            </a:r>
            <a:r>
              <a:rPr lang="en-US" sz="3200" b="1" i="1" kern="0" dirty="0">
                <a:solidFill>
                  <a:srgbClr val="000000"/>
                </a:solidFill>
                <a:latin typeface="Arial Narrow" pitchFamily="34" charset="0"/>
              </a:rPr>
              <a:t> </a:t>
            </a:r>
            <a:r>
              <a:rPr lang="en-US" sz="3200" b="1" i="1" kern="0" dirty="0" err="1">
                <a:solidFill>
                  <a:srgbClr val="000000"/>
                </a:solidFill>
                <a:latin typeface="Arial Narrow" pitchFamily="34" charset="0"/>
              </a:rPr>
              <a:t>floccosum</a:t>
            </a: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, and </a:t>
            </a:r>
            <a:r>
              <a:rPr lang="en-US" sz="3200" b="1" i="1" kern="0" dirty="0" err="1">
                <a:solidFill>
                  <a:srgbClr val="000000"/>
                </a:solidFill>
                <a:latin typeface="Arial Narrow" pitchFamily="34" charset="0"/>
              </a:rPr>
              <a:t>Aspergillus</a:t>
            </a:r>
            <a:r>
              <a:rPr lang="en-US" sz="3200" b="1" i="1" kern="0" dirty="0">
                <a:solidFill>
                  <a:srgbClr val="000000"/>
                </a:solidFill>
                <a:latin typeface="Arial Narrow" pitchFamily="34" charset="0"/>
              </a:rPr>
              <a:t> </a:t>
            </a:r>
            <a:r>
              <a:rPr lang="en-US" sz="3200" b="1" i="1" kern="0" dirty="0" err="1">
                <a:solidFill>
                  <a:srgbClr val="000000"/>
                </a:solidFill>
                <a:latin typeface="Arial Narrow" pitchFamily="34" charset="0"/>
              </a:rPr>
              <a:t>fumigatus</a:t>
            </a: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. </a:t>
            </a:r>
          </a:p>
          <a:p>
            <a:pPr marL="342900" lvl="0" indent="-3429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endParaRPr lang="en-US" sz="3200" b="1" kern="0" dirty="0">
              <a:solidFill>
                <a:srgbClr val="000000"/>
              </a:solidFill>
              <a:latin typeface="Arial Narrow" pitchFamily="34" charset="0"/>
            </a:endParaRPr>
          </a:p>
          <a:p>
            <a:pPr marL="342900" lvl="0" indent="-3429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The activity of </a:t>
            </a:r>
            <a:r>
              <a:rPr lang="en-US" sz="3200" b="1" kern="0" dirty="0" err="1">
                <a:solidFill>
                  <a:srgbClr val="000000"/>
                </a:solidFill>
                <a:latin typeface="Arial Narrow" pitchFamily="34" charset="0"/>
              </a:rPr>
              <a:t>chelerythrine</a:t>
            </a: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 was comparable to that of the commercial preparations </a:t>
            </a:r>
            <a:r>
              <a:rPr lang="en-US" sz="3200" b="1" kern="0" dirty="0" err="1">
                <a:solidFill>
                  <a:srgbClr val="000000"/>
                </a:solidFill>
                <a:latin typeface="Arial Narrow" pitchFamily="34" charset="0"/>
              </a:rPr>
              <a:t>nitrofungin</a:t>
            </a: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 and </a:t>
            </a:r>
            <a:r>
              <a:rPr lang="en-US" sz="3200" b="1" kern="0" dirty="0" err="1">
                <a:solidFill>
                  <a:srgbClr val="000000"/>
                </a:solidFill>
                <a:latin typeface="Arial Narrow" pitchFamily="34" charset="0"/>
              </a:rPr>
              <a:t>myco-decidin</a:t>
            </a: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.  </a:t>
            </a:r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4541838"/>
            <a:ext cx="38100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332656"/>
            <a:ext cx="7848872" cy="54599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Indicated for</a:t>
            </a:r>
          </a:p>
          <a:p>
            <a:pPr marL="342900" lvl="0" indent="-3429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endParaRPr lang="en-US" sz="3200" b="1" i="1" kern="0" dirty="0">
              <a:solidFill>
                <a:srgbClr val="000000"/>
              </a:solidFill>
              <a:latin typeface="Arial Narrow" pitchFamily="34" charset="0"/>
            </a:endParaRPr>
          </a:p>
          <a:p>
            <a:pPr marL="342900" lvl="0" indent="-3429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Migraine, bilious headaches, </a:t>
            </a:r>
            <a:r>
              <a:rPr lang="en-US" sz="3200" b="1" kern="0" dirty="0" err="1">
                <a:solidFill>
                  <a:srgbClr val="000000"/>
                </a:solidFill>
                <a:latin typeface="Arial Narrow" pitchFamily="34" charset="0"/>
              </a:rPr>
              <a:t>supraorbital</a:t>
            </a: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 neuralgia, bilious dyspepsia, with headache, and other gastric and intestinal disturbances, due to faulty action of the liver, </a:t>
            </a:r>
          </a:p>
          <a:p>
            <a:pPr marL="342900" lvl="0" indent="-3429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endParaRPr lang="en-US" sz="3200" b="1" kern="0" dirty="0">
              <a:solidFill>
                <a:srgbClr val="000000"/>
              </a:solidFill>
              <a:latin typeface="Arial Narrow" pitchFamily="34" charset="0"/>
            </a:endParaRPr>
          </a:p>
          <a:p>
            <a:pPr marL="342900" lvl="0" indent="-3429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Hemorrhoids, hepatic and </a:t>
            </a:r>
            <a:r>
              <a:rPr lang="en-US" sz="3200" b="1" kern="0" dirty="0" err="1">
                <a:solidFill>
                  <a:srgbClr val="000000"/>
                </a:solidFill>
                <a:latin typeface="Arial Narrow" pitchFamily="34" charset="0"/>
              </a:rPr>
              <a:t>splenic</a:t>
            </a: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 congestion, and gastro-intestinal disorders, due to capillary engorgement of the viscera, </a:t>
            </a:r>
          </a:p>
          <a:p>
            <a:pPr marL="342900" lvl="0" indent="-342900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endParaRPr lang="en-US" sz="3200" b="1" kern="0" dirty="0">
              <a:solidFill>
                <a:srgbClr val="FFFFFF"/>
              </a:solidFill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elsemium_semperviren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332656"/>
            <a:ext cx="7580720" cy="5616624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548680"/>
            <a:ext cx="806489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/>
              <a:t>Gelsemium sempervirens </a:t>
            </a:r>
            <a:r>
              <a:rPr lang="en-GB" sz="3600" b="1" dirty="0"/>
              <a:t>in Homeopathy</a:t>
            </a:r>
          </a:p>
          <a:p>
            <a:endParaRPr lang="en-GB" sz="3600" dirty="0"/>
          </a:p>
          <a:p>
            <a:r>
              <a:rPr lang="en-GB" sz="3600" dirty="0"/>
              <a:t>Gelsemium is a great paralyser of the mind and body. The mind is sluggish, the limbs so heavy one can hardly move them, eyelids droop, double vision and loss of swallowing, tremor is a keynote of the remedy. Works well in flu where chills are playing up and down the spine, legs head and brain are weighty and dull.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548680"/>
            <a:ext cx="756084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Fear of falling, nervous headache with dimness of sight or double vision, especially occipital headaches. A great remedy for measles, palpations.</a:t>
            </a:r>
          </a:p>
          <a:p>
            <a:endParaRPr lang="en-GB" sz="3600" dirty="0"/>
          </a:p>
          <a:p>
            <a:endParaRPr lang="en-GB" sz="3600" dirty="0"/>
          </a:p>
          <a:p>
            <a:r>
              <a:rPr lang="en-GB" sz="3600" dirty="0"/>
              <a:t>Gelsemium is useful in neuralgic pain but Weiss considers it to be inferior to Aconite for this.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51520" y="404664"/>
            <a:ext cx="813690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i="1" dirty="0">
                <a:solidFill>
                  <a:srgbClr val="000000"/>
                </a:solidFill>
                <a:latin typeface="Arial Narrow" pitchFamily="34" charset="0"/>
              </a:rPr>
              <a:t>Therapeutic use of </a:t>
            </a:r>
            <a:r>
              <a:rPr lang="en-US" sz="3200" b="1" i="1" dirty="0" err="1">
                <a:solidFill>
                  <a:srgbClr val="000000"/>
                </a:solidFill>
                <a:latin typeface="Arial Narrow" pitchFamily="34" charset="0"/>
              </a:rPr>
              <a:t>Gelsemium</a:t>
            </a: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 Narrow" pitchFamily="34" charset="0"/>
              </a:rPr>
              <a:t>sempervirens</a:t>
            </a: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200" b="1" dirty="0">
              <a:solidFill>
                <a:srgbClr val="000000"/>
              </a:solidFill>
              <a:latin typeface="Arial Narrow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err="1">
                <a:solidFill>
                  <a:srgbClr val="000000"/>
                </a:solidFill>
                <a:latin typeface="Arial Narrow" pitchFamily="34" charset="0"/>
              </a:rPr>
              <a:t>Gelsemine</a:t>
            </a: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 (most abundant), </a:t>
            </a:r>
            <a:r>
              <a:rPr lang="en-US" sz="3200" b="1" dirty="0" err="1">
                <a:solidFill>
                  <a:srgbClr val="000000"/>
                </a:solidFill>
                <a:latin typeface="Arial Narrow" pitchFamily="34" charset="0"/>
              </a:rPr>
              <a:t>gelsemicine</a:t>
            </a: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 (most active), </a:t>
            </a:r>
            <a:r>
              <a:rPr lang="en-US" sz="3200" b="1" dirty="0" err="1">
                <a:solidFill>
                  <a:srgbClr val="000000"/>
                </a:solidFill>
                <a:latin typeface="Arial Narrow" pitchFamily="34" charset="0"/>
              </a:rPr>
              <a:t>sempervirine</a:t>
            </a: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, </a:t>
            </a:r>
            <a:r>
              <a:rPr lang="en-US" sz="3200" b="1" dirty="0" err="1">
                <a:solidFill>
                  <a:srgbClr val="000000"/>
                </a:solidFill>
                <a:latin typeface="Arial Narrow" pitchFamily="34" charset="0"/>
              </a:rPr>
              <a:t>gelsedine</a:t>
            </a: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, and </a:t>
            </a:r>
            <a:r>
              <a:rPr lang="en-US" sz="3200" b="1" dirty="0" err="1">
                <a:solidFill>
                  <a:srgbClr val="000000"/>
                </a:solidFill>
                <a:latin typeface="Arial Narrow" pitchFamily="34" charset="0"/>
              </a:rPr>
              <a:t>hydroxygelsemicine</a:t>
            </a: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                                    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200" b="1" dirty="0">
              <a:solidFill>
                <a:srgbClr val="000000"/>
              </a:solidFill>
              <a:latin typeface="Arial Narrow" pitchFamily="34" charset="0"/>
            </a:endParaRPr>
          </a:p>
          <a:p>
            <a:pPr marL="457200" lvl="0" indent="-4572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/>
            </a:pP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Powerful effect on peripheral nervous system</a:t>
            </a:r>
          </a:p>
          <a:p>
            <a:pPr marL="457200" lvl="0" indent="-4572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/>
            </a:pP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Generalized muscle relaxation and reduced sensitivity to pain</a:t>
            </a:r>
          </a:p>
          <a:p>
            <a:pPr marL="457200" lvl="0" indent="-4572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SzPct val="100000"/>
              <a:buFont typeface="Arial" pitchFamily="34" charset="0"/>
              <a:buChar char="•"/>
              <a:defRPr/>
            </a:pP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Eyelids and jaws droop, strong sense of ease and relaxation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http://www.synarchive.com/images/molecules/Gelsemine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579438"/>
            <a:ext cx="2308225" cy="1722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513" y="3657600"/>
            <a:ext cx="28575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6800" y="152400"/>
            <a:ext cx="32766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1219200" y="2590800"/>
            <a:ext cx="1422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CA" sz="2400" u="none">
                <a:solidFill>
                  <a:schemeClr val="tx1"/>
                </a:solidFill>
              </a:rPr>
              <a:t>gelsemine</a:t>
            </a:r>
          </a:p>
        </p:txBody>
      </p:sp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4876800" y="2590800"/>
            <a:ext cx="1828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CA" sz="2400" u="none">
                <a:solidFill>
                  <a:schemeClr val="tx1"/>
                </a:solidFill>
              </a:rPr>
              <a:t>sempervirine </a:t>
            </a:r>
            <a:endParaRPr lang="en-CA" u="none">
              <a:solidFill>
                <a:schemeClr val="tx1"/>
              </a:solidFill>
            </a:endParaRPr>
          </a:p>
        </p:txBody>
      </p:sp>
      <p:sp>
        <p:nvSpPr>
          <p:cNvPr id="7" name="TextBox 4"/>
          <p:cNvSpPr txBox="1">
            <a:spLocks noChangeArrowheads="1"/>
          </p:cNvSpPr>
          <p:nvPr/>
        </p:nvSpPr>
        <p:spPr bwMode="auto">
          <a:xfrm>
            <a:off x="4267200" y="5715000"/>
            <a:ext cx="16335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CA" sz="2400" u="none">
                <a:solidFill>
                  <a:schemeClr val="tx1"/>
                </a:solidFill>
              </a:rPr>
              <a:t>gelsemicine</a:t>
            </a:r>
            <a:endParaRPr lang="en-CA" u="none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27584" y="692696"/>
            <a:ext cx="7848872" cy="3933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</a:pP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Central nervous system involvement  </a:t>
            </a: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  <a:cs typeface="Times New Roman" pitchFamily="18" charset="0"/>
              </a:rPr>
              <a:t>→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</a:pPr>
            <a:endParaRPr lang="en-US" sz="3200" b="1" kern="0" dirty="0">
              <a:solidFill>
                <a:srgbClr val="000000"/>
              </a:solidFill>
              <a:latin typeface="Arial Narrow" pitchFamily="34" charset="0"/>
            </a:endParaRP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</a:pP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Common symptoms: disequilibrium, </a:t>
            </a:r>
            <a:r>
              <a:rPr lang="en-US" sz="3200" b="1" kern="0" dirty="0" err="1">
                <a:solidFill>
                  <a:srgbClr val="000000"/>
                </a:solidFill>
                <a:latin typeface="Arial Narrow" pitchFamily="34" charset="0"/>
              </a:rPr>
              <a:t>diplopia</a:t>
            </a: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, </a:t>
            </a:r>
            <a:r>
              <a:rPr lang="en-US" sz="3200" b="1" kern="0" dirty="0" err="1">
                <a:solidFill>
                  <a:srgbClr val="000000"/>
                </a:solidFill>
                <a:latin typeface="Arial Narrow" pitchFamily="34" charset="0"/>
              </a:rPr>
              <a:t>midriasis</a:t>
            </a: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, </a:t>
            </a:r>
            <a:r>
              <a:rPr lang="en-US" sz="3200" b="1" kern="0" dirty="0" err="1">
                <a:solidFill>
                  <a:srgbClr val="000000"/>
                </a:solidFill>
                <a:latin typeface="Arial Narrow" pitchFamily="34" charset="0"/>
              </a:rPr>
              <a:t>ptosis</a:t>
            </a: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 and feebleness of movement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</a:pPr>
            <a:endParaRPr lang="en-US" sz="3200" b="1" kern="0" dirty="0">
              <a:solidFill>
                <a:srgbClr val="000000"/>
              </a:solidFill>
              <a:latin typeface="Arial Narrow" pitchFamily="34" charset="0"/>
            </a:endParaRP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</a:pP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Pulse may slow to 30 - 40 beats / min, temperature drops</a:t>
            </a:r>
          </a:p>
        </p:txBody>
      </p:sp>
      <p:sp>
        <p:nvSpPr>
          <p:cNvPr id="9" name="Rectangle 8"/>
          <p:cNvSpPr/>
          <p:nvPr/>
        </p:nvSpPr>
        <p:spPr>
          <a:xfrm>
            <a:off x="1115616" y="4869160"/>
            <a:ext cx="7200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</a:pP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Respiration initially speeds up, then becomes slow and shallow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5576" y="692696"/>
            <a:ext cx="7704856" cy="2751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</a:pP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Large doses </a:t>
            </a: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  <a:cs typeface="Times New Roman" pitchFamily="18" charset="0"/>
              </a:rPr>
              <a:t>→</a:t>
            </a: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  spinal paralysis, complete loss of muscle power, reduction in sensitivity to pain.  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</a:pPr>
            <a:endParaRPr lang="en-US" sz="3200" b="1" kern="0" dirty="0">
              <a:solidFill>
                <a:srgbClr val="000000"/>
              </a:solidFill>
              <a:latin typeface="Arial Narrow" pitchFamily="34" charset="0"/>
            </a:endParaRP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</a:pP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Coma may precede death (</a:t>
            </a:r>
            <a:r>
              <a:rPr lang="en-US" sz="3200" b="1" kern="0" dirty="0" err="1">
                <a:solidFill>
                  <a:srgbClr val="000000"/>
                </a:solidFill>
                <a:latin typeface="Arial Narrow" pitchFamily="34" charset="0"/>
              </a:rPr>
              <a:t>axphyxia</a:t>
            </a: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)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332657"/>
            <a:ext cx="8496944" cy="64448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3200" b="1" i="1" kern="0" dirty="0">
                <a:solidFill>
                  <a:srgbClr val="000000"/>
                </a:solidFill>
                <a:latin typeface="Arial Narrow" pitchFamily="34" charset="0"/>
              </a:rPr>
              <a:t>Therapeutic applications:</a:t>
            </a: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en-US" sz="3200" b="1" kern="0" dirty="0">
              <a:solidFill>
                <a:srgbClr val="000000"/>
              </a:solidFill>
              <a:latin typeface="Arial Narrow" pitchFamily="34" charset="0"/>
            </a:endParaRP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Powerful febrifuge action - especially early stages of fever when there is severe muscle and head pain</a:t>
            </a: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en-US" sz="3200" b="1" kern="0" dirty="0">
              <a:solidFill>
                <a:srgbClr val="000000"/>
              </a:solidFill>
              <a:latin typeface="Arial Narrow" pitchFamily="34" charset="0"/>
            </a:endParaRP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 Sedative and pain killer</a:t>
            </a: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en-US" sz="3200" b="1" kern="0" dirty="0">
              <a:solidFill>
                <a:srgbClr val="000000"/>
              </a:solidFill>
              <a:latin typeface="Arial Narrow" pitchFamily="34" charset="0"/>
            </a:endParaRP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 Conditions with bright eyes, contracted pupils, flushed face, great heat and restlessness, mental irritability, insomnia, excitation, hysteria, head pain, nerve pain, chilly sensations upon movement and convulsions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oman black nightshade.jpg"/>
          <p:cNvPicPr>
            <a:picLocks noChangeAspect="1"/>
          </p:cNvPicPr>
          <p:nvPr/>
        </p:nvPicPr>
        <p:blipFill>
          <a:blip r:embed="rId2" cstate="print">
            <a:lum bright="10000" contrast="-10000"/>
          </a:blip>
          <a:stretch>
            <a:fillRect/>
          </a:stretch>
        </p:blipFill>
        <p:spPr>
          <a:xfrm>
            <a:off x="2249666" y="0"/>
            <a:ext cx="464466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27584" y="692696"/>
            <a:ext cx="7632848" cy="45735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3200" b="1" i="1" kern="0" dirty="0">
                <a:solidFill>
                  <a:srgbClr val="000000"/>
                </a:solidFill>
                <a:latin typeface="Arial Narrow" pitchFamily="34" charset="0"/>
              </a:rPr>
              <a:t>Dosing strategy for </a:t>
            </a:r>
            <a:r>
              <a:rPr lang="en-US" sz="3200" b="1" i="1" kern="0" dirty="0" err="1">
                <a:solidFill>
                  <a:srgbClr val="000000"/>
                </a:solidFill>
                <a:latin typeface="Arial Narrow" pitchFamily="34" charset="0"/>
              </a:rPr>
              <a:t>Gelsemium</a:t>
            </a: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                </a:t>
            </a: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en-US" sz="3200" b="1" kern="0" dirty="0">
              <a:solidFill>
                <a:srgbClr val="000000"/>
              </a:solidFill>
              <a:latin typeface="Arial Narrow" pitchFamily="34" charset="0"/>
            </a:endParaRP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Tincture 1:10, 5 - 15 drops in water, by the spoonful</a:t>
            </a: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until physiological effects are noticed</a:t>
            </a: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en-US" sz="3200" b="1" kern="0" dirty="0">
              <a:solidFill>
                <a:srgbClr val="000000"/>
              </a:solidFill>
              <a:latin typeface="Arial Narrow" pitchFamily="34" charset="0"/>
            </a:endParaRP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Maximum daily dose 25 mg (0.04 g) of dry root or rhizome, or 0.25 </a:t>
            </a:r>
            <a:r>
              <a:rPr lang="en-US" sz="3200" b="1" kern="0" dirty="0" err="1">
                <a:solidFill>
                  <a:srgbClr val="000000"/>
                </a:solidFill>
                <a:latin typeface="Arial Narrow" pitchFamily="34" charset="0"/>
              </a:rPr>
              <a:t>mL</a:t>
            </a: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 of 1:10 tincture 3 times daily.   </a:t>
            </a:r>
          </a:p>
        </p:txBody>
      </p:sp>
      <p:sp>
        <p:nvSpPr>
          <p:cNvPr id="3" name="Rectangle 2"/>
          <p:cNvSpPr/>
          <p:nvPr/>
        </p:nvSpPr>
        <p:spPr>
          <a:xfrm>
            <a:off x="899592" y="5661248"/>
            <a:ext cx="6989414" cy="5355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Maximum weekly dose is 5 </a:t>
            </a:r>
            <a:r>
              <a:rPr lang="en-US" sz="3200" b="1" kern="0" dirty="0" err="1">
                <a:solidFill>
                  <a:srgbClr val="000000"/>
                </a:solidFill>
                <a:latin typeface="Arial Narrow" pitchFamily="34" charset="0"/>
              </a:rPr>
              <a:t>mL</a:t>
            </a: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 of tincture. 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obelia_inflata_-_Köhler–s_Medizinal-Pflanzen-2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5696" y="260648"/>
            <a:ext cx="4865684" cy="61926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948264" y="5949280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/>
              <a:t>Lobelia inflata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27584" y="332656"/>
            <a:ext cx="7776864" cy="45735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3200" b="1" i="1" dirty="0" err="1">
                <a:solidFill>
                  <a:srgbClr val="000000"/>
                </a:solidFill>
                <a:latin typeface="Arial Narrow" pitchFamily="34" charset="0"/>
              </a:rPr>
              <a:t>Lobeline</a:t>
            </a:r>
            <a:endParaRPr lang="en-US" sz="3200" b="1" i="1" dirty="0">
              <a:solidFill>
                <a:srgbClr val="000000"/>
              </a:solidFill>
              <a:latin typeface="Arial Narrow" pitchFamily="34" charset="0"/>
            </a:endParaRP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Respiratory stimulant by enhancing reactivity of the brain stem to CO2. ganglionic stimulant. </a:t>
            </a: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endParaRPr lang="en-US" sz="3200" b="1" dirty="0">
              <a:solidFill>
                <a:srgbClr val="000000"/>
              </a:solidFill>
              <a:latin typeface="Arial Narrow" pitchFamily="34" charset="0"/>
            </a:endParaRP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3200" b="1" i="1" dirty="0" err="1">
                <a:solidFill>
                  <a:srgbClr val="000000"/>
                </a:solidFill>
                <a:latin typeface="Arial Narrow" pitchFamily="34" charset="0"/>
              </a:rPr>
              <a:t>Lobelanidine</a:t>
            </a:r>
            <a:r>
              <a:rPr lang="en-US" sz="3200" b="1" i="1" dirty="0">
                <a:solidFill>
                  <a:srgbClr val="000000"/>
                </a:solidFill>
                <a:latin typeface="Arial Narrow" pitchFamily="34" charset="0"/>
              </a:rPr>
              <a:t> &amp; </a:t>
            </a:r>
            <a:r>
              <a:rPr lang="en-US" sz="3200" b="1" i="1" dirty="0" err="1">
                <a:solidFill>
                  <a:srgbClr val="000000"/>
                </a:solidFill>
                <a:latin typeface="Arial Narrow" pitchFamily="34" charset="0"/>
              </a:rPr>
              <a:t>isolobinine</a:t>
            </a: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 – respiratory relaxants and bronchodilators. </a:t>
            </a: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endParaRPr lang="en-US" sz="3200" b="1" dirty="0">
              <a:solidFill>
                <a:srgbClr val="000000"/>
              </a:solidFill>
              <a:latin typeface="Arial Narrow" pitchFamily="34" charset="0"/>
            </a:endParaRPr>
          </a:p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3200" b="1" i="1" dirty="0" err="1">
                <a:solidFill>
                  <a:srgbClr val="000000"/>
                </a:solidFill>
                <a:latin typeface="Arial Narrow" pitchFamily="34" charset="0"/>
              </a:rPr>
              <a:t>Isolobinine</a:t>
            </a: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 is also a strong emetic.</a:t>
            </a:r>
            <a:r>
              <a:rPr lang="en-US" sz="3200" dirty="0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6769" y="1412776"/>
            <a:ext cx="7871535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nvallaria_majalis-botanic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10385" y="0"/>
            <a:ext cx="532323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948264" y="5805264"/>
            <a:ext cx="2016224" cy="648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/>
              <a:t>Convallaria </a:t>
            </a:r>
            <a:r>
              <a:rPr lang="en-GB" i="1" dirty="0" err="1"/>
              <a:t>majalis</a:t>
            </a:r>
            <a:endParaRPr lang="en-GB" i="1" dirty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476672"/>
            <a:ext cx="734481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Lily of the Valley </a:t>
            </a:r>
          </a:p>
          <a:p>
            <a:endParaRPr lang="en-GB" sz="3600" dirty="0"/>
          </a:p>
          <a:p>
            <a:r>
              <a:rPr lang="en-GB" sz="3600" dirty="0"/>
              <a:t>Action: </a:t>
            </a:r>
            <a:r>
              <a:rPr lang="en-GB" sz="3600" dirty="0" err="1"/>
              <a:t>cardiotonic</a:t>
            </a:r>
            <a:r>
              <a:rPr lang="en-GB" sz="3600" dirty="0"/>
              <a:t> and mildly cardio-</a:t>
            </a:r>
            <a:r>
              <a:rPr lang="en-GB" sz="3600" dirty="0" err="1"/>
              <a:t>seditive</a:t>
            </a:r>
            <a:r>
              <a:rPr lang="en-GB" sz="3600" dirty="0"/>
              <a:t>. </a:t>
            </a:r>
            <a:r>
              <a:rPr lang="en-GB" sz="3600" dirty="0" err="1"/>
              <a:t>Corornary</a:t>
            </a:r>
            <a:r>
              <a:rPr lang="en-GB" sz="3600" dirty="0"/>
              <a:t> vasodilator and hypertensive (neither action found in Digitalis). </a:t>
            </a:r>
          </a:p>
          <a:p>
            <a:endParaRPr lang="en-GB" sz="3600" dirty="0"/>
          </a:p>
          <a:p>
            <a:r>
              <a:rPr lang="en-GB" sz="3600" dirty="0"/>
              <a:t>Uses: Heart failure, myocardial insufficiency, cardiac arrhythmias, oedema of cardiac origin.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476672"/>
            <a:ext cx="806489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/>
              <a:t>Pharmacology</a:t>
            </a:r>
            <a:r>
              <a:rPr lang="en-GB" sz="3600" dirty="0"/>
              <a:t> </a:t>
            </a:r>
          </a:p>
          <a:p>
            <a:endParaRPr lang="en-GB" sz="3600" dirty="0"/>
          </a:p>
          <a:p>
            <a:r>
              <a:rPr lang="en-GB" sz="3600" dirty="0" err="1"/>
              <a:t>Cardioactive</a:t>
            </a:r>
            <a:r>
              <a:rPr lang="en-GB" sz="3600" dirty="0"/>
              <a:t> glycosides, especially </a:t>
            </a:r>
            <a:r>
              <a:rPr lang="en-GB" sz="3600" dirty="0" err="1"/>
              <a:t>convalloside</a:t>
            </a:r>
            <a:r>
              <a:rPr lang="en-GB" sz="3600" dirty="0"/>
              <a:t> in combination with </a:t>
            </a:r>
            <a:r>
              <a:rPr lang="en-GB" sz="3600" dirty="0" err="1"/>
              <a:t>convallotoxin</a:t>
            </a:r>
            <a:r>
              <a:rPr lang="en-GB" sz="3600" dirty="0"/>
              <a:t> (product of hydrolysis), </a:t>
            </a:r>
            <a:r>
              <a:rPr lang="en-GB" sz="3600" dirty="0" err="1"/>
              <a:t>convallatoxiside</a:t>
            </a:r>
            <a:r>
              <a:rPr lang="en-GB" sz="3600" dirty="0"/>
              <a:t> with </a:t>
            </a:r>
            <a:r>
              <a:rPr lang="en-GB" sz="3600" dirty="0" err="1"/>
              <a:t>convallatoxol</a:t>
            </a:r>
            <a:r>
              <a:rPr lang="en-GB" sz="3600" dirty="0"/>
              <a:t> and the </a:t>
            </a:r>
            <a:r>
              <a:rPr lang="en-GB" sz="3600" dirty="0" err="1"/>
              <a:t>saponoside</a:t>
            </a:r>
            <a:r>
              <a:rPr lang="en-GB" sz="3600" dirty="0"/>
              <a:t>, </a:t>
            </a:r>
            <a:r>
              <a:rPr lang="en-GB" sz="3600" dirty="0" err="1"/>
              <a:t>convallamarine</a:t>
            </a:r>
            <a:r>
              <a:rPr lang="en-GB" sz="3600" dirty="0"/>
              <a:t> </a:t>
            </a:r>
          </a:p>
          <a:p>
            <a:r>
              <a:rPr lang="en-GB" sz="3600" dirty="0"/>
              <a:t>(Barker, 2001). 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548680"/>
            <a:ext cx="727280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err="1"/>
              <a:t>Convacard</a:t>
            </a:r>
            <a:r>
              <a:rPr lang="en-GB" sz="3600" dirty="0"/>
              <a:t> – preparation from the firm </a:t>
            </a:r>
            <a:r>
              <a:rPr lang="en-GB" sz="3600" dirty="0" err="1"/>
              <a:t>Madaus</a:t>
            </a:r>
            <a:r>
              <a:rPr lang="en-GB" sz="3600" dirty="0"/>
              <a:t> – is a preparation with all the Convallaria glycosides in high concentration. 60% of the preparation consists of the cardiac glycosides, the remaining 40% of substances that have no cardiac activity but play a major role in achieving solubility. </a:t>
            </a:r>
            <a:endParaRPr lang="en-GB" sz="3600" i="1" dirty="0"/>
          </a:p>
          <a:p>
            <a:endParaRPr lang="en-GB" sz="3600" dirty="0"/>
          </a:p>
          <a:p>
            <a:endParaRPr lang="en-GB" sz="3600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476672"/>
            <a:ext cx="741682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They appear to be precursors or degradation products of the glycosides. </a:t>
            </a:r>
          </a:p>
          <a:p>
            <a:r>
              <a:rPr lang="en-GB" sz="3600" dirty="0"/>
              <a:t>If they are present, the mixture is 500 x more soluble than pure </a:t>
            </a:r>
            <a:r>
              <a:rPr lang="en-GB" sz="3600" dirty="0" err="1"/>
              <a:t>convallotoxin</a:t>
            </a:r>
            <a:r>
              <a:rPr lang="en-GB" sz="3600" dirty="0"/>
              <a:t>.  </a:t>
            </a:r>
          </a:p>
          <a:p>
            <a:r>
              <a:rPr lang="en-GB" sz="3600" dirty="0"/>
              <a:t>These substances are not unnecessary ballast but have key significance for the medicinal action of the whole extract. 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260648"/>
            <a:ext cx="835292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Convallaria acts on the heart muscle and not on conduction, making it suitable for </a:t>
            </a:r>
            <a:r>
              <a:rPr lang="en-GB" sz="3600" dirty="0" err="1"/>
              <a:t>bradycardiac</a:t>
            </a:r>
            <a:r>
              <a:rPr lang="en-GB" sz="3600" dirty="0"/>
              <a:t> forms of heart failure, which are particularly sensitive to digitalis. </a:t>
            </a:r>
          </a:p>
          <a:p>
            <a:endParaRPr lang="en-GB" sz="3600" dirty="0"/>
          </a:p>
          <a:p>
            <a:r>
              <a:rPr lang="en-GB" sz="3600" dirty="0"/>
              <a:t>Bradycardia is common in senile hearts, when the heart is weakened but performing reasonable well when at rest and not overly stressed. Here Convallaria offers a valuable alternative to Digitalis but cannot replace it when decompensation is severe.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476672"/>
            <a:ext cx="7200800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Belladonna  in Homeopathy</a:t>
            </a:r>
          </a:p>
          <a:p>
            <a:r>
              <a:rPr lang="en-GB" sz="2800" dirty="0"/>
              <a:t> </a:t>
            </a:r>
          </a:p>
          <a:p>
            <a:r>
              <a:rPr lang="en-GB" sz="2800" dirty="0"/>
              <a:t>Violence and Suddenness</a:t>
            </a:r>
          </a:p>
          <a:p>
            <a:endParaRPr lang="en-GB" sz="2800" dirty="0"/>
          </a:p>
          <a:p>
            <a:r>
              <a:rPr lang="en-GB" sz="2800" dirty="0">
                <a:solidFill>
                  <a:srgbClr val="FF0000"/>
                </a:solidFill>
              </a:rPr>
              <a:t>Turmoil in Brain</a:t>
            </a:r>
          </a:p>
          <a:p>
            <a:endParaRPr lang="en-GB" sz="2800" dirty="0"/>
          </a:p>
          <a:p>
            <a:r>
              <a:rPr lang="en-GB" sz="2800" dirty="0"/>
              <a:t>“The face was </a:t>
            </a:r>
            <a:r>
              <a:rPr lang="en-GB" sz="2800" dirty="0">
                <a:solidFill>
                  <a:srgbClr val="FF0000"/>
                </a:solidFill>
              </a:rPr>
              <a:t>red,</a:t>
            </a:r>
            <a:r>
              <a:rPr lang="en-GB" sz="2800" dirty="0"/>
              <a:t> the head </a:t>
            </a:r>
            <a:r>
              <a:rPr lang="en-GB" sz="2800" dirty="0">
                <a:solidFill>
                  <a:srgbClr val="FF0000"/>
                </a:solidFill>
              </a:rPr>
              <a:t>hot</a:t>
            </a:r>
            <a:r>
              <a:rPr lang="en-GB" sz="2800" dirty="0"/>
              <a:t>, the look wild and staring: pupils dilated: the arteries of the neck and head visibly pulsating”.</a:t>
            </a:r>
          </a:p>
          <a:p>
            <a:r>
              <a:rPr lang="en-GB" sz="2800" dirty="0">
                <a:solidFill>
                  <a:srgbClr val="FF0000"/>
                </a:solidFill>
              </a:rPr>
              <a:t>Burning skin</a:t>
            </a:r>
            <a:r>
              <a:rPr lang="en-GB" sz="2800" dirty="0"/>
              <a:t>, throbbing pains, intolerance of pressure and jolt.</a:t>
            </a:r>
          </a:p>
          <a:p>
            <a:r>
              <a:rPr lang="en-GB" sz="2800" dirty="0"/>
              <a:t>Fear of imaginary black dog</a:t>
            </a:r>
          </a:p>
          <a:p>
            <a:r>
              <a:rPr lang="en-GB" sz="2800" dirty="0"/>
              <a:t>Delirium – “bites, spits , tears”.  </a:t>
            </a:r>
          </a:p>
          <a:p>
            <a:r>
              <a:rPr lang="en-GB" dirty="0"/>
              <a:t> 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1844824"/>
            <a:ext cx="763284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Alongside the glycosides are a whole natural complex of 8 different flavonoids that add considerably to its medicinal properties </a:t>
            </a:r>
          </a:p>
          <a:p>
            <a:endParaRPr lang="en-GB" sz="3600" dirty="0"/>
          </a:p>
          <a:p>
            <a:r>
              <a:rPr lang="en-GB" sz="3600" dirty="0"/>
              <a:t>(Weiss, 1988). </a:t>
            </a:r>
          </a:p>
          <a:p>
            <a:endParaRPr lang="en-GB" sz="3600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phedra bush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55776" y="260648"/>
            <a:ext cx="3888432" cy="634079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04248" y="6021288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err="1"/>
              <a:t>Ephedra</a:t>
            </a:r>
            <a:r>
              <a:rPr lang="en-GB" i="1" dirty="0"/>
              <a:t> </a:t>
            </a:r>
            <a:r>
              <a:rPr lang="en-GB" i="1" dirty="0" err="1"/>
              <a:t>sinica</a:t>
            </a:r>
            <a:r>
              <a:rPr lang="en-GB" i="1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3568" y="188640"/>
            <a:ext cx="806489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i="1" dirty="0" err="1">
                <a:solidFill>
                  <a:srgbClr val="000000"/>
                </a:solidFill>
                <a:latin typeface="Arial Narrow" pitchFamily="34" charset="0"/>
              </a:rPr>
              <a:t>Ephedra</a:t>
            </a:r>
            <a:r>
              <a:rPr lang="en-US" sz="2800" b="1" i="1" dirty="0">
                <a:solidFill>
                  <a:srgbClr val="000000"/>
                </a:solidFill>
                <a:latin typeface="Arial Narrow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Arial Narrow" pitchFamily="34" charset="0"/>
              </a:rPr>
              <a:t>sinensis</a:t>
            </a:r>
            <a:endParaRPr lang="en-US" sz="2800" b="1" i="1" dirty="0">
              <a:solidFill>
                <a:srgbClr val="000000"/>
              </a:solidFill>
              <a:latin typeface="Arial Narrow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sz="2800" b="1" i="1" dirty="0">
              <a:solidFill>
                <a:srgbClr val="000000"/>
              </a:solidFill>
              <a:latin typeface="Arial Narrow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000000"/>
                </a:solidFill>
                <a:latin typeface="Arial Narrow" pitchFamily="34" charset="0"/>
              </a:rPr>
              <a:t>40 – 90% of total alkaloid content is (-)ephedrine.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000000"/>
                </a:solidFill>
                <a:latin typeface="Arial Narrow" pitchFamily="34" charset="0"/>
              </a:rPr>
              <a:t>Amounts vary a lot between species.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sz="2800" b="1" dirty="0">
              <a:solidFill>
                <a:srgbClr val="000000"/>
              </a:solidFill>
              <a:latin typeface="Arial Narrow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000000"/>
                </a:solidFill>
                <a:latin typeface="Arial Narrow" pitchFamily="34" charset="0"/>
              </a:rPr>
              <a:t>Indirect sympathomimetic effect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000000"/>
                </a:solidFill>
                <a:latin typeface="Arial Narrow" pitchFamily="34" charset="0"/>
              </a:rPr>
              <a:t>Structural analog of adrenaline </a:t>
            </a:r>
            <a:r>
              <a:rPr lang="en-US" sz="2800" b="1" dirty="0">
                <a:solidFill>
                  <a:srgbClr val="000000"/>
                </a:solidFill>
                <a:latin typeface="Arial Narrow" pitchFamily="34" charset="0"/>
                <a:cs typeface="Times New Roman" pitchFamily="18" charset="0"/>
              </a:rPr>
              <a:t>→ triggers release of endogenous catecholamines from post - ganglionic sympathetic nerve fibres </a:t>
            </a:r>
            <a:r>
              <a:rPr lang="en-US" sz="2800" b="1" dirty="0">
                <a:solidFill>
                  <a:srgbClr val="000000"/>
                </a:solidFill>
                <a:latin typeface="Arial Narrow" pitchFamily="34" charset="0"/>
              </a:rPr>
              <a:t>→ + inotropic action (increases myocardial contractility), broncho-dilation and accelerated respiration, decreased contractility of bladder.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sz="2800" b="1" dirty="0">
              <a:solidFill>
                <a:srgbClr val="000000"/>
              </a:solidFill>
              <a:latin typeface="Arial Narrow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000000"/>
                </a:solidFill>
                <a:latin typeface="Arial Narrow" pitchFamily="34" charset="0"/>
              </a:rPr>
              <a:t>Use for asthma, eneuresis and to increase metabolic rate. 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7544" y="548680"/>
            <a:ext cx="828092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000000"/>
                </a:solidFill>
                <a:latin typeface="Arial Narrow" pitchFamily="34" charset="0"/>
              </a:rPr>
              <a:t>Ephedrine crosses BBB  </a:t>
            </a:r>
            <a:r>
              <a:rPr lang="en-US" sz="2800" b="1" dirty="0">
                <a:solidFill>
                  <a:srgbClr val="000000"/>
                </a:solidFill>
                <a:latin typeface="Arial Narrow" pitchFamily="34" charset="0"/>
                <a:cs typeface="Times New Roman" pitchFamily="18" charset="0"/>
              </a:rPr>
              <a:t>→ stimulates CNS </a:t>
            </a:r>
            <a:r>
              <a:rPr lang="en-US" sz="2800" b="1" dirty="0">
                <a:solidFill>
                  <a:srgbClr val="000000"/>
                </a:solidFill>
                <a:latin typeface="Arial Narrow" pitchFamily="34" charset="0"/>
              </a:rPr>
              <a:t>→</a:t>
            </a:r>
            <a:r>
              <a:rPr lang="en-US" sz="2800" b="1" u="sng" dirty="0">
                <a:solidFill>
                  <a:srgbClr val="F8FF8A"/>
                </a:solidFill>
                <a:latin typeface="Arial Narrow" pitchFamily="34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sz="2800" b="1" u="sng" dirty="0">
              <a:solidFill>
                <a:srgbClr val="F8FF8A"/>
              </a:solidFill>
              <a:latin typeface="Arial Narrow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Arial Narrow" pitchFamily="34" charset="0"/>
              <a:buChar char="–"/>
            </a:pPr>
            <a:r>
              <a:rPr lang="en-US" sz="2800" b="1" dirty="0">
                <a:solidFill>
                  <a:srgbClr val="000000"/>
                </a:solidFill>
                <a:latin typeface="Arial Narrow" pitchFamily="34" charset="0"/>
              </a:rPr>
              <a:t> Improved concentration &amp; memory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Arial Narrow" pitchFamily="34" charset="0"/>
              <a:buChar char="–"/>
            </a:pPr>
            <a:r>
              <a:rPr lang="en-US" sz="2800" b="1" dirty="0">
                <a:solidFill>
                  <a:srgbClr val="000000"/>
                </a:solidFill>
                <a:latin typeface="Arial Narrow" pitchFamily="34" charset="0"/>
              </a:rPr>
              <a:t> Increased rapidity of mental responses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Arial Narrow" pitchFamily="34" charset="0"/>
              <a:buChar char="–"/>
            </a:pPr>
            <a:r>
              <a:rPr lang="en-US" sz="2800" b="1" dirty="0">
                <a:solidFill>
                  <a:srgbClr val="000000"/>
                </a:solidFill>
                <a:latin typeface="Arial Narrow" pitchFamily="34" charset="0"/>
              </a:rPr>
              <a:t> Decreased mental fatigue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Arial Narrow" pitchFamily="34" charset="0"/>
              <a:buChar char="–"/>
            </a:pPr>
            <a:r>
              <a:rPr lang="en-US" sz="2800" b="1" dirty="0">
                <a:solidFill>
                  <a:srgbClr val="000000"/>
                </a:solidFill>
                <a:latin typeface="Arial Narrow" pitchFamily="34" charset="0"/>
              </a:rPr>
              <a:t> Decreased need for sleep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sz="2800" b="1" dirty="0">
              <a:solidFill>
                <a:srgbClr val="000000"/>
              </a:solidFill>
              <a:latin typeface="Arial Narrow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000000"/>
                </a:solidFill>
                <a:latin typeface="Arial Narrow" pitchFamily="34" charset="0"/>
                <a:cs typeface="Times New Roman" pitchFamily="18" charset="0"/>
              </a:rPr>
              <a:t>High doses </a:t>
            </a:r>
            <a:r>
              <a:rPr lang="en-US" sz="2800" b="1" dirty="0">
                <a:solidFill>
                  <a:srgbClr val="000000"/>
                </a:solidFill>
                <a:latin typeface="Arial Narrow" pitchFamily="34" charset="0"/>
              </a:rPr>
              <a:t>→</a:t>
            </a:r>
            <a:r>
              <a:rPr lang="en-US" sz="2800" b="1" u="sng" dirty="0">
                <a:solidFill>
                  <a:srgbClr val="F8FF8A"/>
                </a:solidFill>
                <a:latin typeface="Arial Narrow" pitchFamily="34" charset="0"/>
              </a:rPr>
              <a:t>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sz="2800" b="1" dirty="0">
              <a:solidFill>
                <a:srgbClr val="000000"/>
              </a:solidFill>
              <a:latin typeface="Arial Narrow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000000"/>
                </a:solidFill>
                <a:latin typeface="Arial Narrow" pitchFamily="34" charset="0"/>
              </a:rPr>
              <a:t>Headache, anxiety, tremor, insomnia, redness of faced, nausea, tachycardia, </a:t>
            </a:r>
            <a:r>
              <a:rPr lang="en-US" sz="2800" b="1" dirty="0" err="1">
                <a:solidFill>
                  <a:srgbClr val="000000"/>
                </a:solidFill>
                <a:latin typeface="Arial Narrow" pitchFamily="34" charset="0"/>
              </a:rPr>
              <a:t>precordial</a:t>
            </a:r>
            <a:r>
              <a:rPr lang="en-US" sz="2800" b="1" dirty="0">
                <a:solidFill>
                  <a:srgbClr val="000000"/>
                </a:solidFill>
                <a:latin typeface="Arial Narrow" pitchFamily="34" charset="0"/>
              </a:rPr>
              <a:t> (heart and thorax) pain, sweating, urinary retention and eventually psychosis.  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6" y="620688"/>
            <a:ext cx="8424936" cy="59462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</a:pPr>
            <a:r>
              <a:rPr lang="en-US" sz="3600" b="1" u="sng" dirty="0">
                <a:solidFill>
                  <a:srgbClr val="000000"/>
                </a:solidFill>
                <a:latin typeface="Arial Narrow" pitchFamily="34" charset="0"/>
              </a:rPr>
              <a:t>Alkaloids in general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</a:pPr>
            <a:r>
              <a:rPr lang="en-GB" sz="3200" b="1" dirty="0">
                <a:solidFill>
                  <a:srgbClr val="000000"/>
                </a:solidFill>
                <a:latin typeface="Arial Narrow" pitchFamily="34" charset="0"/>
              </a:rPr>
              <a:t> Most complex and varied class of naturally occurring  plant constituents. Made by some animals – toads, insects. 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</a:pPr>
            <a:endParaRPr lang="en-GB" sz="3200" b="1" dirty="0">
              <a:solidFill>
                <a:srgbClr val="000000"/>
              </a:solidFill>
              <a:latin typeface="Arial Narrow" pitchFamily="34" charset="0"/>
            </a:endParaRP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</a:pPr>
            <a:r>
              <a:rPr lang="en-GB" sz="3200" b="1" dirty="0">
                <a:solidFill>
                  <a:srgbClr val="000000"/>
                </a:solidFill>
                <a:latin typeface="Arial Narrow" pitchFamily="34" charset="0"/>
              </a:rPr>
              <a:t>  Most potent in therapeutic terms. 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</a:pPr>
            <a:r>
              <a:rPr lang="en-GB" sz="3200" b="1" dirty="0">
                <a:solidFill>
                  <a:srgbClr val="000000"/>
                </a:solidFill>
                <a:latin typeface="Arial Narrow" pitchFamily="34" charset="0"/>
              </a:rPr>
              <a:t>  First plant constituents to be isolated and synthesized.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</a:pPr>
            <a:r>
              <a:rPr lang="en-GB" sz="3200" b="1" dirty="0">
                <a:solidFill>
                  <a:srgbClr val="000000"/>
                </a:solidFill>
                <a:latin typeface="Arial Narrow" pitchFamily="34" charset="0"/>
              </a:rPr>
              <a:t>  Morphine made from opium 1803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</a:pPr>
            <a:r>
              <a:rPr lang="en-GB" sz="3200" b="1" dirty="0">
                <a:solidFill>
                  <a:srgbClr val="000000"/>
                </a:solidFill>
                <a:latin typeface="Arial Narrow" pitchFamily="34" charset="0"/>
              </a:rPr>
              <a:t>  Synthetic morphine first made in 1952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404664"/>
            <a:ext cx="784887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latin typeface="Arial Narrow" pitchFamily="34" charset="0"/>
              </a:rPr>
              <a:t>Amounts in plants vary daily.  Synthesis of alkaloids is highest in periods of rapid growth, high sunlight or with nitrogen fertilizers.</a:t>
            </a:r>
            <a:r>
              <a:rPr lang="en-US" sz="3200" b="1" dirty="0">
                <a:latin typeface="Arial Narrow" pitchFamily="34" charset="0"/>
              </a:rPr>
              <a:t> </a:t>
            </a:r>
          </a:p>
          <a:p>
            <a:endParaRPr lang="en-US" sz="3200" b="1" dirty="0">
              <a:latin typeface="Arial Narrow" pitchFamily="34" charset="0"/>
            </a:endParaRPr>
          </a:p>
          <a:p>
            <a:r>
              <a:rPr lang="en-GB" sz="3200" b="1" dirty="0">
                <a:latin typeface="Arial Narrow" pitchFamily="34" charset="0"/>
              </a:rPr>
              <a:t>Generally, but not always, alkaline and most contain nitrogen.       N + 2 or 3 C + H + O</a:t>
            </a:r>
          </a:p>
          <a:p>
            <a:endParaRPr lang="en-GB" sz="3200" b="1" dirty="0">
              <a:latin typeface="Arial Narrow" pitchFamily="34" charset="0"/>
            </a:endParaRPr>
          </a:p>
          <a:p>
            <a:r>
              <a:rPr lang="en-GB" sz="3200" b="1" dirty="0">
                <a:latin typeface="Arial Narrow" pitchFamily="34" charset="0"/>
              </a:rPr>
              <a:t>Alkaloids are almost insoluble in water, but are freely soluble in organic solvents such as alcohol, ether &amp; chloroform. </a:t>
            </a:r>
            <a:endParaRPr lang="en-US" sz="3200" b="1" dirty="0"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7544" y="980728"/>
            <a:ext cx="8280920" cy="442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</a:pPr>
            <a:r>
              <a:rPr lang="en-GB" sz="3200" b="1" kern="0" dirty="0">
                <a:solidFill>
                  <a:srgbClr val="000000"/>
                </a:solidFill>
                <a:latin typeface="Arial Narrow" pitchFamily="34" charset="0"/>
              </a:rPr>
              <a:t>Alkaloids found in </a:t>
            </a:r>
            <a:r>
              <a:rPr lang="en-GB" sz="3200" b="1" kern="0" dirty="0" err="1">
                <a:solidFill>
                  <a:srgbClr val="000000"/>
                </a:solidFill>
                <a:latin typeface="Arial Narrow" pitchFamily="34" charset="0"/>
              </a:rPr>
              <a:t>Fabaceae</a:t>
            </a:r>
            <a:r>
              <a:rPr lang="en-GB" sz="3200" b="1" kern="0" dirty="0">
                <a:solidFill>
                  <a:srgbClr val="000000"/>
                </a:solidFill>
                <a:latin typeface="Arial Narrow" pitchFamily="34" charset="0"/>
              </a:rPr>
              <a:t>, </a:t>
            </a:r>
            <a:r>
              <a:rPr lang="en-GB" sz="3200" b="1" kern="0" dirty="0" err="1">
                <a:solidFill>
                  <a:srgbClr val="000000"/>
                </a:solidFill>
                <a:latin typeface="Arial Narrow" pitchFamily="34" charset="0"/>
              </a:rPr>
              <a:t>Papaveraceae</a:t>
            </a:r>
            <a:r>
              <a:rPr lang="en-GB" sz="3200" b="1" kern="0" dirty="0">
                <a:solidFill>
                  <a:srgbClr val="000000"/>
                </a:solidFill>
                <a:latin typeface="Arial Narrow" pitchFamily="34" charset="0"/>
              </a:rPr>
              <a:t>, </a:t>
            </a:r>
            <a:r>
              <a:rPr lang="en-GB" sz="3200" b="1" kern="0" dirty="0" err="1">
                <a:solidFill>
                  <a:srgbClr val="000000"/>
                </a:solidFill>
                <a:latin typeface="Arial Narrow" pitchFamily="34" charset="0"/>
              </a:rPr>
              <a:t>Ranunculaceae</a:t>
            </a:r>
            <a:r>
              <a:rPr lang="en-GB" sz="3200" b="1" kern="0" dirty="0">
                <a:solidFill>
                  <a:srgbClr val="000000"/>
                </a:solidFill>
                <a:latin typeface="Arial Narrow" pitchFamily="34" charset="0"/>
              </a:rPr>
              <a:t>, </a:t>
            </a:r>
            <a:r>
              <a:rPr lang="en-GB" sz="3200" b="1" kern="0" dirty="0" err="1">
                <a:solidFill>
                  <a:srgbClr val="000000"/>
                </a:solidFill>
                <a:latin typeface="Arial Narrow" pitchFamily="34" charset="0"/>
              </a:rPr>
              <a:t>Solanaceae</a:t>
            </a:r>
            <a:r>
              <a:rPr lang="en-GB" sz="3200" b="1" kern="0" dirty="0">
                <a:solidFill>
                  <a:srgbClr val="000000"/>
                </a:solidFill>
                <a:latin typeface="Arial Narrow" pitchFamily="34" charset="0"/>
              </a:rPr>
              <a:t> &amp; </a:t>
            </a:r>
            <a:r>
              <a:rPr lang="en-GB" sz="3200" b="1" kern="0" dirty="0" err="1">
                <a:solidFill>
                  <a:srgbClr val="000000"/>
                </a:solidFill>
                <a:latin typeface="Arial Narrow" pitchFamily="34" charset="0"/>
              </a:rPr>
              <a:t>Berberidaceae</a:t>
            </a:r>
            <a:r>
              <a:rPr lang="en-GB" sz="3200" b="1" kern="0" dirty="0">
                <a:solidFill>
                  <a:srgbClr val="000000"/>
                </a:solidFill>
                <a:latin typeface="Arial Narrow" pitchFamily="34" charset="0"/>
              </a:rPr>
              <a:t>. 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</a:pPr>
            <a:endParaRPr lang="en-GB" sz="3200" b="1" kern="0" dirty="0">
              <a:solidFill>
                <a:srgbClr val="000000"/>
              </a:solidFill>
              <a:latin typeface="Arial Narrow" pitchFamily="34" charset="0"/>
            </a:endParaRP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</a:pPr>
            <a:r>
              <a:rPr lang="en-GB" sz="3200" b="1" kern="0" dirty="0" err="1">
                <a:solidFill>
                  <a:srgbClr val="000000"/>
                </a:solidFill>
                <a:latin typeface="Arial Narrow" pitchFamily="34" charset="0"/>
              </a:rPr>
              <a:t>Lamiaceae</a:t>
            </a:r>
            <a:r>
              <a:rPr lang="en-GB" sz="3200" b="1" kern="0" dirty="0">
                <a:solidFill>
                  <a:srgbClr val="000000"/>
                </a:solidFill>
                <a:latin typeface="Arial Narrow" pitchFamily="34" charset="0"/>
              </a:rPr>
              <a:t> and </a:t>
            </a:r>
            <a:r>
              <a:rPr lang="en-GB" sz="3200" b="1" kern="0" dirty="0" err="1">
                <a:solidFill>
                  <a:srgbClr val="000000"/>
                </a:solidFill>
                <a:latin typeface="Arial Narrow" pitchFamily="34" charset="0"/>
              </a:rPr>
              <a:t>Rosaceae</a:t>
            </a:r>
            <a:r>
              <a:rPr lang="en-GB" sz="3200" b="1" kern="0" dirty="0">
                <a:solidFill>
                  <a:srgbClr val="000000"/>
                </a:solidFill>
                <a:latin typeface="Arial Narrow" pitchFamily="34" charset="0"/>
              </a:rPr>
              <a:t> families are almost free of alkaloids as are all the </a:t>
            </a:r>
            <a:r>
              <a:rPr lang="en-GB" sz="3200" b="1" kern="0" dirty="0" err="1">
                <a:solidFill>
                  <a:srgbClr val="000000"/>
                </a:solidFill>
                <a:latin typeface="Arial Narrow" pitchFamily="34" charset="0"/>
              </a:rPr>
              <a:t>Gymnospermae</a:t>
            </a:r>
            <a:r>
              <a:rPr lang="en-GB" sz="3200" b="1" kern="0" dirty="0">
                <a:solidFill>
                  <a:srgbClr val="000000"/>
                </a:solidFill>
                <a:latin typeface="Arial Narrow" pitchFamily="34" charset="0"/>
              </a:rPr>
              <a:t>. 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</a:pPr>
            <a:endParaRPr lang="en-GB" sz="3200" b="1" kern="0" dirty="0">
              <a:solidFill>
                <a:srgbClr val="000000"/>
              </a:solidFill>
              <a:latin typeface="Arial Narrow" pitchFamily="34" charset="0"/>
            </a:endParaRP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</a:pPr>
            <a:r>
              <a:rPr lang="en-GB" sz="3200" b="1" kern="0" dirty="0">
                <a:solidFill>
                  <a:srgbClr val="000000"/>
                </a:solidFill>
                <a:latin typeface="Arial Narrow" pitchFamily="34" charset="0"/>
              </a:rPr>
              <a:t>Occasionally found in fungi  (psilocybin, ergotamine)</a:t>
            </a:r>
            <a:endParaRPr lang="en-US" sz="3200" b="1" kern="0" dirty="0">
              <a:solidFill>
                <a:srgbClr val="000000"/>
              </a:solidFill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381000" y="838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Many allopathic medicines are derived from alkaloids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e.g. morphine, atropine, cocaine, hyoscyamine, quinine, strychnine and pilocarpine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3200400"/>
            <a:ext cx="3200400" cy="300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7544" y="548681"/>
            <a:ext cx="828092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i="1" dirty="0">
                <a:solidFill>
                  <a:srgbClr val="000000"/>
                </a:solidFill>
                <a:latin typeface="Arial Narrow" pitchFamily="34" charset="0"/>
              </a:rPr>
              <a:t>CNS activity: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srgbClr val="000000"/>
              </a:solidFill>
              <a:latin typeface="Arial Narrow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Depressant 	 e.g. morphine, </a:t>
            </a:r>
            <a:r>
              <a:rPr lang="en-US" sz="3200" b="1" dirty="0" err="1">
                <a:solidFill>
                  <a:srgbClr val="000000"/>
                </a:solidFill>
                <a:latin typeface="Arial Narrow" pitchFamily="34" charset="0"/>
              </a:rPr>
              <a:t>scopalamine</a:t>
            </a:r>
            <a:endParaRPr lang="en-US" sz="3200" b="1" dirty="0">
              <a:solidFill>
                <a:srgbClr val="000000"/>
              </a:solidFill>
              <a:latin typeface="Arial Narrow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Stimulant		e.g. caffeine, strychnine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sz="3200" b="1" dirty="0">
              <a:solidFill>
                <a:srgbClr val="000000"/>
              </a:solidFill>
              <a:latin typeface="Arial Narrow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i="1" dirty="0">
                <a:solidFill>
                  <a:srgbClr val="000000"/>
                </a:solidFill>
                <a:latin typeface="Arial Narrow" pitchFamily="34" charset="0"/>
              </a:rPr>
              <a:t>Autonomic activity: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sz="3200" b="1" i="1" dirty="0">
              <a:solidFill>
                <a:srgbClr val="000000"/>
              </a:solidFill>
              <a:latin typeface="Arial Narrow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Sympathomimetic	e.g. ephedrine, caffeine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 err="1">
                <a:solidFill>
                  <a:srgbClr val="000000"/>
                </a:solidFill>
                <a:latin typeface="Arial Narrow" pitchFamily="34" charset="0"/>
              </a:rPr>
              <a:t>Sympatholytic</a:t>
            </a: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		e.g. </a:t>
            </a:r>
            <a:r>
              <a:rPr lang="en-US" sz="3200" b="1" dirty="0" err="1">
                <a:solidFill>
                  <a:srgbClr val="000000"/>
                </a:solidFill>
                <a:latin typeface="Arial Narrow" pitchFamily="34" charset="0"/>
              </a:rPr>
              <a:t>yohimbine</a:t>
            </a: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, ergot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 err="1">
                <a:solidFill>
                  <a:srgbClr val="000000"/>
                </a:solidFill>
                <a:latin typeface="Arial Narrow" pitchFamily="34" charset="0"/>
              </a:rPr>
              <a:t>Parasympathomimetic</a:t>
            </a: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	e.g. </a:t>
            </a:r>
            <a:r>
              <a:rPr lang="en-US" sz="3200" b="1" dirty="0" err="1">
                <a:solidFill>
                  <a:srgbClr val="000000"/>
                </a:solidFill>
                <a:latin typeface="Arial Narrow" pitchFamily="34" charset="0"/>
              </a:rPr>
              <a:t>pilocarpine</a:t>
            </a:r>
            <a:endParaRPr lang="en-US" sz="3200" b="1" dirty="0">
              <a:solidFill>
                <a:srgbClr val="000000"/>
              </a:solidFill>
              <a:latin typeface="Arial Narrow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 err="1">
                <a:solidFill>
                  <a:srgbClr val="000000"/>
                </a:solidFill>
                <a:latin typeface="Arial Narrow" pitchFamily="34" charset="0"/>
              </a:rPr>
              <a:t>Anticholinergic</a:t>
            </a:r>
            <a:r>
              <a:rPr lang="en-US" sz="3200" b="1" dirty="0">
                <a:solidFill>
                  <a:srgbClr val="000000"/>
                </a:solidFill>
                <a:latin typeface="Arial Narrow" pitchFamily="34" charset="0"/>
              </a:rPr>
              <a:t>		e.g. atropine, </a:t>
            </a:r>
            <a:r>
              <a:rPr lang="en-US" sz="3200" b="1" dirty="0" err="1">
                <a:solidFill>
                  <a:srgbClr val="000000"/>
                </a:solidFill>
                <a:latin typeface="Arial Narrow" pitchFamily="34" charset="0"/>
              </a:rPr>
              <a:t>hyoscyamine</a:t>
            </a:r>
            <a:endParaRPr lang="en-US" sz="3200" b="1" dirty="0">
              <a:solidFill>
                <a:srgbClr val="000000"/>
              </a:solidFill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27584" y="836712"/>
            <a:ext cx="7560840" cy="4431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sz="3200" b="1" dirty="0">
                <a:latin typeface="Arial Narrow" pitchFamily="34" charset="0"/>
              </a:rPr>
              <a:t>Local </a:t>
            </a:r>
            <a:r>
              <a:rPr lang="en-US" sz="3200" b="1" dirty="0" err="1">
                <a:latin typeface="Arial Narrow" pitchFamily="34" charset="0"/>
              </a:rPr>
              <a:t>anaesthetic</a:t>
            </a:r>
            <a:r>
              <a:rPr lang="en-US" sz="3200" b="1" dirty="0">
                <a:latin typeface="Arial Narrow" pitchFamily="34" charset="0"/>
              </a:rPr>
              <a:t> action 	e.g. cocaine</a:t>
            </a:r>
          </a:p>
          <a:p>
            <a:pPr>
              <a:lnSpc>
                <a:spcPct val="80000"/>
              </a:lnSpc>
            </a:pPr>
            <a:endParaRPr lang="en-US" sz="3200" b="1" dirty="0">
              <a:latin typeface="Arial Narrow" pitchFamily="34" charset="0"/>
            </a:endParaRPr>
          </a:p>
          <a:p>
            <a:pPr>
              <a:lnSpc>
                <a:spcPct val="80000"/>
              </a:lnSpc>
            </a:pPr>
            <a:r>
              <a:rPr lang="en-US" sz="3200" b="1" dirty="0">
                <a:latin typeface="Arial Narrow" pitchFamily="34" charset="0"/>
              </a:rPr>
              <a:t>Anti-fibrillation activity 	e.g. </a:t>
            </a:r>
            <a:r>
              <a:rPr lang="en-US" sz="3200" b="1" dirty="0" err="1">
                <a:latin typeface="Arial Narrow" pitchFamily="34" charset="0"/>
              </a:rPr>
              <a:t>quinidine</a:t>
            </a:r>
            <a:endParaRPr lang="en-US" sz="3200" b="1" dirty="0">
              <a:latin typeface="Arial Narrow" pitchFamily="34" charset="0"/>
            </a:endParaRPr>
          </a:p>
          <a:p>
            <a:pPr>
              <a:lnSpc>
                <a:spcPct val="80000"/>
              </a:lnSpc>
            </a:pPr>
            <a:endParaRPr lang="en-US" sz="3200" b="1" dirty="0">
              <a:latin typeface="Arial Narrow" pitchFamily="34" charset="0"/>
            </a:endParaRPr>
          </a:p>
          <a:p>
            <a:pPr>
              <a:lnSpc>
                <a:spcPct val="80000"/>
              </a:lnSpc>
            </a:pPr>
            <a:r>
              <a:rPr lang="en-US" sz="3200" b="1" dirty="0">
                <a:latin typeface="Arial Narrow" pitchFamily="34" charset="0"/>
              </a:rPr>
              <a:t>Anti-malarial			e.g. quinine</a:t>
            </a:r>
          </a:p>
          <a:p>
            <a:pPr>
              <a:lnSpc>
                <a:spcPct val="80000"/>
              </a:lnSpc>
            </a:pPr>
            <a:endParaRPr lang="en-US" sz="3200" b="1" dirty="0">
              <a:latin typeface="Arial Narrow" pitchFamily="34" charset="0"/>
            </a:endParaRPr>
          </a:p>
          <a:p>
            <a:pPr>
              <a:lnSpc>
                <a:spcPct val="80000"/>
              </a:lnSpc>
            </a:pPr>
            <a:r>
              <a:rPr lang="en-US" sz="3200" b="1" dirty="0">
                <a:latin typeface="Arial Narrow" pitchFamily="34" charset="0"/>
              </a:rPr>
              <a:t>Anti-tumor			e.g. </a:t>
            </a:r>
            <a:r>
              <a:rPr lang="en-US" sz="3200" b="1" dirty="0" err="1">
                <a:latin typeface="Arial Narrow" pitchFamily="34" charset="0"/>
              </a:rPr>
              <a:t>vinblastine</a:t>
            </a:r>
            <a:r>
              <a:rPr lang="en-US" sz="3200" b="1" dirty="0">
                <a:latin typeface="Arial Narrow" pitchFamily="34" charset="0"/>
              </a:rPr>
              <a:t>, </a:t>
            </a:r>
            <a:r>
              <a:rPr lang="en-US" sz="3200" b="1" dirty="0" err="1">
                <a:latin typeface="Arial Narrow" pitchFamily="34" charset="0"/>
              </a:rPr>
              <a:t>vincristine</a:t>
            </a:r>
            <a:endParaRPr lang="en-US" sz="3200" b="1" dirty="0">
              <a:latin typeface="Arial Narrow" pitchFamily="34" charset="0"/>
            </a:endParaRPr>
          </a:p>
          <a:p>
            <a:pPr>
              <a:lnSpc>
                <a:spcPct val="80000"/>
              </a:lnSpc>
            </a:pPr>
            <a:endParaRPr lang="en-US" sz="3200" b="1" dirty="0">
              <a:latin typeface="Arial Narrow" pitchFamily="34" charset="0"/>
            </a:endParaRPr>
          </a:p>
          <a:p>
            <a:pPr>
              <a:lnSpc>
                <a:spcPct val="80000"/>
              </a:lnSpc>
            </a:pPr>
            <a:r>
              <a:rPr lang="en-US" sz="3200" b="1" dirty="0">
                <a:latin typeface="Arial Narrow" pitchFamily="34" charset="0"/>
              </a:rPr>
              <a:t>Anti-</a:t>
            </a:r>
            <a:r>
              <a:rPr lang="en-US" sz="3200" b="1" dirty="0" err="1">
                <a:latin typeface="Arial Narrow" pitchFamily="34" charset="0"/>
              </a:rPr>
              <a:t>micobial</a:t>
            </a:r>
            <a:r>
              <a:rPr lang="en-US" sz="3200" b="1" dirty="0">
                <a:latin typeface="Arial Narrow" pitchFamily="34" charset="0"/>
              </a:rPr>
              <a:t>		e.g. </a:t>
            </a:r>
            <a:r>
              <a:rPr lang="en-US" sz="3200" b="1" dirty="0" err="1">
                <a:latin typeface="Arial Narrow" pitchFamily="34" charset="0"/>
              </a:rPr>
              <a:t>berberine</a:t>
            </a:r>
            <a:r>
              <a:rPr lang="en-US" sz="3200" b="1" dirty="0">
                <a:latin typeface="Arial Narrow" pitchFamily="34" charset="0"/>
              </a:rPr>
              <a:t>, hydrastine</a:t>
            </a:r>
            <a:r>
              <a:rPr lang="en-US" sz="3200" dirty="0">
                <a:latin typeface="Arial Narrow" pitchFamily="34" charset="0"/>
              </a:rPr>
              <a:t> </a:t>
            </a:r>
            <a:endParaRPr lang="en-GB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476672"/>
            <a:ext cx="763284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Poisoning</a:t>
            </a:r>
          </a:p>
          <a:p>
            <a:endParaRPr lang="en-GB" sz="3600" dirty="0"/>
          </a:p>
          <a:p>
            <a:r>
              <a:rPr lang="en-GB" sz="3600" dirty="0"/>
              <a:t>Mouth and throat dry, can’t swallow, </a:t>
            </a:r>
            <a:r>
              <a:rPr lang="en-GB" sz="3600" dirty="0">
                <a:solidFill>
                  <a:srgbClr val="FF0000"/>
                </a:solidFill>
              </a:rPr>
              <a:t>spasm </a:t>
            </a:r>
            <a:r>
              <a:rPr lang="en-GB" sz="3600" dirty="0"/>
              <a:t>of throat - can’t breathe, </a:t>
            </a:r>
            <a:r>
              <a:rPr lang="en-GB" sz="3600" dirty="0">
                <a:solidFill>
                  <a:srgbClr val="FF0000"/>
                </a:solidFill>
              </a:rPr>
              <a:t>violent</a:t>
            </a:r>
            <a:r>
              <a:rPr lang="en-GB" sz="3600" dirty="0"/>
              <a:t> thirst but water aggravates, vertigo, confusion, hallucinations and stupor, pupils dilated. </a:t>
            </a:r>
          </a:p>
          <a:p>
            <a:endParaRPr lang="en-GB" sz="3600" dirty="0"/>
          </a:p>
          <a:p>
            <a:r>
              <a:rPr lang="en-GB" sz="3600" dirty="0"/>
              <a:t>Coffee is the antidote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609600"/>
            <a:ext cx="8610600" cy="47561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1052736"/>
            <a:ext cx="770485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</a:pP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Some alkaloids are only found in one genus e.g. </a:t>
            </a:r>
            <a:r>
              <a:rPr lang="en-US" sz="3200" b="1" kern="0" dirty="0" err="1">
                <a:solidFill>
                  <a:srgbClr val="000000"/>
                </a:solidFill>
                <a:latin typeface="Arial Narrow" pitchFamily="34" charset="0"/>
              </a:rPr>
              <a:t>hysoscyamine</a:t>
            </a: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  in </a:t>
            </a:r>
            <a:r>
              <a:rPr lang="en-US" sz="3200" b="1" kern="0" dirty="0" err="1">
                <a:solidFill>
                  <a:srgbClr val="000000"/>
                </a:solidFill>
                <a:latin typeface="Arial Narrow" pitchFamily="34" charset="0"/>
              </a:rPr>
              <a:t>Hysoscyamus</a:t>
            </a: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  or only in one species e.g. morphine in opium poppy and others are in more than one family e.g. caffeine in </a:t>
            </a:r>
            <a:r>
              <a:rPr lang="en-US" sz="3200" b="1" i="1" kern="0" dirty="0" err="1">
                <a:solidFill>
                  <a:srgbClr val="000000"/>
                </a:solidFill>
                <a:latin typeface="Arial Narrow" pitchFamily="34" charset="0"/>
              </a:rPr>
              <a:t>yohimbe</a:t>
            </a: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 and in coffee.</a:t>
            </a:r>
          </a:p>
        </p:txBody>
      </p:sp>
      <p:sp>
        <p:nvSpPr>
          <p:cNvPr id="3" name="Rectangle 2"/>
          <p:cNvSpPr/>
          <p:nvPr/>
        </p:nvSpPr>
        <p:spPr>
          <a:xfrm>
            <a:off x="1043608" y="4005064"/>
            <a:ext cx="73448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</a:pP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Amounts vary from 3 g </a:t>
            </a:r>
            <a:r>
              <a:rPr lang="en-US" sz="3200" b="1" kern="0" dirty="0" err="1">
                <a:solidFill>
                  <a:srgbClr val="000000"/>
                </a:solidFill>
                <a:latin typeface="Arial Narrow" pitchFamily="34" charset="0"/>
              </a:rPr>
              <a:t>vinblastine</a:t>
            </a: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 / metric ton of </a:t>
            </a:r>
            <a:r>
              <a:rPr lang="en-US" sz="3200" b="1" i="1" kern="0" dirty="0" err="1">
                <a:solidFill>
                  <a:srgbClr val="000000"/>
                </a:solidFill>
                <a:latin typeface="Arial Narrow" pitchFamily="34" charset="0"/>
              </a:rPr>
              <a:t>Catharanthus</a:t>
            </a:r>
            <a:r>
              <a:rPr lang="en-US" sz="3200" b="1" i="1" kern="0" dirty="0">
                <a:solidFill>
                  <a:srgbClr val="000000"/>
                </a:solidFill>
                <a:latin typeface="Arial Narrow" pitchFamily="34" charset="0"/>
              </a:rPr>
              <a:t> </a:t>
            </a:r>
            <a:r>
              <a:rPr lang="en-US" sz="3200" b="1" i="1" kern="0" dirty="0" err="1">
                <a:solidFill>
                  <a:srgbClr val="000000"/>
                </a:solidFill>
                <a:latin typeface="Arial Narrow" pitchFamily="34" charset="0"/>
              </a:rPr>
              <a:t>roseus</a:t>
            </a: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 leaves to 15% quinine in </a:t>
            </a:r>
            <a:r>
              <a:rPr lang="en-US" sz="3200" b="1" i="1" kern="0" dirty="0">
                <a:solidFill>
                  <a:srgbClr val="000000"/>
                </a:solidFill>
                <a:latin typeface="Arial Narrow" pitchFamily="34" charset="0"/>
              </a:rPr>
              <a:t>Cinchona</a:t>
            </a: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 bark.</a:t>
            </a:r>
            <a:r>
              <a:rPr lang="en-US" sz="3200" i="1" kern="0" dirty="0">
                <a:solidFill>
                  <a:srgbClr val="000000"/>
                </a:solidFill>
                <a:latin typeface="Arial Narrow" pitchFamily="34" charset="0"/>
              </a:rPr>
              <a:t> </a:t>
            </a:r>
            <a:endParaRPr lang="en-US" sz="3200" kern="0" dirty="0">
              <a:solidFill>
                <a:srgbClr val="000000"/>
              </a:solidFill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15616" y="692696"/>
            <a:ext cx="5742384" cy="35763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</a:pPr>
            <a:r>
              <a:rPr lang="en-US" sz="3600" b="1" u="sng" kern="0" dirty="0" err="1">
                <a:solidFill>
                  <a:srgbClr val="000000"/>
                </a:solidFill>
                <a:latin typeface="Arial Narrow" pitchFamily="34" charset="0"/>
              </a:rPr>
              <a:t>Indole</a:t>
            </a:r>
            <a:r>
              <a:rPr lang="en-US" sz="3600" b="1" u="sng" kern="0" dirty="0">
                <a:solidFill>
                  <a:srgbClr val="000000"/>
                </a:solidFill>
                <a:latin typeface="Arial Narrow" pitchFamily="34" charset="0"/>
              </a:rPr>
              <a:t> alkaloids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</a:pPr>
            <a:endParaRPr lang="en-US" sz="3600" b="1" u="sng" kern="0" dirty="0">
              <a:solidFill>
                <a:srgbClr val="000000"/>
              </a:solidFill>
              <a:latin typeface="Arial Narrow" pitchFamily="34" charset="0"/>
            </a:endParaRP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</a:pP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    Derivatives of tryptophan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</a:pP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    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</a:pP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	Include the </a:t>
            </a:r>
            <a:r>
              <a:rPr lang="en-US" sz="3200" b="1" kern="0" dirty="0" err="1">
                <a:solidFill>
                  <a:srgbClr val="000000"/>
                </a:solidFill>
                <a:latin typeface="Arial Narrow" pitchFamily="34" charset="0"/>
              </a:rPr>
              <a:t>tryptamines</a:t>
            </a: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 and mono amine </a:t>
            </a:r>
            <a:r>
              <a:rPr lang="en-US" sz="3200" b="1" kern="0" dirty="0" err="1">
                <a:solidFill>
                  <a:srgbClr val="000000"/>
                </a:solidFill>
                <a:latin typeface="Arial Narrow" pitchFamily="34" charset="0"/>
              </a:rPr>
              <a:t>oxidase</a:t>
            </a: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 inhibitors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8275"/>
            <a:ext cx="9158288" cy="6211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4"/>
          <p:cNvGraphicFramePr>
            <a:graphicFrameLocks noChangeAspect="1"/>
          </p:cNvGraphicFramePr>
          <p:nvPr/>
        </p:nvGraphicFramePr>
        <p:xfrm>
          <a:off x="0" y="152400"/>
          <a:ext cx="3200400" cy="2327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Photo Editor Photo" r:id="rId3" imgW="4571429" imgH="3323810" progId="">
                  <p:embed/>
                </p:oleObj>
              </mc:Choice>
              <mc:Fallback>
                <p:oleObj name="Photo Editor Photo" r:id="rId3" imgW="4571429" imgH="3323810" progId="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52400"/>
                        <a:ext cx="3200400" cy="2327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6"/>
          <p:cNvGraphicFramePr>
            <a:graphicFrameLocks noChangeAspect="1"/>
          </p:cNvGraphicFramePr>
          <p:nvPr/>
        </p:nvGraphicFramePr>
        <p:xfrm>
          <a:off x="228600" y="2514600"/>
          <a:ext cx="2895600" cy="1639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Photo Editor Photo" r:id="rId5" imgW="6695238" imgH="3790476" progId="">
                  <p:embed/>
                </p:oleObj>
              </mc:Choice>
              <mc:Fallback>
                <p:oleObj name="Photo Editor Photo" r:id="rId5" imgW="6695238" imgH="3790476" progId="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2514600"/>
                        <a:ext cx="2895600" cy="1639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2133600" y="4391025"/>
            <a:ext cx="10969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i="1" u="none">
                <a:solidFill>
                  <a:schemeClr val="tx1"/>
                </a:solidFill>
              </a:rPr>
              <a:t>Psiloscin</a:t>
            </a:r>
          </a:p>
        </p:txBody>
      </p:sp>
      <p:pic>
        <p:nvPicPr>
          <p:cNvPr id="5" name="Picture 10" descr="File:DMT.sv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800600" y="381000"/>
            <a:ext cx="2514600" cy="148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6477000" y="1676400"/>
            <a:ext cx="21288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i="1" u="none">
                <a:solidFill>
                  <a:schemeClr val="tx1"/>
                </a:solidFill>
              </a:rPr>
              <a:t>Dimethyltryptamine</a:t>
            </a:r>
          </a:p>
        </p:txBody>
      </p:sp>
      <p:pic>
        <p:nvPicPr>
          <p:cNvPr id="7" name="Picture 13" descr="File:Melatonin2.svg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572000" y="2362200"/>
            <a:ext cx="2762250" cy="179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7391400" y="3962400"/>
            <a:ext cx="11541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i="1" u="none">
                <a:solidFill>
                  <a:schemeClr val="tx1"/>
                </a:solidFill>
              </a:rPr>
              <a:t>Melatonin</a:t>
            </a:r>
          </a:p>
        </p:txBody>
      </p:sp>
      <p:pic>
        <p:nvPicPr>
          <p:cNvPr id="9" name="Picture 16" descr="File:Serotonin (5-HT).svg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105400" y="4495800"/>
            <a:ext cx="216217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17"/>
          <p:cNvSpPr txBox="1">
            <a:spLocks noChangeArrowheads="1"/>
          </p:cNvSpPr>
          <p:nvPr/>
        </p:nvSpPr>
        <p:spPr bwMode="auto">
          <a:xfrm>
            <a:off x="7467600" y="5715000"/>
            <a:ext cx="1155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i="1" u="none">
                <a:solidFill>
                  <a:schemeClr val="tx1"/>
                </a:solidFill>
              </a:rPr>
              <a:t>Serotonin</a:t>
            </a:r>
          </a:p>
        </p:txBody>
      </p:sp>
      <p:sp>
        <p:nvSpPr>
          <p:cNvPr id="11" name="Text Box 20"/>
          <p:cNvSpPr txBox="1">
            <a:spLocks noChangeArrowheads="1"/>
          </p:cNvSpPr>
          <p:nvPr/>
        </p:nvSpPr>
        <p:spPr bwMode="auto">
          <a:xfrm>
            <a:off x="1905000" y="6019800"/>
            <a:ext cx="6016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i="1" u="none">
                <a:solidFill>
                  <a:schemeClr val="tx1"/>
                </a:solidFill>
              </a:rPr>
              <a:t>LSD</a:t>
            </a:r>
          </a:p>
        </p:txBody>
      </p:sp>
      <p:pic>
        <p:nvPicPr>
          <p:cNvPr id="12" name="Picture 22" descr="Picture of LSD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28600" y="4867275"/>
            <a:ext cx="1809750" cy="199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5576" y="692696"/>
            <a:ext cx="770485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Grateful acknowledgements to </a:t>
            </a:r>
          </a:p>
          <a:p>
            <a:pPr marL="342900" lvl="0" indent="-34290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3200" b="1" kern="0" dirty="0" err="1">
                <a:solidFill>
                  <a:srgbClr val="000000"/>
                </a:solidFill>
                <a:latin typeface="Arial Narrow" pitchFamily="34" charset="0"/>
              </a:rPr>
              <a:t>Chanchal</a:t>
            </a: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 Cabrera FNIMH for info on alkaloids.</a:t>
            </a:r>
          </a:p>
          <a:p>
            <a:pPr marL="342900" lvl="0" indent="-34290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</a:pPr>
            <a:endParaRPr lang="en-US" sz="3200" b="1" kern="0" dirty="0">
              <a:solidFill>
                <a:srgbClr val="000000"/>
              </a:solidFill>
              <a:latin typeface="Arial Narrow" pitchFamily="34" charset="0"/>
            </a:endParaRPr>
          </a:p>
          <a:p>
            <a:pPr marL="342900" lvl="0" indent="-34290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Principal alkaloids of </a:t>
            </a:r>
            <a:r>
              <a:rPr lang="en-US" sz="3200" b="1" i="1" kern="0" dirty="0" err="1">
                <a:solidFill>
                  <a:srgbClr val="000000"/>
                </a:solidFill>
                <a:latin typeface="Arial Narrow" pitchFamily="34" charset="0"/>
              </a:rPr>
              <a:t>Atropa</a:t>
            </a:r>
            <a:r>
              <a:rPr lang="en-US" sz="3200" b="1" i="1" kern="0" dirty="0">
                <a:solidFill>
                  <a:srgbClr val="000000"/>
                </a:solidFill>
                <a:latin typeface="Arial Narrow" pitchFamily="34" charset="0"/>
              </a:rPr>
              <a:t> belladonna</a:t>
            </a: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 </a:t>
            </a:r>
          </a:p>
          <a:p>
            <a:pPr marL="342900" lvl="0" indent="-34290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</a:pPr>
            <a:endParaRPr lang="en-US" sz="3200" b="1" kern="0" dirty="0">
              <a:solidFill>
                <a:srgbClr val="000000"/>
              </a:solidFill>
              <a:latin typeface="Arial Narrow" pitchFamily="34" charset="0"/>
            </a:endParaRPr>
          </a:p>
          <a:p>
            <a:pPr marL="342900" lvl="0" indent="-34290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L-</a:t>
            </a:r>
            <a:r>
              <a:rPr lang="en-US" sz="3200" b="1" kern="0" dirty="0" err="1">
                <a:solidFill>
                  <a:srgbClr val="000000"/>
                </a:solidFill>
                <a:latin typeface="Arial Narrow" pitchFamily="34" charset="0"/>
              </a:rPr>
              <a:t>hyoscyamine</a:t>
            </a: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 (forms upon drying)</a:t>
            </a:r>
          </a:p>
          <a:p>
            <a:pPr marL="342900" lvl="0" indent="-34290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Atropine (L/D </a:t>
            </a:r>
            <a:r>
              <a:rPr lang="en-US" sz="3200" b="1" kern="0" dirty="0" err="1">
                <a:solidFill>
                  <a:srgbClr val="000000"/>
                </a:solidFill>
                <a:latin typeface="Arial Narrow" pitchFamily="34" charset="0"/>
              </a:rPr>
              <a:t>hyoscyamine</a:t>
            </a: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)</a:t>
            </a:r>
          </a:p>
          <a:p>
            <a:pPr marL="342900" lvl="0" indent="-34290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3200" b="1" kern="0" dirty="0" err="1">
                <a:solidFill>
                  <a:srgbClr val="000000"/>
                </a:solidFill>
                <a:latin typeface="Arial Narrow" pitchFamily="34" charset="0"/>
              </a:rPr>
              <a:t>Hyoscine</a:t>
            </a:r>
            <a:r>
              <a:rPr lang="en-US" sz="3200" b="1" kern="0" dirty="0">
                <a:solidFill>
                  <a:srgbClr val="000000"/>
                </a:solidFill>
                <a:latin typeface="Arial Narrow" pitchFamily="34" charset="0"/>
              </a:rPr>
              <a:t> (scopolamine)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2596</TotalTime>
  <Words>2964</Words>
  <Application>Microsoft Office PowerPoint</Application>
  <PresentationFormat>On-screen Show (4:3)</PresentationFormat>
  <Paragraphs>412</Paragraphs>
  <Slides>84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84</vt:i4>
      </vt:variant>
    </vt:vector>
  </HeadingPairs>
  <TitlesOfParts>
    <vt:vector size="91" baseType="lpstr">
      <vt:lpstr>Arial</vt:lpstr>
      <vt:lpstr>Arial Narrow</vt:lpstr>
      <vt:lpstr>Calibri</vt:lpstr>
      <vt:lpstr>Georgia</vt:lpstr>
      <vt:lpstr>Times</vt:lpstr>
      <vt:lpstr>Office Theme</vt:lpstr>
      <vt:lpstr>Photo Editor Photo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Helen Fowler</cp:lastModifiedBy>
  <cp:revision>160</cp:revision>
  <cp:lastPrinted>2014-06-18T16:56:34Z</cp:lastPrinted>
  <dcterms:created xsi:type="dcterms:W3CDTF">2014-06-03T09:46:33Z</dcterms:created>
  <dcterms:modified xsi:type="dcterms:W3CDTF">2020-08-04T14:13:51Z</dcterms:modified>
</cp:coreProperties>
</file>