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wmf" ContentType="image/x-wmf"/>
  <Default Extension="xlsx" ContentType="application/vnd.openxmlformats-officedocument.spreadsheetml.sheet"/>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rts/chart1.xml" ContentType="application/vnd.openxmlformats-officedocument.drawingml.chart+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8" r:id="rId1"/>
  </p:sldMasterIdLst>
  <p:notesMasterIdLst>
    <p:notesMasterId r:id="rId24"/>
  </p:notesMasterIdLst>
  <p:handoutMasterIdLst>
    <p:handoutMasterId r:id="rId25"/>
  </p:handoutMasterIdLst>
  <p:sldIdLst>
    <p:sldId id="399" r:id="rId2"/>
    <p:sldId id="436" r:id="rId3"/>
    <p:sldId id="439" r:id="rId4"/>
    <p:sldId id="440" r:id="rId5"/>
    <p:sldId id="405" r:id="rId6"/>
    <p:sldId id="441" r:id="rId7"/>
    <p:sldId id="412" r:id="rId8"/>
    <p:sldId id="418" r:id="rId9"/>
    <p:sldId id="442" r:id="rId10"/>
    <p:sldId id="443" r:id="rId11"/>
    <p:sldId id="427" r:id="rId12"/>
    <p:sldId id="431" r:id="rId13"/>
    <p:sldId id="434" r:id="rId14"/>
    <p:sldId id="368" r:id="rId15"/>
    <p:sldId id="433" r:id="rId16"/>
    <p:sldId id="370" r:id="rId17"/>
    <p:sldId id="371" r:id="rId18"/>
    <p:sldId id="372" r:id="rId19"/>
    <p:sldId id="378" r:id="rId20"/>
    <p:sldId id="380" r:id="rId21"/>
    <p:sldId id="381" r:id="rId22"/>
    <p:sldId id="444" r:id="rId23"/>
  </p:sldIdLst>
  <p:sldSz cx="9144000" cy="6858000" type="screen4x3"/>
  <p:notesSz cx="6858000" cy="9144000"/>
  <p:defaultTextStyle>
    <a:defPPr>
      <a:defRPr lang="en-GB"/>
    </a:defPPr>
    <a:lvl1pPr algn="l" rtl="0" fontAlgn="base">
      <a:spcBef>
        <a:spcPct val="0"/>
      </a:spcBef>
      <a:spcAft>
        <a:spcPct val="0"/>
      </a:spcAft>
      <a:defRPr kern="1200">
        <a:solidFill>
          <a:schemeClr val="tx1"/>
        </a:solidFill>
        <a:latin typeface="Tahoma" pitchFamily="34" charset="0"/>
        <a:ea typeface="+mn-ea"/>
        <a:cs typeface="+mn-cs"/>
      </a:defRPr>
    </a:lvl1pPr>
    <a:lvl2pPr marL="457200" algn="l" rtl="0" fontAlgn="base">
      <a:spcBef>
        <a:spcPct val="0"/>
      </a:spcBef>
      <a:spcAft>
        <a:spcPct val="0"/>
      </a:spcAft>
      <a:defRPr kern="1200">
        <a:solidFill>
          <a:schemeClr val="tx1"/>
        </a:solidFill>
        <a:latin typeface="Tahoma" pitchFamily="34" charset="0"/>
        <a:ea typeface="+mn-ea"/>
        <a:cs typeface="+mn-cs"/>
      </a:defRPr>
    </a:lvl2pPr>
    <a:lvl3pPr marL="914400" algn="l" rtl="0" fontAlgn="base">
      <a:spcBef>
        <a:spcPct val="0"/>
      </a:spcBef>
      <a:spcAft>
        <a:spcPct val="0"/>
      </a:spcAft>
      <a:defRPr kern="1200">
        <a:solidFill>
          <a:schemeClr val="tx1"/>
        </a:solidFill>
        <a:latin typeface="Tahoma" pitchFamily="34" charset="0"/>
        <a:ea typeface="+mn-ea"/>
        <a:cs typeface="+mn-cs"/>
      </a:defRPr>
    </a:lvl3pPr>
    <a:lvl4pPr marL="1371600" algn="l" rtl="0" fontAlgn="base">
      <a:spcBef>
        <a:spcPct val="0"/>
      </a:spcBef>
      <a:spcAft>
        <a:spcPct val="0"/>
      </a:spcAft>
      <a:defRPr kern="1200">
        <a:solidFill>
          <a:schemeClr val="tx1"/>
        </a:solidFill>
        <a:latin typeface="Tahoma" pitchFamily="34" charset="0"/>
        <a:ea typeface="+mn-ea"/>
        <a:cs typeface="+mn-cs"/>
      </a:defRPr>
    </a:lvl4pPr>
    <a:lvl5pPr marL="1828800" algn="l" rtl="0" fontAlgn="base">
      <a:spcBef>
        <a:spcPct val="0"/>
      </a:spcBef>
      <a:spcAft>
        <a:spcPct val="0"/>
      </a:spcAft>
      <a:defRPr kern="1200">
        <a:solidFill>
          <a:schemeClr val="tx1"/>
        </a:solidFill>
        <a:latin typeface="Tahoma" pitchFamily="34" charset="0"/>
        <a:ea typeface="+mn-ea"/>
        <a:cs typeface="+mn-cs"/>
      </a:defRPr>
    </a:lvl5pPr>
    <a:lvl6pPr marL="2286000" algn="l" defTabSz="914400" rtl="0" eaLnBrk="1" latinLnBrk="0" hangingPunct="1">
      <a:defRPr kern="1200">
        <a:solidFill>
          <a:schemeClr val="tx1"/>
        </a:solidFill>
        <a:latin typeface="Tahoma" pitchFamily="34" charset="0"/>
        <a:ea typeface="+mn-ea"/>
        <a:cs typeface="+mn-cs"/>
      </a:defRPr>
    </a:lvl6pPr>
    <a:lvl7pPr marL="2743200" algn="l" defTabSz="914400" rtl="0" eaLnBrk="1" latinLnBrk="0" hangingPunct="1">
      <a:defRPr kern="1200">
        <a:solidFill>
          <a:schemeClr val="tx1"/>
        </a:solidFill>
        <a:latin typeface="Tahoma" pitchFamily="34" charset="0"/>
        <a:ea typeface="+mn-ea"/>
        <a:cs typeface="+mn-cs"/>
      </a:defRPr>
    </a:lvl7pPr>
    <a:lvl8pPr marL="3200400" algn="l" defTabSz="914400" rtl="0" eaLnBrk="1" latinLnBrk="0" hangingPunct="1">
      <a:defRPr kern="1200">
        <a:solidFill>
          <a:schemeClr val="tx1"/>
        </a:solidFill>
        <a:latin typeface="Tahoma" pitchFamily="34" charset="0"/>
        <a:ea typeface="+mn-ea"/>
        <a:cs typeface="+mn-cs"/>
      </a:defRPr>
    </a:lvl8pPr>
    <a:lvl9pPr marL="3657600" algn="l" defTabSz="914400" rtl="0" eaLnBrk="1" latinLnBrk="0" hangingPunct="1">
      <a:defRPr kern="1200">
        <a:solidFill>
          <a:schemeClr val="tx1"/>
        </a:solidFill>
        <a:latin typeface="Tahoma"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ED083AE6-46FA-4A59-8FB0-9F97EB10719F}" styleName="Light Style 3 - Accent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175" autoAdjust="0"/>
    <p:restoredTop sz="94660"/>
  </p:normalViewPr>
  <p:slideViewPr>
    <p:cSldViewPr>
      <p:cViewPr varScale="1">
        <p:scale>
          <a:sx n="68" d="100"/>
          <a:sy n="68" d="100"/>
        </p:scale>
        <p:origin x="1260" y="60"/>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6996"/>
    </p:cViewPr>
  </p:sorterViewPr>
  <p:notesViewPr>
    <p:cSldViewPr>
      <p:cViewPr varScale="1">
        <p:scale>
          <a:sx n="55" d="100"/>
          <a:sy n="55" d="100"/>
        </p:scale>
        <p:origin x="-2904" y="-102"/>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10"/>
    </mc:Choice>
    <mc:Fallback>
      <c:style val="10"/>
    </mc:Fallback>
  </mc:AlternateContent>
  <c:chart>
    <c:title>
      <c:tx>
        <c:rich>
          <a:bodyPr/>
          <a:lstStyle/>
          <a:p>
            <a:pPr>
              <a:defRPr/>
            </a:pPr>
            <a:r>
              <a:rPr lang="en-US" dirty="0"/>
              <a:t>Symptom</a:t>
            </a:r>
            <a:r>
              <a:rPr lang="en-US" baseline="0" dirty="0"/>
              <a:t> categories</a:t>
            </a:r>
          </a:p>
          <a:p>
            <a:pPr>
              <a:defRPr/>
            </a:pPr>
            <a:endParaRPr lang="en-US" dirty="0"/>
          </a:p>
        </c:rich>
      </c:tx>
      <c:layout>
        <c:manualLayout>
          <c:xMode val="edge"/>
          <c:yMode val="edge"/>
          <c:x val="0.67426691455234766"/>
          <c:y val="1.9642228626261419E-2"/>
        </c:manualLayout>
      </c:layout>
      <c:overlay val="0"/>
    </c:title>
    <c:autoTitleDeleted val="0"/>
    <c:plotArea>
      <c:layout>
        <c:manualLayout>
          <c:layoutTarget val="inner"/>
          <c:xMode val="edge"/>
          <c:yMode val="edge"/>
          <c:x val="0.17580052493438317"/>
          <c:y val="0.14235003688717743"/>
          <c:w val="0.45469913483036839"/>
          <c:h val="0.82678360384298322"/>
        </c:manualLayout>
      </c:layout>
      <c:pieChart>
        <c:varyColors val="1"/>
        <c:ser>
          <c:idx val="0"/>
          <c:order val="0"/>
          <c:tx>
            <c:strRef>
              <c:f>Sheet1!$B$1</c:f>
              <c:strCache>
                <c:ptCount val="1"/>
                <c:pt idx="0">
                  <c:v>Sales</c:v>
                </c:pt>
              </c:strCache>
            </c:strRef>
          </c:tx>
          <c:dPt>
            <c:idx val="0"/>
            <c:bubble3D val="0"/>
            <c:explosion val="14"/>
            <c:extLst>
              <c:ext xmlns:c16="http://schemas.microsoft.com/office/drawing/2014/chart" uri="{C3380CC4-5D6E-409C-BE32-E72D297353CC}">
                <c16:uniqueId val="{00000000-CF89-40B6-8663-B38B9B181F22}"/>
              </c:ext>
            </c:extLst>
          </c:dPt>
          <c:cat>
            <c:strRef>
              <c:f>Sheet1!$A$2:$A$10</c:f>
              <c:strCache>
                <c:ptCount val="9"/>
                <c:pt idx="0">
                  <c:v>Pain</c:v>
                </c:pt>
                <c:pt idx="1">
                  <c:v>Fatigue</c:v>
                </c:pt>
                <c:pt idx="2">
                  <c:v>Anxiety/ Depression</c:v>
                </c:pt>
                <c:pt idx="3">
                  <c:v>Hormonal</c:v>
                </c:pt>
                <c:pt idx="4">
                  <c:v>Gastrointestinal</c:v>
                </c:pt>
                <c:pt idx="5">
                  <c:v>Insomnia</c:v>
                </c:pt>
                <c:pt idx="6">
                  <c:v>Nervous system</c:v>
                </c:pt>
                <c:pt idx="7">
                  <c:v>Cognition</c:v>
                </c:pt>
                <c:pt idx="8">
                  <c:v>Other</c:v>
                </c:pt>
              </c:strCache>
            </c:strRef>
          </c:cat>
          <c:val>
            <c:numRef>
              <c:f>Sheet1!$B$2:$B$10</c:f>
              <c:numCache>
                <c:formatCode>General</c:formatCode>
                <c:ptCount val="9"/>
                <c:pt idx="0">
                  <c:v>22</c:v>
                </c:pt>
                <c:pt idx="1">
                  <c:v>20</c:v>
                </c:pt>
                <c:pt idx="2">
                  <c:v>15</c:v>
                </c:pt>
                <c:pt idx="3">
                  <c:v>10</c:v>
                </c:pt>
                <c:pt idx="4">
                  <c:v>4</c:v>
                </c:pt>
                <c:pt idx="5">
                  <c:v>3</c:v>
                </c:pt>
                <c:pt idx="6">
                  <c:v>3</c:v>
                </c:pt>
                <c:pt idx="7">
                  <c:v>4</c:v>
                </c:pt>
                <c:pt idx="8">
                  <c:v>15</c:v>
                </c:pt>
              </c:numCache>
            </c:numRef>
          </c:val>
          <c:extLst>
            <c:ext xmlns:c16="http://schemas.microsoft.com/office/drawing/2014/chart" uri="{C3380CC4-5D6E-409C-BE32-E72D297353CC}">
              <c16:uniqueId val="{00000001-CF89-40B6-8663-B38B9B181F22}"/>
            </c:ext>
          </c:extLst>
        </c:ser>
        <c:dLbls>
          <c:showLegendKey val="0"/>
          <c:showVal val="0"/>
          <c:showCatName val="0"/>
          <c:showSerName val="0"/>
          <c:showPercent val="0"/>
          <c:showBubbleSize val="0"/>
          <c:showLeaderLines val="1"/>
        </c:dLbls>
        <c:firstSliceAng val="0"/>
      </c:pieChart>
    </c:plotArea>
    <c:legend>
      <c:legendPos val="r"/>
      <c:layout>
        <c:manualLayout>
          <c:xMode val="edge"/>
          <c:yMode val="edge"/>
          <c:x val="0.64117672790901148"/>
          <c:y val="0.13546553518002694"/>
          <c:w val="0.30326771653543305"/>
          <c:h val="0.82652244395281171"/>
        </c:manualLayout>
      </c:layout>
      <c:overlay val="0"/>
    </c:legend>
    <c:plotVisOnly val="1"/>
    <c:dispBlanksAs val="gap"/>
    <c:showDLblsOverMax val="0"/>
  </c:chart>
  <c:txPr>
    <a:bodyPr/>
    <a:lstStyle/>
    <a:p>
      <a:pPr>
        <a:defRPr sz="1800"/>
      </a:pPr>
      <a:endParaRPr lang="en-US"/>
    </a:p>
  </c:txPr>
  <c:externalData r:id="rId1">
    <c:autoUpdate val="0"/>
  </c:externalData>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4514"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Arial" charset="0"/>
              </a:defRPr>
            </a:lvl1pPr>
          </a:lstStyle>
          <a:p>
            <a:pPr>
              <a:defRPr/>
            </a:pPr>
            <a:endParaRPr lang="en-GB"/>
          </a:p>
        </p:txBody>
      </p:sp>
      <p:sp>
        <p:nvSpPr>
          <p:cNvPr id="64515" name="Rectangle 3"/>
          <p:cNvSpPr>
            <a:spLocks noGrp="1" noChangeArrowheads="1"/>
          </p:cNvSpPr>
          <p:nvPr>
            <p:ph type="dt" sz="quarter"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Arial" charset="0"/>
              </a:defRPr>
            </a:lvl1pPr>
          </a:lstStyle>
          <a:p>
            <a:pPr>
              <a:defRPr/>
            </a:pPr>
            <a:endParaRPr lang="en-GB"/>
          </a:p>
        </p:txBody>
      </p:sp>
      <p:sp>
        <p:nvSpPr>
          <p:cNvPr id="64516" name="Rectangle 4"/>
          <p:cNvSpPr>
            <a:spLocks noGrp="1" noChangeArrowheads="1"/>
          </p:cNvSpPr>
          <p:nvPr>
            <p:ph type="ftr" sz="quarter" idx="2"/>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Arial" charset="0"/>
              </a:defRPr>
            </a:lvl1pPr>
          </a:lstStyle>
          <a:p>
            <a:pPr>
              <a:defRPr/>
            </a:pPr>
            <a:endParaRPr lang="en-GB"/>
          </a:p>
        </p:txBody>
      </p:sp>
      <p:sp>
        <p:nvSpPr>
          <p:cNvPr id="64517" name="Rectangle 5"/>
          <p:cNvSpPr>
            <a:spLocks noGrp="1" noChangeArrowheads="1"/>
          </p:cNvSpPr>
          <p:nvPr>
            <p:ph type="sldNum" sz="quarter" idx="3"/>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Arial" charset="0"/>
              </a:defRPr>
            </a:lvl1pPr>
          </a:lstStyle>
          <a:p>
            <a:pPr>
              <a:defRPr/>
            </a:pPr>
            <a:fld id="{73679E9D-5D24-49B6-AC27-D74AE5904E66}" type="slidenum">
              <a:rPr lang="en-GB"/>
              <a:pPr>
                <a:defRPr/>
              </a:pPr>
              <a:t>‹#›</a:t>
            </a:fld>
            <a:endParaRPr lang="en-GB"/>
          </a:p>
        </p:txBody>
      </p:sp>
    </p:spTree>
    <p:extLst>
      <p:ext uri="{BB962C8B-B14F-4D97-AF65-F5344CB8AC3E}">
        <p14:creationId xmlns:p14="http://schemas.microsoft.com/office/powerpoint/2010/main" val="95043730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Arial" charset="0"/>
              </a:defRPr>
            </a:lvl1pPr>
          </a:lstStyle>
          <a:p>
            <a:pPr>
              <a:defRPr/>
            </a:pPr>
            <a:endParaRPr lang="en-GB"/>
          </a:p>
        </p:txBody>
      </p:sp>
      <p:sp>
        <p:nvSpPr>
          <p:cNvPr id="4099"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Arial" charset="0"/>
              </a:defRPr>
            </a:lvl1pPr>
          </a:lstStyle>
          <a:p>
            <a:pPr>
              <a:defRPr/>
            </a:pPr>
            <a:endParaRPr lang="en-GB"/>
          </a:p>
        </p:txBody>
      </p:sp>
      <p:sp>
        <p:nvSpPr>
          <p:cNvPr id="39940"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4101"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4102"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Arial" charset="0"/>
              </a:defRPr>
            </a:lvl1pPr>
          </a:lstStyle>
          <a:p>
            <a:pPr>
              <a:defRPr/>
            </a:pPr>
            <a:endParaRPr lang="en-GB"/>
          </a:p>
        </p:txBody>
      </p:sp>
      <p:sp>
        <p:nvSpPr>
          <p:cNvPr id="4103"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Arial" charset="0"/>
              </a:defRPr>
            </a:lvl1pPr>
          </a:lstStyle>
          <a:p>
            <a:pPr>
              <a:defRPr/>
            </a:pPr>
            <a:fld id="{01FD4B13-850C-4F58-8F56-ACD0F9E787EF}" type="slidenum">
              <a:rPr lang="en-GB"/>
              <a:pPr>
                <a:defRPr/>
              </a:pPr>
              <a:t>‹#›</a:t>
            </a:fld>
            <a:endParaRPr lang="en-GB"/>
          </a:p>
        </p:txBody>
      </p:sp>
    </p:spTree>
    <p:extLst>
      <p:ext uri="{BB962C8B-B14F-4D97-AF65-F5344CB8AC3E}">
        <p14:creationId xmlns:p14="http://schemas.microsoft.com/office/powerpoint/2010/main" val="392630271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Clear communication between all stakeholder groups is helped by counting....</a:t>
            </a:r>
          </a:p>
          <a:p>
            <a:r>
              <a:rPr lang="en-GB" dirty="0"/>
              <a:t>Describing consultations/patients in terms of:</a:t>
            </a:r>
          </a:p>
          <a:p>
            <a:pPr lvl="1"/>
            <a:r>
              <a:rPr lang="en-GB" dirty="0"/>
              <a:t>Numbers &amp; categories</a:t>
            </a:r>
          </a:p>
          <a:p>
            <a:pPr lvl="1"/>
            <a:r>
              <a:rPr lang="en-GB" dirty="0"/>
              <a:t>Symptoms e.g. pain, anxiety, sleeplessness….</a:t>
            </a:r>
          </a:p>
          <a:p>
            <a:pPr lvl="1"/>
            <a:r>
              <a:rPr lang="en-GB" dirty="0"/>
              <a:t>Diagnoses e.g. Diabetes, dementia, IBS, ADHD, </a:t>
            </a:r>
          </a:p>
          <a:p>
            <a:pPr lvl="1"/>
            <a:r>
              <a:rPr lang="en-GB" dirty="0"/>
              <a:t>Types of patients e.g. children, elderly, pregnant women </a:t>
            </a:r>
          </a:p>
          <a:p>
            <a:endParaRPr lang="en-GB" dirty="0"/>
          </a:p>
        </p:txBody>
      </p:sp>
      <p:sp>
        <p:nvSpPr>
          <p:cNvPr id="4" name="Slide Number Placeholder 3"/>
          <p:cNvSpPr>
            <a:spLocks noGrp="1"/>
          </p:cNvSpPr>
          <p:nvPr>
            <p:ph type="sldNum" sz="quarter" idx="10"/>
          </p:nvPr>
        </p:nvSpPr>
        <p:spPr/>
        <p:txBody>
          <a:bodyPr/>
          <a:lstStyle/>
          <a:p>
            <a:pPr>
              <a:defRPr/>
            </a:pPr>
            <a:fld id="{01FD4B13-850C-4F58-8F56-ACD0F9E787EF}" type="slidenum">
              <a:rPr lang="en-GB" smtClean="0"/>
              <a:pPr>
                <a:defRPr/>
              </a:pPr>
              <a:t>12</a:t>
            </a:fld>
            <a:endParaRPr lang="en-GB"/>
          </a:p>
        </p:txBody>
      </p:sp>
    </p:spTree>
    <p:extLst>
      <p:ext uri="{BB962C8B-B14F-4D97-AF65-F5344CB8AC3E}">
        <p14:creationId xmlns:p14="http://schemas.microsoft.com/office/powerpoint/2010/main" val="25407577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7E6EDB65-84D7-495D-8C24-84F2084FB5FE}" type="datetimeFigureOut">
              <a:rPr lang="en-GB" smtClean="0"/>
              <a:pPr/>
              <a:t>05/08/2020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1858A49-39E0-49A0-BAC8-46188A74FD78}"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pPr>
              <a:defRPr/>
            </a:pPr>
            <a:fld id="{8F46CAE8-8598-4235-AA43-37BF868D4591}" type="datetime1">
              <a:rPr lang="en-GB" smtClean="0"/>
              <a:pPr>
                <a:defRPr/>
              </a:pPr>
              <a:t>05/08/2020</a:t>
            </a:fld>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fld id="{71858A49-39E0-49A0-BAC8-46188A74FD78}"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a:defRPr/>
            </a:pPr>
            <a:fld id="{DF9F9EA1-EF1A-4723-B150-8F38D806CFFF}" type="datetime1">
              <a:rPr lang="en-GB" smtClean="0"/>
              <a:pPr>
                <a:defRPr/>
              </a:pPr>
              <a:t>05/08/2020</a:t>
            </a:fld>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fld id="{71858A49-39E0-49A0-BAC8-46188A74FD78}"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pPr>
              <a:defRPr/>
            </a:pPr>
            <a:fld id="{F871D249-DA44-435E-9A1F-216B0F255A28}" type="datetime1">
              <a:rPr lang="en-GB" smtClean="0"/>
              <a:pPr>
                <a:defRPr/>
              </a:pPr>
              <a:t>05/08/2020</a:t>
            </a:fld>
            <a:endParaRPr lang="en-GB"/>
          </a:p>
        </p:txBody>
      </p:sp>
      <p:sp>
        <p:nvSpPr>
          <p:cNvPr id="6" name="Footer Placeholder 5"/>
          <p:cNvSpPr>
            <a:spLocks noGrp="1"/>
          </p:cNvSpPr>
          <p:nvPr>
            <p:ph type="ftr" sz="quarter" idx="11"/>
          </p:nvPr>
        </p:nvSpPr>
        <p:spPr/>
        <p:txBody>
          <a:bodyPr/>
          <a:lstStyle/>
          <a:p>
            <a:pPr>
              <a:defRPr/>
            </a:pPr>
            <a:endParaRPr lang="en-GB"/>
          </a:p>
        </p:txBody>
      </p:sp>
      <p:sp>
        <p:nvSpPr>
          <p:cNvPr id="7" name="Slide Number Placeholder 6"/>
          <p:cNvSpPr>
            <a:spLocks noGrp="1"/>
          </p:cNvSpPr>
          <p:nvPr>
            <p:ph type="sldNum" sz="quarter" idx="12"/>
          </p:nvPr>
        </p:nvSpPr>
        <p:spPr/>
        <p:txBody>
          <a:bodyPr/>
          <a:lstStyle/>
          <a:p>
            <a:fld id="{71858A49-39E0-49A0-BAC8-46188A74FD78}"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pPr>
              <a:defRPr/>
            </a:pPr>
            <a:fld id="{F6836EE1-680C-4CB6-865D-8E273CCC69E0}" type="datetime1">
              <a:rPr lang="en-GB" smtClean="0"/>
              <a:pPr>
                <a:defRPr/>
              </a:pPr>
              <a:t>05/08/2020</a:t>
            </a:fld>
            <a:endParaRPr lang="en-GB"/>
          </a:p>
        </p:txBody>
      </p:sp>
      <p:sp>
        <p:nvSpPr>
          <p:cNvPr id="8" name="Footer Placeholder 7"/>
          <p:cNvSpPr>
            <a:spLocks noGrp="1"/>
          </p:cNvSpPr>
          <p:nvPr>
            <p:ph type="ftr" sz="quarter" idx="11"/>
          </p:nvPr>
        </p:nvSpPr>
        <p:spPr/>
        <p:txBody>
          <a:bodyPr/>
          <a:lstStyle/>
          <a:p>
            <a:pPr>
              <a:defRPr/>
            </a:pPr>
            <a:endParaRPr lang="en-GB"/>
          </a:p>
        </p:txBody>
      </p:sp>
      <p:sp>
        <p:nvSpPr>
          <p:cNvPr id="9" name="Slide Number Placeholder 8"/>
          <p:cNvSpPr>
            <a:spLocks noGrp="1"/>
          </p:cNvSpPr>
          <p:nvPr>
            <p:ph type="sldNum" sz="quarter" idx="12"/>
          </p:nvPr>
        </p:nvSpPr>
        <p:spPr/>
        <p:txBody>
          <a:bodyPr/>
          <a:lstStyle/>
          <a:p>
            <a:fld id="{71858A49-39E0-49A0-BAC8-46188A74FD78}"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pPr>
              <a:defRPr/>
            </a:pPr>
            <a:fld id="{670B51A1-2D53-47B6-8E2E-3001C88352F5}" type="datetime1">
              <a:rPr lang="en-GB" smtClean="0"/>
              <a:pPr>
                <a:defRPr/>
              </a:pPr>
              <a:t>05/08/2020</a:t>
            </a:fld>
            <a:endParaRPr lang="en-GB"/>
          </a:p>
        </p:txBody>
      </p:sp>
      <p:sp>
        <p:nvSpPr>
          <p:cNvPr id="4" name="Footer Placeholder 3"/>
          <p:cNvSpPr>
            <a:spLocks noGrp="1"/>
          </p:cNvSpPr>
          <p:nvPr>
            <p:ph type="ftr" sz="quarter" idx="11"/>
          </p:nvPr>
        </p:nvSpPr>
        <p:spPr/>
        <p:txBody>
          <a:bodyPr/>
          <a:lstStyle/>
          <a:p>
            <a:pPr>
              <a:defRPr/>
            </a:pPr>
            <a:endParaRPr lang="en-GB"/>
          </a:p>
        </p:txBody>
      </p:sp>
      <p:sp>
        <p:nvSpPr>
          <p:cNvPr id="5" name="Slide Number Placeholder 4"/>
          <p:cNvSpPr>
            <a:spLocks noGrp="1"/>
          </p:cNvSpPr>
          <p:nvPr>
            <p:ph type="sldNum" sz="quarter" idx="12"/>
          </p:nvPr>
        </p:nvSpPr>
        <p:spPr/>
        <p:txBody>
          <a:bodyPr/>
          <a:lstStyle/>
          <a:p>
            <a:fld id="{71858A49-39E0-49A0-BAC8-46188A74FD78}"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D2B2F8AC-0422-416F-AB60-B53C6690DCA9}" type="datetime1">
              <a:rPr lang="en-GB" smtClean="0"/>
              <a:pPr>
                <a:defRPr/>
              </a:pPr>
              <a:t>05/08/2020</a:t>
            </a:fld>
            <a:endParaRPr lang="en-GB"/>
          </a:p>
        </p:txBody>
      </p:sp>
      <p:sp>
        <p:nvSpPr>
          <p:cNvPr id="3" name="Footer Placeholder 2"/>
          <p:cNvSpPr>
            <a:spLocks noGrp="1"/>
          </p:cNvSpPr>
          <p:nvPr>
            <p:ph type="ftr" sz="quarter" idx="11"/>
          </p:nvPr>
        </p:nvSpPr>
        <p:spPr/>
        <p:txBody>
          <a:bodyPr/>
          <a:lstStyle/>
          <a:p>
            <a:pPr>
              <a:defRPr/>
            </a:pPr>
            <a:endParaRPr lang="en-GB"/>
          </a:p>
        </p:txBody>
      </p:sp>
      <p:sp>
        <p:nvSpPr>
          <p:cNvPr id="4" name="Slide Number Placeholder 3"/>
          <p:cNvSpPr>
            <a:spLocks noGrp="1"/>
          </p:cNvSpPr>
          <p:nvPr>
            <p:ph type="sldNum" sz="quarter" idx="12"/>
          </p:nvPr>
        </p:nvSpPr>
        <p:spPr/>
        <p:txBody>
          <a:bodyPr/>
          <a:lstStyle/>
          <a:p>
            <a:fld id="{71858A49-39E0-49A0-BAC8-46188A74FD78}"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fld id="{C37BDF25-C38F-44D8-A8D6-94E5A8E1C4AF}" type="datetime1">
              <a:rPr lang="en-GB" smtClean="0"/>
              <a:pPr>
                <a:defRPr/>
              </a:pPr>
              <a:t>05/08/2020</a:t>
            </a:fld>
            <a:endParaRPr lang="en-GB"/>
          </a:p>
        </p:txBody>
      </p:sp>
      <p:sp>
        <p:nvSpPr>
          <p:cNvPr id="6" name="Footer Placeholder 5"/>
          <p:cNvSpPr>
            <a:spLocks noGrp="1"/>
          </p:cNvSpPr>
          <p:nvPr>
            <p:ph type="ftr" sz="quarter" idx="11"/>
          </p:nvPr>
        </p:nvSpPr>
        <p:spPr/>
        <p:txBody>
          <a:bodyPr/>
          <a:lstStyle/>
          <a:p>
            <a:pPr>
              <a:defRPr/>
            </a:pPr>
            <a:endParaRPr lang="en-GB"/>
          </a:p>
        </p:txBody>
      </p:sp>
      <p:sp>
        <p:nvSpPr>
          <p:cNvPr id="7" name="Slide Number Placeholder 6"/>
          <p:cNvSpPr>
            <a:spLocks noGrp="1"/>
          </p:cNvSpPr>
          <p:nvPr>
            <p:ph type="sldNum" sz="quarter" idx="12"/>
          </p:nvPr>
        </p:nvSpPr>
        <p:spPr/>
        <p:txBody>
          <a:bodyPr/>
          <a:lstStyle/>
          <a:p>
            <a:fld id="{71858A49-39E0-49A0-BAC8-46188A74FD78}"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fld id="{1C366941-2728-40D4-897E-FEE69E34418D}" type="datetime1">
              <a:rPr lang="en-GB" smtClean="0"/>
              <a:pPr>
                <a:defRPr/>
              </a:pPr>
              <a:t>05/08/2020</a:t>
            </a:fld>
            <a:endParaRPr lang="en-GB"/>
          </a:p>
        </p:txBody>
      </p:sp>
      <p:sp>
        <p:nvSpPr>
          <p:cNvPr id="6" name="Footer Placeholder 5"/>
          <p:cNvSpPr>
            <a:spLocks noGrp="1"/>
          </p:cNvSpPr>
          <p:nvPr>
            <p:ph type="ftr" sz="quarter" idx="11"/>
          </p:nvPr>
        </p:nvSpPr>
        <p:spPr/>
        <p:txBody>
          <a:bodyPr/>
          <a:lstStyle/>
          <a:p>
            <a:pPr>
              <a:defRPr/>
            </a:pPr>
            <a:endParaRPr lang="en-GB"/>
          </a:p>
        </p:txBody>
      </p:sp>
      <p:sp>
        <p:nvSpPr>
          <p:cNvPr id="7" name="Slide Number Placeholder 6"/>
          <p:cNvSpPr>
            <a:spLocks noGrp="1"/>
          </p:cNvSpPr>
          <p:nvPr>
            <p:ph type="sldNum" sz="quarter" idx="12"/>
          </p:nvPr>
        </p:nvSpPr>
        <p:spPr/>
        <p:txBody>
          <a:bodyPr/>
          <a:lstStyle/>
          <a:p>
            <a:fld id="{71858A49-39E0-49A0-BAC8-46188A74FD78}" type="slidenum">
              <a:rPr lang="en-GB" smtClean="0"/>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pPr>
              <a:defRPr/>
            </a:pPr>
            <a:fld id="{F4AA9AC8-4F4E-4E9D-A8FD-DA9487ED02D0}" type="datetime1">
              <a:rPr lang="en-GB" smtClean="0"/>
              <a:pPr>
                <a:defRPr/>
              </a:pPr>
              <a:t>05/08/2020</a:t>
            </a:fld>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fld id="{71858A49-39E0-49A0-BAC8-46188A74FD78}"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pPr>
              <a:defRPr/>
            </a:pPr>
            <a:fld id="{74FB6D23-7C44-4ED3-A722-79176FD26899}" type="datetime1">
              <a:rPr lang="en-GB" smtClean="0"/>
              <a:pPr>
                <a:defRPr/>
              </a:pPr>
              <a:t>05/08/2020</a:t>
            </a:fld>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fld id="{71858A49-39E0-49A0-BAC8-46188A74FD78}"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2A2718C2-BB03-4CE1-8028-E219856B9B16}" type="datetime1">
              <a:rPr lang="en-GB" smtClean="0"/>
              <a:pPr>
                <a:defRPr/>
              </a:pPr>
              <a:t>05/08/2020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1858A49-39E0-49A0-BAC8-46188A74FD78}"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769" r:id="rId1"/>
    <p:sldLayoutId id="2147483770" r:id="rId2"/>
    <p:sldLayoutId id="2147483771" r:id="rId3"/>
    <p:sldLayoutId id="2147483772" r:id="rId4"/>
    <p:sldLayoutId id="2147483773" r:id="rId5"/>
    <p:sldLayoutId id="2147483774" r:id="rId6"/>
    <p:sldLayoutId id="2147483775" r:id="rId7"/>
    <p:sldLayoutId id="2147483776" r:id="rId8"/>
    <p:sldLayoutId id="2147483777" r:id="rId9"/>
    <p:sldLayoutId id="2147483778" r:id="rId10"/>
    <p:sldLayoutId id="2147483779" r:id="rId11"/>
  </p:sldLayoutIdLst>
  <p:hf sldNum="0" hdr="0" ftr="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4.wmf"/><Relationship Id="rId2" Type="http://schemas.openxmlformats.org/officeDocument/2006/relationships/image" Target="../media/image3.wmf"/><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6.xml"/><Relationship Id="rId4" Type="http://schemas.openxmlformats.org/officeDocument/2006/relationships/image" Target="../media/image2.jpeg"/></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jpe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gif"/><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gif"/><Relationship Id="rId1" Type="http://schemas.openxmlformats.org/officeDocument/2006/relationships/slideLayout" Target="../slideLayouts/slideLayout6.xml"/><Relationship Id="rId5" Type="http://schemas.openxmlformats.org/officeDocument/2006/relationships/chart" Target="../charts/chart1.xml"/><Relationship Id="rId4" Type="http://schemas.openxmlformats.org/officeDocument/2006/relationships/image" Target="../media/image10.jpe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ctrTitle"/>
          </p:nvPr>
        </p:nvSpPr>
        <p:spPr/>
        <p:txBody>
          <a:bodyPr/>
          <a:lstStyle/>
          <a:p>
            <a:r>
              <a:rPr lang="en-GB" dirty="0"/>
              <a:t>Making Cases Count</a:t>
            </a:r>
          </a:p>
        </p:txBody>
      </p:sp>
      <p:sp>
        <p:nvSpPr>
          <p:cNvPr id="3" name="Date Placeholder 2"/>
          <p:cNvSpPr>
            <a:spLocks noGrp="1"/>
          </p:cNvSpPr>
          <p:nvPr>
            <p:ph type="dt" sz="half" idx="10"/>
          </p:nvPr>
        </p:nvSpPr>
        <p:spPr/>
        <p:txBody>
          <a:bodyPr/>
          <a:lstStyle/>
          <a:p>
            <a:pPr>
              <a:defRPr/>
            </a:pPr>
            <a:fld id="{670B51A1-2D53-47B6-8E2E-3001C88352F5}" type="datetime1">
              <a:rPr lang="en-GB" smtClean="0"/>
              <a:pPr>
                <a:defRPr/>
              </a:pPr>
              <a:t>05/08/2020</a:t>
            </a:fld>
            <a:endParaRPr lang="en-GB"/>
          </a:p>
        </p:txBody>
      </p:sp>
      <p:sp>
        <p:nvSpPr>
          <p:cNvPr id="4" name="Rectangle 3"/>
          <p:cNvSpPr/>
          <p:nvPr/>
        </p:nvSpPr>
        <p:spPr>
          <a:xfrm>
            <a:off x="2339752" y="4077072"/>
            <a:ext cx="4221087" cy="1200329"/>
          </a:xfrm>
          <a:prstGeom prst="rect">
            <a:avLst/>
          </a:prstGeom>
        </p:spPr>
        <p:txBody>
          <a:bodyPr wrap="square">
            <a:spAutoFit/>
          </a:bodyPr>
          <a:lstStyle/>
          <a:p>
            <a:pPr eaLnBrk="1" hangingPunct="1">
              <a:lnSpc>
                <a:spcPct val="90000"/>
              </a:lnSpc>
              <a:buFontTx/>
              <a:buNone/>
            </a:pPr>
            <a:r>
              <a:rPr lang="en-GB" altLang="en-US" sz="2000" dirty="0">
                <a:solidFill>
                  <a:srgbClr val="2A196F"/>
                </a:solidFill>
              </a:rPr>
              <a:t>Dr Clare </a:t>
            </a:r>
            <a:r>
              <a:rPr lang="en-GB" altLang="en-US" sz="2000" dirty="0" err="1">
                <a:solidFill>
                  <a:srgbClr val="2A196F"/>
                </a:solidFill>
              </a:rPr>
              <a:t>Relton</a:t>
            </a:r>
            <a:r>
              <a:rPr lang="en-GB" altLang="en-US" sz="2000" dirty="0">
                <a:solidFill>
                  <a:srgbClr val="2A196F"/>
                </a:solidFill>
              </a:rPr>
              <a:t> </a:t>
            </a:r>
            <a:r>
              <a:rPr lang="en-GB" altLang="en-US" sz="2000" dirty="0"/>
              <a:t>PhD</a:t>
            </a:r>
            <a:endParaRPr lang="en-GB" altLang="en-US" sz="2000" dirty="0">
              <a:solidFill>
                <a:srgbClr val="2A196F"/>
              </a:solidFill>
            </a:endParaRPr>
          </a:p>
          <a:p>
            <a:pPr eaLnBrk="1" hangingPunct="1">
              <a:lnSpc>
                <a:spcPct val="90000"/>
              </a:lnSpc>
              <a:buFontTx/>
              <a:buNone/>
            </a:pPr>
            <a:r>
              <a:rPr lang="en-GB" altLang="en-US" sz="2000" dirty="0"/>
              <a:t>Senior Research Fellow</a:t>
            </a:r>
          </a:p>
          <a:p>
            <a:pPr eaLnBrk="1" hangingPunct="1">
              <a:lnSpc>
                <a:spcPct val="90000"/>
              </a:lnSpc>
              <a:buFontTx/>
              <a:buNone/>
            </a:pPr>
            <a:r>
              <a:rPr lang="en-GB" altLang="en-US" sz="2000" dirty="0" err="1"/>
              <a:t>ScHARR</a:t>
            </a:r>
            <a:r>
              <a:rPr lang="en-GB" altLang="en-US" sz="2000" dirty="0"/>
              <a:t>, University of  Sheffield c.relton@sheffield.ac.uk</a:t>
            </a:r>
          </a:p>
        </p:txBody>
      </p:sp>
    </p:spTree>
    <p:extLst>
      <p:ext uri="{BB962C8B-B14F-4D97-AF65-F5344CB8AC3E}">
        <p14:creationId xmlns:p14="http://schemas.microsoft.com/office/powerpoint/2010/main" val="23238456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620688"/>
            <a:ext cx="8229600" cy="796950"/>
          </a:xfrm>
        </p:spPr>
        <p:txBody>
          <a:bodyPr>
            <a:noAutofit/>
          </a:bodyPr>
          <a:lstStyle/>
          <a:p>
            <a:r>
              <a:rPr lang="en-GB" dirty="0"/>
              <a:t>Making Cases Count</a:t>
            </a:r>
            <a:br>
              <a:rPr lang="en-GB" dirty="0"/>
            </a:br>
            <a:endParaRPr lang="en-GB" dirty="0"/>
          </a:p>
        </p:txBody>
      </p:sp>
      <p:sp>
        <p:nvSpPr>
          <p:cNvPr id="6" name="Content Placeholder 5"/>
          <p:cNvSpPr>
            <a:spLocks noGrp="1"/>
          </p:cNvSpPr>
          <p:nvPr>
            <p:ph idx="1"/>
          </p:nvPr>
        </p:nvSpPr>
        <p:spPr/>
        <p:txBody>
          <a:bodyPr/>
          <a:lstStyle/>
          <a:p>
            <a:r>
              <a:rPr lang="en-GB" b="1" dirty="0"/>
              <a:t>Supporting CAM practitioners to collect routine information from  their patients.   </a:t>
            </a:r>
          </a:p>
          <a:p>
            <a:r>
              <a:rPr lang="en-GB" b="1" dirty="0"/>
              <a:t>This information can help us understand why people consult herbalists, who they are, what they seek help for, do they improve……plus providing the kind of information that can enable herbalists to write case reports.</a:t>
            </a:r>
            <a:br>
              <a:rPr lang="en-GB" dirty="0"/>
            </a:br>
            <a:endParaRPr lang="en-GB" dirty="0"/>
          </a:p>
        </p:txBody>
      </p:sp>
      <p:sp>
        <p:nvSpPr>
          <p:cNvPr id="3" name="Date Placeholder 2"/>
          <p:cNvSpPr>
            <a:spLocks noGrp="1"/>
          </p:cNvSpPr>
          <p:nvPr>
            <p:ph type="dt" sz="half" idx="10"/>
          </p:nvPr>
        </p:nvSpPr>
        <p:spPr/>
        <p:txBody>
          <a:bodyPr/>
          <a:lstStyle/>
          <a:p>
            <a:pPr>
              <a:defRPr/>
            </a:pPr>
            <a:fld id="{670B51A1-2D53-47B6-8E2E-3001C88352F5}" type="datetime1">
              <a:rPr lang="en-GB" smtClean="0"/>
              <a:pPr>
                <a:defRPr/>
              </a:pPr>
              <a:t>05/08/2020</a:t>
            </a:fld>
            <a:endParaRPr lang="en-GB"/>
          </a:p>
        </p:txBody>
      </p:sp>
    </p:spTree>
    <p:extLst>
      <p:ext uri="{BB962C8B-B14F-4D97-AF65-F5344CB8AC3E}">
        <p14:creationId xmlns:p14="http://schemas.microsoft.com/office/powerpoint/2010/main" val="16899138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Date Placeholder 2"/>
          <p:cNvSpPr>
            <a:spLocks noGrp="1"/>
          </p:cNvSpPr>
          <p:nvPr>
            <p:ph type="dt" sz="half" idx="10"/>
          </p:nvPr>
        </p:nvSpPr>
        <p:spPr/>
        <p:txBody>
          <a:bodyPr/>
          <a:lstStyle/>
          <a:p>
            <a:pPr>
              <a:defRPr/>
            </a:pPr>
            <a:fld id="{670B51A1-2D53-47B6-8E2E-3001C88352F5}" type="datetime1">
              <a:rPr lang="en-GB" smtClean="0"/>
              <a:pPr>
                <a:defRPr/>
              </a:pPr>
              <a:t>05/08/2020</a:t>
            </a:fld>
            <a:endParaRPr lang="en-GB"/>
          </a:p>
        </p:txBody>
      </p:sp>
      <p:pic>
        <p:nvPicPr>
          <p:cNvPr id="102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5132" t="14063" r="55987" b="20559"/>
          <a:stretch/>
        </p:blipFill>
        <p:spPr bwMode="auto">
          <a:xfrm>
            <a:off x="16078" y="0"/>
            <a:ext cx="9127922" cy="6858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033930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pPr>
              <a:defRPr/>
            </a:pPr>
            <a:fld id="{670B51A1-2D53-47B6-8E2E-3001C88352F5}" type="datetime1">
              <a:rPr lang="en-GB" smtClean="0"/>
              <a:pPr>
                <a:defRPr/>
              </a:pPr>
              <a:t>05/08/2020</a:t>
            </a:fld>
            <a:endParaRPr lang="en-GB"/>
          </a:p>
        </p:txBody>
      </p:sp>
      <p:pic>
        <p:nvPicPr>
          <p:cNvPr id="2050" name="Picture 2" descr="http://extras.mnginteractive.com/live/media/site36/2012/1130/20121130__20121201_C10_FE01AHHERBS~p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35142" y="1556792"/>
            <a:ext cx="5715000" cy="38290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777217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Date Placeholder 2"/>
          <p:cNvSpPr>
            <a:spLocks noGrp="1"/>
          </p:cNvSpPr>
          <p:nvPr>
            <p:ph type="dt" sz="half" idx="10"/>
          </p:nvPr>
        </p:nvSpPr>
        <p:spPr/>
        <p:txBody>
          <a:bodyPr/>
          <a:lstStyle/>
          <a:p>
            <a:pPr>
              <a:defRPr/>
            </a:pPr>
            <a:fld id="{670B51A1-2D53-47B6-8E2E-3001C88352F5}" type="datetime1">
              <a:rPr lang="en-GB" smtClean="0"/>
              <a:pPr>
                <a:defRPr/>
              </a:pPr>
              <a:t>05/08/2020</a:t>
            </a:fld>
            <a:endParaRPr lang="en-GB"/>
          </a:p>
        </p:txBody>
      </p:sp>
      <p:pic>
        <p:nvPicPr>
          <p:cNvPr id="5124" name="Picture 4" descr="C:\Users\User\AppData\Local\Microsoft\Windows\Temporary Internet Files\Content.IE5\I2YW6Z3H\MC900371018[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8867" y="599772"/>
            <a:ext cx="1848917" cy="1327719"/>
          </a:xfrm>
          <a:prstGeom prst="rect">
            <a:avLst/>
          </a:prstGeom>
          <a:noFill/>
          <a:extLst>
            <a:ext uri="{909E8E84-426E-40DD-AFC4-6F175D3DCCD1}">
              <a14:hiddenFill xmlns:a14="http://schemas.microsoft.com/office/drawing/2010/main">
                <a:solidFill>
                  <a:srgbClr val="FFFFFF"/>
                </a:solidFill>
              </a14:hiddenFill>
            </a:ext>
          </a:extLst>
        </p:spPr>
      </p:pic>
      <p:pic>
        <p:nvPicPr>
          <p:cNvPr id="5125" name="Picture 5" descr="C:\Users\User\AppData\Local\Microsoft\Windows\Temporary Internet Files\Content.IE5\7HVO4UWR\MC900237936[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516216" y="49696"/>
            <a:ext cx="2064190" cy="1651112"/>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descr="C:\Users\User\AppData\Local\Microsoft\Windows\Temporary Internet Files\Content.IE5\7HVO4UWR\MC900237936[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419872" y="85525"/>
            <a:ext cx="2064190" cy="1028493"/>
          </a:xfrm>
          <a:prstGeom prst="rect">
            <a:avLst/>
          </a:prstGeom>
          <a:noFill/>
          <a:extLst>
            <a:ext uri="{909E8E84-426E-40DD-AFC4-6F175D3DCCD1}">
              <a14:hiddenFill xmlns:a14="http://schemas.microsoft.com/office/drawing/2010/main">
                <a:solidFill>
                  <a:srgbClr val="FFFFFF"/>
                </a:solidFill>
              </a14:hiddenFill>
            </a:ext>
          </a:extLst>
        </p:spPr>
      </p:pic>
      <p:sp>
        <p:nvSpPr>
          <p:cNvPr id="11" name="Rectangle 10"/>
          <p:cNvSpPr/>
          <p:nvPr/>
        </p:nvSpPr>
        <p:spPr>
          <a:xfrm>
            <a:off x="2734388" y="1988840"/>
            <a:ext cx="3384376" cy="338437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t>House of Herbalism</a:t>
            </a:r>
          </a:p>
        </p:txBody>
      </p:sp>
    </p:spTree>
    <p:extLst>
      <p:ext uri="{BB962C8B-B14F-4D97-AF65-F5344CB8AC3E}">
        <p14:creationId xmlns:p14="http://schemas.microsoft.com/office/powerpoint/2010/main" val="27888687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pPr>
              <a:defRPr/>
            </a:pPr>
            <a:fld id="{670B51A1-2D53-47B6-8E2E-3001C88352F5}" type="datetime1">
              <a:rPr lang="en-GB" smtClean="0"/>
              <a:pPr>
                <a:defRPr/>
              </a:pPr>
              <a:t>05/08/2020</a:t>
            </a:fld>
            <a:endParaRPr lang="en-GB"/>
          </a:p>
        </p:txBody>
      </p:sp>
      <p:sp>
        <p:nvSpPr>
          <p:cNvPr id="5" name="Rectangle 4"/>
          <p:cNvSpPr/>
          <p:nvPr/>
        </p:nvSpPr>
        <p:spPr>
          <a:xfrm>
            <a:off x="2734388" y="1988840"/>
            <a:ext cx="3384376" cy="338437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t>House of Herbalism</a:t>
            </a:r>
          </a:p>
        </p:txBody>
      </p:sp>
      <p:sp>
        <p:nvSpPr>
          <p:cNvPr id="6" name="Oval Callout 5"/>
          <p:cNvSpPr/>
          <p:nvPr/>
        </p:nvSpPr>
        <p:spPr>
          <a:xfrm>
            <a:off x="6156175" y="24687"/>
            <a:ext cx="2685292" cy="2160240"/>
          </a:xfrm>
          <a:prstGeom prst="wedgeEllipseCallout">
            <a:avLst>
              <a:gd name="adj1" fmla="val -80399"/>
              <a:gd name="adj2" fmla="val 31249"/>
            </a:avLst>
          </a:prstGeom>
          <a:noFill/>
          <a:ln>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bg1">
                    <a:lumMod val="65000"/>
                  </a:schemeClr>
                </a:solidFill>
              </a:rPr>
              <a:t>My asthma is better since I went to the herbalist</a:t>
            </a:r>
          </a:p>
        </p:txBody>
      </p:sp>
    </p:spTree>
    <p:extLst>
      <p:ext uri="{BB962C8B-B14F-4D97-AF65-F5344CB8AC3E}">
        <p14:creationId xmlns:p14="http://schemas.microsoft.com/office/powerpoint/2010/main" val="9546162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Date Placeholder 2"/>
          <p:cNvSpPr>
            <a:spLocks noGrp="1"/>
          </p:cNvSpPr>
          <p:nvPr>
            <p:ph type="dt" sz="half" idx="10"/>
          </p:nvPr>
        </p:nvSpPr>
        <p:spPr/>
        <p:txBody>
          <a:bodyPr/>
          <a:lstStyle/>
          <a:p>
            <a:pPr>
              <a:defRPr/>
            </a:pPr>
            <a:fld id="{670B51A1-2D53-47B6-8E2E-3001C88352F5}" type="datetime1">
              <a:rPr lang="en-GB" smtClean="0"/>
              <a:pPr>
                <a:defRPr/>
              </a:pPr>
              <a:t>05/08/2020</a:t>
            </a:fld>
            <a:endParaRPr lang="en-GB"/>
          </a:p>
        </p:txBody>
      </p:sp>
      <p:pic>
        <p:nvPicPr>
          <p:cNvPr id="4098" name="Picture 2" descr="C:\Users\User\Downloads\Image (2).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87624" y="980728"/>
            <a:ext cx="6912768" cy="540060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6" descr="https://encrypted-tbn2.gstatic.com/images?q=tbn:ANd9GcTEmkqdC_hiO7i5ElmkoUVFg486sghzuiXIb_z3Eshga_B5etOX"/>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12176" y="4293096"/>
            <a:ext cx="1162050" cy="1524001"/>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http://extras.mnginteractive.com/live/media/site36/2012/1130/20121130__20121201_C10_FE01AHHERBS~p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27784" y="2492897"/>
            <a:ext cx="3888432" cy="30460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0696828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Date Placeholder 2"/>
          <p:cNvSpPr>
            <a:spLocks noGrp="1"/>
          </p:cNvSpPr>
          <p:nvPr>
            <p:ph type="dt" sz="half" idx="10"/>
          </p:nvPr>
        </p:nvSpPr>
        <p:spPr/>
        <p:txBody>
          <a:bodyPr/>
          <a:lstStyle/>
          <a:p>
            <a:pPr>
              <a:defRPr/>
            </a:pPr>
            <a:fld id="{670B51A1-2D53-47B6-8E2E-3001C88352F5}" type="datetime1">
              <a:rPr lang="en-GB" smtClean="0"/>
              <a:pPr>
                <a:defRPr/>
              </a:pPr>
              <a:t>05/08/2020</a:t>
            </a:fld>
            <a:endParaRPr lang="en-GB"/>
          </a:p>
        </p:txBody>
      </p:sp>
      <p:pic>
        <p:nvPicPr>
          <p:cNvPr id="2050" name="Picture 2" descr="C:\Users\User\Downloads\Image (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59632" y="332656"/>
            <a:ext cx="6408712" cy="610662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rot="18661764">
            <a:off x="4626330" y="65043"/>
            <a:ext cx="1440160" cy="285863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GB" spc="300" dirty="0">
                <a:solidFill>
                  <a:schemeClr val="tx1"/>
                </a:solidFill>
              </a:rPr>
              <a:t>Making Cases Count</a:t>
            </a:r>
          </a:p>
        </p:txBody>
      </p:sp>
      <p:sp>
        <p:nvSpPr>
          <p:cNvPr id="7" name="Rectangle 6"/>
          <p:cNvSpPr/>
          <p:nvPr/>
        </p:nvSpPr>
        <p:spPr>
          <a:xfrm rot="13377914">
            <a:off x="2419023" y="303245"/>
            <a:ext cx="1490161" cy="267775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GB" spc="300" dirty="0">
                <a:solidFill>
                  <a:schemeClr val="tx1"/>
                </a:solidFill>
              </a:rPr>
              <a:t>Making Cases Count</a:t>
            </a:r>
          </a:p>
        </p:txBody>
      </p:sp>
      <p:sp>
        <p:nvSpPr>
          <p:cNvPr id="8" name="Rectangle 7"/>
          <p:cNvSpPr/>
          <p:nvPr/>
        </p:nvSpPr>
        <p:spPr>
          <a:xfrm>
            <a:off x="2771800" y="2132856"/>
            <a:ext cx="3312368" cy="338437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t>House of Herbalism</a:t>
            </a:r>
          </a:p>
        </p:txBody>
      </p:sp>
    </p:spTree>
    <p:extLst>
      <p:ext uri="{BB962C8B-B14F-4D97-AF65-F5344CB8AC3E}">
        <p14:creationId xmlns:p14="http://schemas.microsoft.com/office/powerpoint/2010/main" val="20870797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Date Placeholder 2"/>
          <p:cNvSpPr>
            <a:spLocks noGrp="1"/>
          </p:cNvSpPr>
          <p:nvPr>
            <p:ph type="dt" sz="half" idx="10"/>
          </p:nvPr>
        </p:nvSpPr>
        <p:spPr/>
        <p:txBody>
          <a:bodyPr/>
          <a:lstStyle/>
          <a:p>
            <a:pPr>
              <a:defRPr/>
            </a:pPr>
            <a:fld id="{670B51A1-2D53-47B6-8E2E-3001C88352F5}" type="datetime1">
              <a:rPr lang="en-GB" smtClean="0"/>
              <a:pPr>
                <a:defRPr/>
              </a:pPr>
              <a:t>05/08/2020</a:t>
            </a:fld>
            <a:endParaRPr lang="en-GB"/>
          </a:p>
        </p:txBody>
      </p:sp>
      <p:pic>
        <p:nvPicPr>
          <p:cNvPr id="2050" name="Picture 2" descr="C:\Users\User\Downloads\Image (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59632" y="332656"/>
            <a:ext cx="6408712" cy="610662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rot="18661764">
            <a:off x="4626330" y="65043"/>
            <a:ext cx="1440160" cy="285863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GB" spc="300" dirty="0">
                <a:solidFill>
                  <a:schemeClr val="tx1"/>
                </a:solidFill>
              </a:rPr>
              <a:t>Making Cases Count</a:t>
            </a:r>
          </a:p>
        </p:txBody>
      </p:sp>
      <p:sp>
        <p:nvSpPr>
          <p:cNvPr id="7" name="Rectangle 6"/>
          <p:cNvSpPr/>
          <p:nvPr/>
        </p:nvSpPr>
        <p:spPr>
          <a:xfrm rot="13377914">
            <a:off x="2419023" y="303245"/>
            <a:ext cx="1490161" cy="267775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GB" spc="300" dirty="0">
                <a:solidFill>
                  <a:schemeClr val="tx1"/>
                </a:solidFill>
              </a:rPr>
              <a:t>Making Cases Count</a:t>
            </a:r>
          </a:p>
        </p:txBody>
      </p:sp>
      <p:sp>
        <p:nvSpPr>
          <p:cNvPr id="8" name="Rectangle 7"/>
          <p:cNvSpPr/>
          <p:nvPr/>
        </p:nvSpPr>
        <p:spPr>
          <a:xfrm>
            <a:off x="2771800" y="2132856"/>
            <a:ext cx="3312368" cy="338437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t>House of Herbalism</a:t>
            </a:r>
          </a:p>
        </p:txBody>
      </p:sp>
      <p:pic>
        <p:nvPicPr>
          <p:cNvPr id="9" name="Picture 6" descr="http://www.swansealives.co.uk/docs/images/long_speak.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6682" y="2852936"/>
            <a:ext cx="1485900" cy="1905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2388581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pPr>
              <a:defRPr/>
            </a:pPr>
            <a:fld id="{670B51A1-2D53-47B6-8E2E-3001C88352F5}" type="datetime1">
              <a:rPr lang="en-GB" smtClean="0"/>
              <a:pPr>
                <a:defRPr/>
              </a:pPr>
              <a:t>05/08/2020</a:t>
            </a:fld>
            <a:endParaRPr lang="en-GB"/>
          </a:p>
        </p:txBody>
      </p:sp>
      <p:sp>
        <p:nvSpPr>
          <p:cNvPr id="5" name="Rectangle 4"/>
          <p:cNvSpPr/>
          <p:nvPr/>
        </p:nvSpPr>
        <p:spPr>
          <a:xfrm rot="18661764">
            <a:off x="6177261" y="206723"/>
            <a:ext cx="1440160" cy="285863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GB" spc="300" dirty="0">
                <a:solidFill>
                  <a:schemeClr val="tx1"/>
                </a:solidFill>
              </a:rPr>
              <a:t>Making Cases Count</a:t>
            </a:r>
          </a:p>
        </p:txBody>
      </p:sp>
      <p:sp>
        <p:nvSpPr>
          <p:cNvPr id="7" name="Rectangle 6"/>
          <p:cNvSpPr/>
          <p:nvPr/>
        </p:nvSpPr>
        <p:spPr>
          <a:xfrm rot="13377914">
            <a:off x="3640112" y="148683"/>
            <a:ext cx="1490161" cy="267775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GB" spc="300" dirty="0">
                <a:solidFill>
                  <a:schemeClr val="tx1"/>
                </a:solidFill>
              </a:rPr>
              <a:t>Making Cases Count</a:t>
            </a:r>
          </a:p>
        </p:txBody>
      </p:sp>
      <p:sp>
        <p:nvSpPr>
          <p:cNvPr id="8" name="Rectangle 7"/>
          <p:cNvSpPr/>
          <p:nvPr/>
        </p:nvSpPr>
        <p:spPr>
          <a:xfrm>
            <a:off x="4031940" y="2132856"/>
            <a:ext cx="3312368" cy="352839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t>House of Herbalism</a:t>
            </a:r>
          </a:p>
        </p:txBody>
      </p:sp>
      <p:pic>
        <p:nvPicPr>
          <p:cNvPr id="9" name="Picture 6" descr="http://www.swansealives.co.uk/docs/images/long_speak.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6682" y="2852936"/>
            <a:ext cx="1485900" cy="190500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2516" t="12667" r="60251" b="3327"/>
          <a:stretch/>
        </p:blipFill>
        <p:spPr bwMode="auto">
          <a:xfrm>
            <a:off x="1706361" y="3774136"/>
            <a:ext cx="2678832" cy="176237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77964193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20"/>
          <p:cNvSpPr/>
          <p:nvPr/>
        </p:nvSpPr>
        <p:spPr>
          <a:xfrm>
            <a:off x="2771800" y="2132856"/>
            <a:ext cx="3312368" cy="338437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t>House of Herbalism</a:t>
            </a:r>
          </a:p>
        </p:txBody>
      </p:sp>
      <p:sp>
        <p:nvSpPr>
          <p:cNvPr id="2" name="Title 1"/>
          <p:cNvSpPr>
            <a:spLocks noGrp="1"/>
          </p:cNvSpPr>
          <p:nvPr>
            <p:ph type="title"/>
          </p:nvPr>
        </p:nvSpPr>
        <p:spPr/>
        <p:txBody>
          <a:bodyPr>
            <a:normAutofit fontScale="90000"/>
          </a:bodyPr>
          <a:lstStyle/>
          <a:p>
            <a:br>
              <a:rPr lang="en-GB" dirty="0"/>
            </a:br>
            <a:endParaRPr lang="en-GB" dirty="0"/>
          </a:p>
        </p:txBody>
      </p:sp>
      <p:sp>
        <p:nvSpPr>
          <p:cNvPr id="3" name="Date Placeholder 2"/>
          <p:cNvSpPr>
            <a:spLocks noGrp="1"/>
          </p:cNvSpPr>
          <p:nvPr>
            <p:ph type="dt" sz="half" idx="10"/>
          </p:nvPr>
        </p:nvSpPr>
        <p:spPr/>
        <p:txBody>
          <a:bodyPr/>
          <a:lstStyle/>
          <a:p>
            <a:pPr>
              <a:defRPr/>
            </a:pPr>
            <a:fld id="{670B51A1-2D53-47B6-8E2E-3001C88352F5}" type="datetime1">
              <a:rPr lang="en-GB" smtClean="0"/>
              <a:pPr>
                <a:defRPr/>
              </a:pPr>
              <a:t>05/08/2020</a:t>
            </a:fld>
            <a:endParaRPr lang="en-GB"/>
          </a:p>
        </p:txBody>
      </p:sp>
      <p:sp>
        <p:nvSpPr>
          <p:cNvPr id="5" name="Rectangle 4"/>
          <p:cNvSpPr/>
          <p:nvPr/>
        </p:nvSpPr>
        <p:spPr>
          <a:xfrm rot="18661764">
            <a:off x="4626330" y="65043"/>
            <a:ext cx="1440160" cy="285863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GB" spc="300" dirty="0">
                <a:solidFill>
                  <a:schemeClr val="tx1"/>
                </a:solidFill>
              </a:rPr>
              <a:t>Making Cases Count</a:t>
            </a:r>
          </a:p>
        </p:txBody>
      </p:sp>
      <p:sp>
        <p:nvSpPr>
          <p:cNvPr id="7" name="Rectangle 6"/>
          <p:cNvSpPr/>
          <p:nvPr/>
        </p:nvSpPr>
        <p:spPr>
          <a:xfrm rot="13377914">
            <a:off x="2419023" y="303245"/>
            <a:ext cx="1490161" cy="267775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GB" spc="300" dirty="0">
                <a:solidFill>
                  <a:schemeClr val="tx1"/>
                </a:solidFill>
              </a:rPr>
              <a:t>Making Cases Count</a:t>
            </a:r>
          </a:p>
        </p:txBody>
      </p:sp>
      <p:sp>
        <p:nvSpPr>
          <p:cNvPr id="4" name="AutoShape 2" descr="data:image/jpeg;base64,/9j/4AAQSkZJRgABAQAAAQABAAD/2wCEAAkGBxAPEBASEBQQEA8QDxAQDg8QDxAQEBARFBEWFhUUFhQYHCggGBolHhQUITEiJSkrLi4uFx8zODUsNyotLisBCgoKDQ0OGxAQGjckHiY0LCw0Mis3ODcvLC03LCssLS0rNDU3LDQtNyw3NzY3KzItLCwsNDQ3ODQsNCwsLzcsNP/AABEIAKAAoAMBIgACEQEDEQH/xAAcAAEAAgMBAQEAAAAAAAAAAAAAAwYBBAUCBwj/xAA7EAABAwIDBgMFBgUFAQAAAAABAAIDBBEFEiEGEzFBUXEiYYEyUpGhsUJicsHR4RQjgrLwFVOi4vEH/8QAGQEBAAMBAQAAAAAAAAAAAAAAAAIDBAEF/8QAJhEBAAIBAwMCBwAAAAAAAAAAAAECAxESIQQxUUGBEyMyYXGxwf/aAAwDAQACEQMRAD8A+4oiICwsrCDKwqHju2Essj4cPLQ2Mls1W7xDMOLIm/aI1u46DzVejmnLiTUVO94tdvnAX6ZfZ+SrnJ4hrp0sz9U6PrqKmbHbUSTSGmqbGUNzQygW3oHEOHJw07q5qVbRaNYU5sNsVttmURFJUIiICIiAiIgIiICIiAiIgKof/QsWeyOOkhcWzVeYOeOMUDbbx489Q0d/JW9fNq4mor6yU3LY3MpYugawZn27uf8A8VG3hdhjTW/j9+jjtpRC1rWDK1oAaByAWu6Uym9wLcB73mujiLeDeR49hx/zzUuI4CWQb0us6wJjDSTrwAN+K5MO1yzHLkuqtzuqlg8VPI17287cHehF19lglD2tc3Vrmhw7EL8/1tZo4XsXDK5pBaSPMFfUdhdoGOiMErmsfBGxzXOIAdHkBJ7jn6Kus7bzEt2ek5umrkjvEzHtx/VzRRQVDJBdjmvHVrgfooq6q3bfM6D9Ve8pO6QBYEoXGFUpWVCDrB4Xpc0TrapZ81xzH0QbCIiAiIgIiICIiDCo2zpOSfw3JrKq+nPfOV5VLOJOoKqpgIFpXmqgJ+01+kgHZwv/AFBV5ONJaumibRasd+JQzxtMzs0ZP8saC4tc6/QLnbTmonDRGHBjdS3L4i7kbrarMUqHuMkYPs5XECwI7qv45iDoW5p5w2/sxxkvkceQHJV79F8dJa/GisYg+Rz2RPuDfM7MLFoHP/Oi2cLqw+dp01kBAOthfh8Fv0eyU74TVVr3w70+CIDNO9ttGgu0YPMg9kds2326e8Raw3zSGRxPM3IA4Lmybcy0x1WPDX4dJ5jj39VjfGC+1PLJAC5xG5flsbHKS06Ot0Oimptp31EcDpWhrnMDS5p8Jd1tyuqWKfEW3EMUlQ4sNnxsJawHTMfPyClwmWZzGMEcjYIXMD3vY5rQW6htyPaJHDlZIiYnhC1qXx/MiPz6r8yrWyypVYgqlux1S0vIWBtStvC6m8rR1uPkqz/FLubKsMkjn/ZYLA9XH9vqEFpREQEREBERAREQFzMbwaOra0Pu18ZzQyttnjd1F+I6g8V00XJiJ7pUvak7qzyo9bsxiUgyCqp2s4F7aeQPI/Dnt810dm9jKejO8cXVNR/vSgHJ+BvBn181ZkUIx1idWi/WZr12TPH24Unb2fLJGHaNEZIvwJJ1+gXDoH76RkTPCZHBjnHSzTxI6my+g4/h0VRC8SNBytc5h5tcBxBXzGhdlt1HA8wp8s9dunPd9IwTZ6KjJ3bpXXFrPcCB2AAXQrqeOWN0clixwsdbW8x0KolRjUjh4nu4a62HwWxTnOASNSuouTVYO6ORzWuDw02DxzH6rWmhfHxGnVWyKAKQ07Do4AjoQgrmC4ZNVkZAWx38UpHhHb3ivotBSMhjaxgs1vxJ5k+a1aGtAs0kW4A8LeS6SAiIgIiICIiAiIgIiICIiDDhfQ8DoQq1PsVTOJLXSx35Nc0gfEFWZEFCxbZZlOGO3z33cAI3Nbrz4j9FNTiy6W0smaVreTG/N3/gXPjKDcjctDEa0Ri5W0CoWUomljY7VpeMw6gakfJBqUWIh2t7q4YVWZ22PEDTzCr+1mAOuainHi4zRNHtffaOvUc1obPYsNLnsUF+RQ004eLjjzUyAiIgIiICIiAiIgIiICIiCkYzU3mkP3iPhoteGe60cXl/mSfjf/cVo09X4rILTG+69QvyyxOHvtHxNvzWnTOuFvUbLyxX4Zwfhqgtyr+ObNMmJkhtHPxOngkP3hyPmrAiD5lJj01OTFIxzXt0LToe46jzXum2nkJ0BJ8zZXzFcKhqm5ZWh1vZcNHt7HkqVX7DTsuYXslbya67H/mD8kFk2fqKmV15N2IrcA/M8nlpyC76+aYLiE9LLu3NeZL2EWU37dl9KCDKIiAiIgIiICIiAiIg+VYqf5kn43/3FcncOe9rWe05wa3uTYLrYhrI89XO+pWxsnAH1sV/s5neoaUG6YTTyuicb5SLOtbMCNDZdGB9nMd0c0/NetsILSxyD7TC092n/stSllzCyC8IoaSTNGw9Wi/fmpkBERAREQEREBFi6XQZRYul0GUWLrF0HpYc6wJ5AXWtiFVuo3P6W9L8yq5V41JZwDgQ4EEEcj0KCuVrBcnrqupsFT3nkf7kdvVx/Yrl1j769VadhIcsMj+b5LejR+5Qbu1dNnpy4cY3B47cD9VTYZCDovo88Ye1zTwc0tPqLL50yIgkHiCQe40KC57NT54iDxa4j4i666ruyzrbxp5hrh6XB+oVgug9IsXS6DKLF0ugyixdLoI86xmWCF5yoPResbxeS1eSxBJvV5MyiMa8OhQTGceXZV/EsAifcwv3Lvd9qM/03uPRdSSjutWTB2O4i/qUFTrcPniHiaHj3ojnHw4/JW3Zp27pmB2hN3EHQi50uoP9Ci93VSDCrcLhB2P4kKpVU8cc0pda28cdfPX811Th7+TiFz63Zx8puXNJ6uiDkGtHtOzMGxhzncgwXPwCuENRdrS4ZSQCR0NtQq/R4RPFo2RgHRsLW/RdKOneOJv6WQdLfLO8Wk2IqQRlBtCRes61gwr0GlBPnWQ5QgL0glyrGVe0QeLJlXtLII8qZVJZEEeRMikslkEW7TIpbJZBFu0yKWyWQRbtAxS2SyCLIs5FJZEEeVZyL2iDxlTKvaWQf//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AutoShape 4" descr="data:image/jpeg;base64,/9j/4AAQSkZJRgABAQAAAQABAAD/2wCEAAkGBxAPEBASEBQQEA8QDxAQDg8QDxAQEBARFBEWFhUUFhQYHCggGBolHhQUITEiJSkrLi4uFx8zODUsNyotLisBCgoKDQ0OGxAQGjckHiY0LCw0Mis3ODcvLC03LCssLS0rNDU3LDQtNyw3NzY3KzItLCwsNDQ3ODQsNCwsLzcsNP/AABEIAKAAoAMBIgACEQEDEQH/xAAcAAEAAgMBAQEAAAAAAAAAAAAAAwYBBAUCBwj/xAA7EAABAwIDBgMFBgUFAQAAAAABAAIDBBEFEiEGEzFBUXEiYYEyUpGhsUJicsHR4RQjgrLwFVOi4vEH/8QAGQEBAAMBAQAAAAAAAAAAAAAAAAIDBAEF/8QAJhEBAAIBAwMCBwAAAAAAAAAAAAECAxESIQQxUUGBEyMyYXGxwf/aAAwDAQACEQMRAD8A+4oiICwsrCDKwqHju2Essj4cPLQ2Mls1W7xDMOLIm/aI1u46DzVejmnLiTUVO94tdvnAX6ZfZ+SrnJ4hrp0sz9U6PrqKmbHbUSTSGmqbGUNzQygW3oHEOHJw07q5qVbRaNYU5sNsVttmURFJUIiICIiAiIgIiICIiAiIgKof/QsWeyOOkhcWzVeYOeOMUDbbx489Q0d/JW9fNq4mor6yU3LY3MpYugawZn27uf8A8VG3hdhjTW/j9+jjtpRC1rWDK1oAaByAWu6Uym9wLcB73mujiLeDeR49hx/zzUuI4CWQb0us6wJjDSTrwAN+K5MO1yzHLkuqtzuqlg8VPI17287cHehF19lglD2tc3Vrmhw7EL8/1tZo4XsXDK5pBaSPMFfUdhdoGOiMErmsfBGxzXOIAdHkBJ7jn6Kus7bzEt2ek5umrkjvEzHtx/VzRRQVDJBdjmvHVrgfooq6q3bfM6D9Ve8pO6QBYEoXGFUpWVCDrB4Xpc0TrapZ81xzH0QbCIiAiIgIiICIiDCo2zpOSfw3JrKq+nPfOV5VLOJOoKqpgIFpXmqgJ+01+kgHZwv/AFBV5ONJaumibRasd+JQzxtMzs0ZP8saC4tc6/QLnbTmonDRGHBjdS3L4i7kbrarMUqHuMkYPs5XECwI7qv45iDoW5p5w2/sxxkvkceQHJV79F8dJa/GisYg+Rz2RPuDfM7MLFoHP/Oi2cLqw+dp01kBAOthfh8Fv0eyU74TVVr3w70+CIDNO9ttGgu0YPMg9kds2326e8Raw3zSGRxPM3IA4Lmybcy0x1WPDX4dJ5jj39VjfGC+1PLJAC5xG5flsbHKS06Ot0Oimptp31EcDpWhrnMDS5p8Jd1tyuqWKfEW3EMUlQ4sNnxsJawHTMfPyClwmWZzGMEcjYIXMD3vY5rQW6htyPaJHDlZIiYnhC1qXx/MiPz6r8yrWyypVYgqlux1S0vIWBtStvC6m8rR1uPkqz/FLubKsMkjn/ZYLA9XH9vqEFpREQEREBERAREQFzMbwaOra0Pu18ZzQyttnjd1F+I6g8V00XJiJ7pUvak7qzyo9bsxiUgyCqp2s4F7aeQPI/Dnt810dm9jKejO8cXVNR/vSgHJ+BvBn181ZkUIx1idWi/WZr12TPH24Unb2fLJGHaNEZIvwJJ1+gXDoH76RkTPCZHBjnHSzTxI6my+g4/h0VRC8SNBytc5h5tcBxBXzGhdlt1HA8wp8s9dunPd9IwTZ6KjJ3bpXXFrPcCB2AAXQrqeOWN0clixwsdbW8x0KolRjUjh4nu4a62HwWxTnOASNSuouTVYO6ORzWuDw02DxzH6rWmhfHxGnVWyKAKQ07Do4AjoQgrmC4ZNVkZAWx38UpHhHb3ivotBSMhjaxgs1vxJ5k+a1aGtAs0kW4A8LeS6SAiIgIiICIiAiIgIiICIiDDhfQ8DoQq1PsVTOJLXSx35Nc0gfEFWZEFCxbZZlOGO3z33cAI3Nbrz4j9FNTiy6W0smaVreTG/N3/gXPjKDcjctDEa0Ri5W0CoWUomljY7VpeMw6gakfJBqUWIh2t7q4YVWZ22PEDTzCr+1mAOuainHi4zRNHtffaOvUc1obPYsNLnsUF+RQ004eLjjzUyAiIgIiICIiAiIgIiICIiCkYzU3mkP3iPhoteGe60cXl/mSfjf/cVo09X4rILTG+69QvyyxOHvtHxNvzWnTOuFvUbLyxX4Zwfhqgtyr+ObNMmJkhtHPxOngkP3hyPmrAiD5lJj01OTFIxzXt0LToe46jzXum2nkJ0BJ8zZXzFcKhqm5ZWh1vZcNHt7HkqVX7DTsuYXslbya67H/mD8kFk2fqKmV15N2IrcA/M8nlpyC76+aYLiE9LLu3NeZL2EWU37dl9KCDKIiAiIgIiICIiAiIg+VYqf5kn43/3FcncOe9rWe05wa3uTYLrYhrI89XO+pWxsnAH1sV/s5neoaUG6YTTyuicb5SLOtbMCNDZdGB9nMd0c0/NetsILSxyD7TC092n/stSllzCyC8IoaSTNGw9Wi/fmpkBERAREQEREBFi6XQZRYul0GUWLrF0HpYc6wJ5AXWtiFVuo3P6W9L8yq5V41JZwDgQ4EEEcj0KCuVrBcnrqupsFT3nkf7kdvVx/Yrl1j769VadhIcsMj+b5LejR+5Qbu1dNnpy4cY3B47cD9VTYZCDovo88Ye1zTwc0tPqLL50yIgkHiCQe40KC57NT54iDxa4j4i666ruyzrbxp5hrh6XB+oVgug9IsXS6DKLF0ugyixdLoI86xmWCF5yoPResbxeS1eSxBJvV5MyiMa8OhQTGceXZV/EsAifcwv3Lvd9qM/03uPRdSSjutWTB2O4i/qUFTrcPniHiaHj3ojnHw4/JW3Zp27pmB2hN3EHQi50uoP9Ci93VSDCrcLhB2P4kKpVU8cc0pda28cdfPX811Th7+TiFz63Zx8puXNJ6uiDkGtHtOzMGxhzncgwXPwCuENRdrS4ZSQCR0NtQq/R4RPFo2RgHRsLW/RdKOneOJv6WQdLfLO8Wk2IqQRlBtCRes61gwr0GlBPnWQ5QgL0glyrGVe0QeLJlXtLII8qZVJZEEeRMikslkEW7TIpbJZBFu0yKWyWQRbtAxS2SyCLIs5FJZEEeVZyL2iDxlTKvaWQf//Z"/>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9462" name="Picture 6" descr="http://www.swansealives.co.uk/docs/images/long_speak.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6682" y="2852936"/>
            <a:ext cx="1485900" cy="1905000"/>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6" descr="http://www.swansealives.co.uk/docs/images/long_speak.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7584" y="375730"/>
            <a:ext cx="1485900" cy="1905000"/>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6" descr="http://www.swansealives.co.uk/docs/images/long_speak.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7975" y="5157192"/>
            <a:ext cx="1485900" cy="1486284"/>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2"/>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2516" t="12667" r="60251" b="3327"/>
          <a:stretch/>
        </p:blipFill>
        <p:spPr bwMode="auto">
          <a:xfrm>
            <a:off x="2297440" y="418499"/>
            <a:ext cx="2678832" cy="176237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6" name="Picture 2"/>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2516" t="12667" r="60251" b="3327"/>
          <a:stretch/>
        </p:blipFill>
        <p:spPr bwMode="auto">
          <a:xfrm>
            <a:off x="2002582" y="2924250"/>
            <a:ext cx="2678832" cy="176237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7" name="Picture 2"/>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2516" t="12667" r="60251" b="3327"/>
          <a:stretch/>
        </p:blipFill>
        <p:spPr bwMode="auto">
          <a:xfrm>
            <a:off x="1759463" y="5019148"/>
            <a:ext cx="2678832" cy="176237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9" name="Picture 2" descr="http://www.voiceoffreedomministries.org/sites/default/files/imagefield_default_images/group_default_pic.jpg?138101267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51691" y="4293096"/>
            <a:ext cx="2016225" cy="1932927"/>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2" descr="http://www.voiceoffreedomministries.org/sites/default/files/imagefield_default_images/group_default_pic.jpg?138101267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127775" y="4052684"/>
            <a:ext cx="2016225" cy="1932927"/>
          </a:xfrm>
          <a:prstGeom prst="rect">
            <a:avLst/>
          </a:prstGeom>
          <a:noFill/>
          <a:extLst>
            <a:ext uri="{909E8E84-426E-40DD-AFC4-6F175D3DCCD1}">
              <a14:hiddenFill xmlns:a14="http://schemas.microsoft.com/office/drawing/2010/main">
                <a:solidFill>
                  <a:srgbClr val="FFFFFF"/>
                </a:solidFill>
              </a14:hiddenFill>
            </a:ext>
          </a:extLst>
        </p:spPr>
      </p:pic>
      <p:sp>
        <p:nvSpPr>
          <p:cNvPr id="23" name="Rectangle 22"/>
          <p:cNvSpPr/>
          <p:nvPr/>
        </p:nvSpPr>
        <p:spPr>
          <a:xfrm rot="16200000">
            <a:off x="6490063" y="-1149043"/>
            <a:ext cx="955708" cy="387926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GB" sz="2400" dirty="0">
                <a:solidFill>
                  <a:schemeClr val="tx1"/>
                </a:solidFill>
              </a:rPr>
              <a:t>26, 57, 1003, 49, 678, 296, 569, 334, 2230, 9753, 246, 23,</a:t>
            </a:r>
          </a:p>
        </p:txBody>
      </p:sp>
      <p:graphicFrame>
        <p:nvGraphicFramePr>
          <p:cNvPr id="24" name="Content Placeholder 5"/>
          <p:cNvGraphicFramePr>
            <a:graphicFrameLocks/>
          </p:cNvGraphicFramePr>
          <p:nvPr>
            <p:extLst>
              <p:ext uri="{D42A27DB-BD31-4B8C-83A1-F6EECF244321}">
                <p14:modId xmlns:p14="http://schemas.microsoft.com/office/powerpoint/2010/main" val="862336680"/>
              </p:ext>
            </p:extLst>
          </p:nvPr>
        </p:nvGraphicFramePr>
        <p:xfrm>
          <a:off x="2002582" y="1261859"/>
          <a:ext cx="7141418" cy="2740193"/>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132094883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771800" y="1833398"/>
            <a:ext cx="3312368" cy="338437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t>House of Herbalism</a:t>
            </a:r>
          </a:p>
        </p:txBody>
      </p:sp>
      <p:sp>
        <p:nvSpPr>
          <p:cNvPr id="3" name="Date Placeholder 2"/>
          <p:cNvSpPr>
            <a:spLocks noGrp="1"/>
          </p:cNvSpPr>
          <p:nvPr>
            <p:ph type="dt" sz="half" idx="10"/>
          </p:nvPr>
        </p:nvSpPr>
        <p:spPr/>
        <p:txBody>
          <a:bodyPr/>
          <a:lstStyle/>
          <a:p>
            <a:pPr>
              <a:defRPr/>
            </a:pPr>
            <a:fld id="{670B51A1-2D53-47B6-8E2E-3001C88352F5}" type="datetime1">
              <a:rPr lang="en-GB" smtClean="0"/>
              <a:pPr>
                <a:defRPr/>
              </a:pPr>
              <a:t>05/08/2020</a:t>
            </a:fld>
            <a:endParaRPr lang="en-GB"/>
          </a:p>
        </p:txBody>
      </p:sp>
      <p:sp>
        <p:nvSpPr>
          <p:cNvPr id="4" name="Rounded Rectangular Callout 3"/>
          <p:cNvSpPr/>
          <p:nvPr/>
        </p:nvSpPr>
        <p:spPr>
          <a:xfrm>
            <a:off x="107504" y="764704"/>
            <a:ext cx="3065685" cy="832160"/>
          </a:xfrm>
          <a:prstGeom prst="wedgeRoundRectCallout">
            <a:avLst>
              <a:gd name="adj1" fmla="val 68396"/>
              <a:gd name="adj2" fmla="val 102475"/>
              <a:gd name="adj3" fmla="val 16667"/>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000" dirty="0">
                <a:solidFill>
                  <a:schemeClr val="tx1"/>
                </a:solidFill>
              </a:rPr>
              <a:t>Patients</a:t>
            </a:r>
          </a:p>
        </p:txBody>
      </p:sp>
      <p:sp>
        <p:nvSpPr>
          <p:cNvPr id="13" name="Rounded Rectangular Callout 12"/>
          <p:cNvSpPr/>
          <p:nvPr/>
        </p:nvSpPr>
        <p:spPr>
          <a:xfrm>
            <a:off x="5508104" y="560647"/>
            <a:ext cx="1944216" cy="1048184"/>
          </a:xfrm>
          <a:prstGeom prst="wedgeRoundRectCallout">
            <a:avLst>
              <a:gd name="adj1" fmla="val -66420"/>
              <a:gd name="adj2" fmla="val 135829"/>
              <a:gd name="adj3" fmla="val 16667"/>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000" dirty="0">
                <a:solidFill>
                  <a:schemeClr val="tx1"/>
                </a:solidFill>
              </a:rPr>
              <a:t>Public</a:t>
            </a:r>
          </a:p>
        </p:txBody>
      </p:sp>
      <p:sp>
        <p:nvSpPr>
          <p:cNvPr id="14" name="Rounded Rectangular Callout 13"/>
          <p:cNvSpPr/>
          <p:nvPr/>
        </p:nvSpPr>
        <p:spPr>
          <a:xfrm>
            <a:off x="6732240" y="3068960"/>
            <a:ext cx="2160241" cy="1196268"/>
          </a:xfrm>
          <a:prstGeom prst="wedgeRoundRectCallout">
            <a:avLst>
              <a:gd name="adj1" fmla="val -123274"/>
              <a:gd name="adj2" fmla="val -43426"/>
              <a:gd name="adj3" fmla="val 16667"/>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Researchers/ Scientists</a:t>
            </a:r>
          </a:p>
        </p:txBody>
      </p:sp>
      <p:sp>
        <p:nvSpPr>
          <p:cNvPr id="15" name="Rounded Rectangular Callout 14"/>
          <p:cNvSpPr/>
          <p:nvPr/>
        </p:nvSpPr>
        <p:spPr>
          <a:xfrm>
            <a:off x="1" y="2328844"/>
            <a:ext cx="2062167" cy="1332112"/>
          </a:xfrm>
          <a:prstGeom prst="wedgeRoundRectCallout">
            <a:avLst>
              <a:gd name="adj1" fmla="val 132668"/>
              <a:gd name="adj2" fmla="val -5770"/>
              <a:gd name="adj3" fmla="val 16667"/>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Healthcare professionals</a:t>
            </a:r>
          </a:p>
        </p:txBody>
      </p:sp>
      <p:sp>
        <p:nvSpPr>
          <p:cNvPr id="16" name="Rounded Rectangular Callout 15"/>
          <p:cNvSpPr/>
          <p:nvPr/>
        </p:nvSpPr>
        <p:spPr>
          <a:xfrm>
            <a:off x="152401" y="4327106"/>
            <a:ext cx="2043335" cy="1910205"/>
          </a:xfrm>
          <a:prstGeom prst="wedgeRoundRectCallout">
            <a:avLst>
              <a:gd name="adj1" fmla="val 120669"/>
              <a:gd name="adj2" fmla="val -89742"/>
              <a:gd name="adj3" fmla="val 16667"/>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Healthcare providers, funders, insurers </a:t>
            </a:r>
            <a:r>
              <a:rPr lang="en-GB" sz="2400" dirty="0" err="1">
                <a:solidFill>
                  <a:schemeClr val="tx1"/>
                </a:solidFill>
              </a:rPr>
              <a:t>etc</a:t>
            </a:r>
            <a:endParaRPr lang="en-GB" sz="2400" dirty="0">
              <a:solidFill>
                <a:schemeClr val="tx1"/>
              </a:solidFill>
            </a:endParaRPr>
          </a:p>
        </p:txBody>
      </p:sp>
      <p:sp>
        <p:nvSpPr>
          <p:cNvPr id="17" name="Rounded Rectangular Callout 16"/>
          <p:cNvSpPr/>
          <p:nvPr/>
        </p:nvSpPr>
        <p:spPr>
          <a:xfrm>
            <a:off x="6732240" y="4758116"/>
            <a:ext cx="2324404" cy="1048184"/>
          </a:xfrm>
          <a:prstGeom prst="wedgeRoundRectCallout">
            <a:avLst>
              <a:gd name="adj1" fmla="val -132764"/>
              <a:gd name="adj2" fmla="val -170131"/>
              <a:gd name="adj3" fmla="val 16667"/>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000" dirty="0">
                <a:solidFill>
                  <a:schemeClr val="tx1"/>
                </a:solidFill>
              </a:rPr>
              <a:t>Media</a:t>
            </a:r>
          </a:p>
        </p:txBody>
      </p:sp>
    </p:spTree>
    <p:extLst>
      <p:ext uri="{BB962C8B-B14F-4D97-AF65-F5344CB8AC3E}">
        <p14:creationId xmlns:p14="http://schemas.microsoft.com/office/powerpoint/2010/main" val="327908199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What can </a:t>
            </a:r>
            <a:r>
              <a:rPr lang="en-GB" i="1" dirty="0"/>
              <a:t>your</a:t>
            </a:r>
            <a:r>
              <a:rPr lang="en-GB" dirty="0"/>
              <a:t> professional organisation do?</a:t>
            </a:r>
          </a:p>
        </p:txBody>
      </p:sp>
      <p:sp>
        <p:nvSpPr>
          <p:cNvPr id="4" name="Content Placeholder 3"/>
          <p:cNvSpPr>
            <a:spLocks noGrp="1"/>
          </p:cNvSpPr>
          <p:nvPr>
            <p:ph idx="1"/>
          </p:nvPr>
        </p:nvSpPr>
        <p:spPr>
          <a:xfrm>
            <a:off x="457200" y="1600200"/>
            <a:ext cx="8229600" cy="4781128"/>
          </a:xfrm>
        </p:spPr>
        <p:txBody>
          <a:bodyPr>
            <a:normAutofit fontScale="92500" lnSpcReduction="10000"/>
          </a:bodyPr>
          <a:lstStyle/>
          <a:p>
            <a:pPr>
              <a:lnSpc>
                <a:spcPct val="110000"/>
              </a:lnSpc>
            </a:pPr>
            <a:r>
              <a:rPr lang="en-GB" sz="2800" b="1" dirty="0"/>
              <a:t>Value</a:t>
            </a:r>
            <a:r>
              <a:rPr lang="en-GB" sz="2800" dirty="0"/>
              <a:t> the collection of routine data from herbalists in daily practice (e.g. age, gender, types of symptoms/ complaints/ diagnoses for which they seek herbal treatment)</a:t>
            </a:r>
          </a:p>
          <a:p>
            <a:pPr>
              <a:lnSpc>
                <a:spcPct val="110000"/>
              </a:lnSpc>
            </a:pPr>
            <a:endParaRPr lang="en-GB" sz="2800" dirty="0"/>
          </a:p>
          <a:p>
            <a:pPr>
              <a:lnSpc>
                <a:spcPct val="110000"/>
              </a:lnSpc>
            </a:pPr>
            <a:r>
              <a:rPr lang="en-GB" sz="2800" b="1" dirty="0"/>
              <a:t>Train </a:t>
            </a:r>
            <a:r>
              <a:rPr lang="en-GB" sz="2800" dirty="0"/>
              <a:t>herbalists to </a:t>
            </a:r>
            <a:r>
              <a:rPr lang="en-GB" sz="2800" b="1" dirty="0"/>
              <a:t>collect this data </a:t>
            </a:r>
            <a:r>
              <a:rPr lang="en-GB" sz="2800" dirty="0"/>
              <a:t>(add to curriculum?) </a:t>
            </a:r>
            <a:r>
              <a:rPr lang="en-GB" sz="2800" b="1" dirty="0"/>
              <a:t>and communicate </a:t>
            </a:r>
            <a:r>
              <a:rPr lang="en-GB" sz="2800" dirty="0"/>
              <a:t>this to the outside world (i.e. non homeopaths)</a:t>
            </a:r>
          </a:p>
          <a:p>
            <a:pPr>
              <a:lnSpc>
                <a:spcPct val="110000"/>
              </a:lnSpc>
            </a:pPr>
            <a:endParaRPr lang="en-GB" sz="2800" dirty="0"/>
          </a:p>
          <a:p>
            <a:pPr>
              <a:lnSpc>
                <a:spcPct val="110000"/>
              </a:lnSpc>
            </a:pPr>
            <a:r>
              <a:rPr lang="en-GB" sz="2800" b="1" dirty="0"/>
              <a:t>Reward </a:t>
            </a:r>
            <a:r>
              <a:rPr lang="en-GB" sz="2800" dirty="0"/>
              <a:t>herbalists for collecting and communicating this data</a:t>
            </a:r>
          </a:p>
        </p:txBody>
      </p:sp>
      <p:sp>
        <p:nvSpPr>
          <p:cNvPr id="3" name="Date Placeholder 2"/>
          <p:cNvSpPr>
            <a:spLocks noGrp="1"/>
          </p:cNvSpPr>
          <p:nvPr>
            <p:ph type="dt" sz="half" idx="10"/>
          </p:nvPr>
        </p:nvSpPr>
        <p:spPr/>
        <p:txBody>
          <a:bodyPr/>
          <a:lstStyle/>
          <a:p>
            <a:pPr>
              <a:defRPr/>
            </a:pPr>
            <a:fld id="{670B51A1-2D53-47B6-8E2E-3001C88352F5}" type="datetime1">
              <a:rPr lang="en-GB" smtClean="0"/>
              <a:pPr>
                <a:defRPr/>
              </a:pPr>
              <a:t>05/08/2020</a:t>
            </a:fld>
            <a:endParaRPr lang="en-GB"/>
          </a:p>
        </p:txBody>
      </p:sp>
    </p:spTree>
    <p:extLst>
      <p:ext uri="{BB962C8B-B14F-4D97-AF65-F5344CB8AC3E}">
        <p14:creationId xmlns:p14="http://schemas.microsoft.com/office/powerpoint/2010/main" val="202511028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Clear communication</a:t>
            </a:r>
          </a:p>
        </p:txBody>
      </p:sp>
      <p:sp>
        <p:nvSpPr>
          <p:cNvPr id="3" name="Content Placeholder 2"/>
          <p:cNvSpPr>
            <a:spLocks noGrp="1"/>
          </p:cNvSpPr>
          <p:nvPr>
            <p:ph idx="1"/>
          </p:nvPr>
        </p:nvSpPr>
        <p:spPr>
          <a:xfrm>
            <a:off x="323528" y="1412776"/>
            <a:ext cx="8515672" cy="5256584"/>
          </a:xfrm>
        </p:spPr>
        <p:txBody>
          <a:bodyPr>
            <a:normAutofit/>
          </a:bodyPr>
          <a:lstStyle/>
          <a:p>
            <a:r>
              <a:rPr lang="en-GB" dirty="0"/>
              <a:t>Describing consultations/patients in terms of:</a:t>
            </a:r>
          </a:p>
          <a:p>
            <a:pPr lvl="1"/>
            <a:r>
              <a:rPr lang="en-GB" dirty="0"/>
              <a:t>Numbers &amp; categories</a:t>
            </a:r>
          </a:p>
          <a:p>
            <a:pPr lvl="1"/>
            <a:r>
              <a:rPr lang="en-GB" dirty="0"/>
              <a:t>Symptoms e.g. pain, anxiety, sleeplessness….</a:t>
            </a:r>
          </a:p>
          <a:p>
            <a:pPr lvl="1"/>
            <a:r>
              <a:rPr lang="en-GB" dirty="0"/>
              <a:t>Diagnoses e.g. Diabetes, dementia, IBS, ADHD, </a:t>
            </a:r>
          </a:p>
          <a:p>
            <a:pPr lvl="1"/>
            <a:r>
              <a:rPr lang="en-GB" dirty="0"/>
              <a:t>Types of patients e.g. children, elderly, pregnant women </a:t>
            </a:r>
          </a:p>
          <a:p>
            <a:endParaRPr lang="en-GB" dirty="0"/>
          </a:p>
        </p:txBody>
      </p:sp>
      <p:sp>
        <p:nvSpPr>
          <p:cNvPr id="4" name="Date Placeholder 3"/>
          <p:cNvSpPr>
            <a:spLocks noGrp="1"/>
          </p:cNvSpPr>
          <p:nvPr>
            <p:ph type="dt" sz="half" idx="10"/>
          </p:nvPr>
        </p:nvSpPr>
        <p:spPr/>
        <p:txBody>
          <a:bodyPr/>
          <a:lstStyle/>
          <a:p>
            <a:pPr>
              <a:defRPr/>
            </a:pPr>
            <a:fld id="{8F46CAE8-8598-4235-AA43-37BF868D4591}" type="datetime1">
              <a:rPr lang="en-GB" smtClean="0"/>
              <a:pPr>
                <a:defRPr/>
              </a:pPr>
              <a:t>05/08/2020</a:t>
            </a:fld>
            <a:endParaRPr lang="en-GB"/>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Is this research?</a:t>
            </a:r>
          </a:p>
        </p:txBody>
      </p:sp>
      <p:sp>
        <p:nvSpPr>
          <p:cNvPr id="5" name="Subtitle 4"/>
          <p:cNvSpPr>
            <a:spLocks noGrp="1"/>
          </p:cNvSpPr>
          <p:nvPr>
            <p:ph type="subTitle" idx="1"/>
          </p:nvPr>
        </p:nvSpPr>
        <p:spPr/>
        <p:txBody>
          <a:bodyPr>
            <a:normAutofit fontScale="77500" lnSpcReduction="20000"/>
          </a:bodyPr>
          <a:lstStyle/>
          <a:p>
            <a:r>
              <a:rPr lang="en-GB" dirty="0"/>
              <a:t>NO!</a:t>
            </a:r>
          </a:p>
          <a:p>
            <a:r>
              <a:rPr lang="en-GB" dirty="0"/>
              <a:t>This is audit – routine listening to what is happening everyday in thousands and thousands of consulting rooms everywhere………</a:t>
            </a:r>
          </a:p>
        </p:txBody>
      </p:sp>
      <p:sp>
        <p:nvSpPr>
          <p:cNvPr id="4" name="Date Placeholder 3"/>
          <p:cNvSpPr>
            <a:spLocks noGrp="1"/>
          </p:cNvSpPr>
          <p:nvPr>
            <p:ph type="dt" sz="half" idx="10"/>
          </p:nvPr>
        </p:nvSpPr>
        <p:spPr/>
        <p:txBody>
          <a:bodyPr/>
          <a:lstStyle/>
          <a:p>
            <a:pPr>
              <a:defRPr/>
            </a:pPr>
            <a:fld id="{8F46CAE8-8598-4235-AA43-37BF868D4591}" type="datetime1">
              <a:rPr lang="en-GB" smtClean="0"/>
              <a:pPr>
                <a:defRPr/>
              </a:pPr>
              <a:t>05/08/2020</a:t>
            </a:fld>
            <a:endParaRPr lang="en-GB"/>
          </a:p>
        </p:txBody>
      </p:sp>
    </p:spTree>
    <p:extLst>
      <p:ext uri="{BB962C8B-B14F-4D97-AF65-F5344CB8AC3E}">
        <p14:creationId xmlns:p14="http://schemas.microsoft.com/office/powerpoint/2010/main" val="42374329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pPr>
              <a:defRPr/>
            </a:pPr>
            <a:fld id="{8F46CAE8-8598-4235-AA43-37BF868D4591}" type="datetime1">
              <a:rPr lang="en-GB" smtClean="0"/>
              <a:pPr>
                <a:defRPr/>
              </a:pPr>
              <a:t>05/08/2020</a:t>
            </a:fld>
            <a:endParaRPr lang="en-GB"/>
          </a:p>
        </p:txBody>
      </p:sp>
      <p:pic>
        <p:nvPicPr>
          <p:cNvPr id="1026" name="Picture 2"/>
          <p:cNvPicPr>
            <a:picLocks noGrp="1" noChangeAspect="1" noChangeArrowheads="1"/>
          </p:cNvPicPr>
          <p:nvPr>
            <p:ph idx="4294967295"/>
          </p:nvPr>
        </p:nvPicPr>
        <p:blipFill>
          <a:blip r:embed="rId2" cstate="print"/>
          <a:srcRect/>
          <a:stretch>
            <a:fillRect/>
          </a:stretch>
        </p:blipFill>
        <p:spPr bwMode="auto">
          <a:xfrm>
            <a:off x="0" y="-242888"/>
            <a:ext cx="9144000" cy="7100888"/>
          </a:xfrm>
          <a:prstGeom prst="rect">
            <a:avLst/>
          </a:prstGeom>
          <a:noFill/>
          <a:ln w="9525">
            <a:noFill/>
            <a:miter lim="800000"/>
            <a:headEnd/>
            <a:tailEnd/>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D2B2F8AC-0422-416F-AB60-B53C6690DCA9}" type="datetime1">
              <a:rPr lang="en-GB" smtClean="0"/>
              <a:pPr>
                <a:defRPr/>
              </a:pPr>
              <a:t>05/08/2020</a:t>
            </a:fld>
            <a:endParaRPr lang="en-GB"/>
          </a:p>
        </p:txBody>
      </p:sp>
      <p:pic>
        <p:nvPicPr>
          <p:cNvPr id="3074" name="Picture 2"/>
          <p:cNvPicPr>
            <a:picLocks noChangeAspect="1" noChangeArrowheads="1"/>
          </p:cNvPicPr>
          <p:nvPr/>
        </p:nvPicPr>
        <p:blipFill>
          <a:blip r:embed="rId2" cstate="print"/>
          <a:srcRect/>
          <a:stretch>
            <a:fillRect/>
          </a:stretch>
        </p:blipFill>
        <p:spPr bwMode="auto">
          <a:xfrm>
            <a:off x="611560" y="1268760"/>
            <a:ext cx="8136904" cy="5400600"/>
          </a:xfrm>
          <a:prstGeom prst="rect">
            <a:avLst/>
          </a:prstGeom>
          <a:noFill/>
          <a:ln w="9525">
            <a:noFill/>
            <a:miter lim="800000"/>
            <a:headEnd/>
            <a:tailEnd/>
          </a:ln>
        </p:spPr>
      </p:pic>
      <p:pic>
        <p:nvPicPr>
          <p:cNvPr id="3075" name="Picture 3"/>
          <p:cNvPicPr>
            <a:picLocks noChangeAspect="1" noChangeArrowheads="1"/>
          </p:cNvPicPr>
          <p:nvPr/>
        </p:nvPicPr>
        <p:blipFill>
          <a:blip r:embed="rId3" cstate="print"/>
          <a:srcRect/>
          <a:stretch>
            <a:fillRect/>
          </a:stretch>
        </p:blipFill>
        <p:spPr bwMode="auto">
          <a:xfrm>
            <a:off x="611560" y="260648"/>
            <a:ext cx="8136904" cy="1008112"/>
          </a:xfrm>
          <a:prstGeom prst="rect">
            <a:avLst/>
          </a:prstGeom>
          <a:noFill/>
          <a:ln w="9525">
            <a:noFill/>
            <a:miter lim="800000"/>
            <a:headEnd/>
            <a:tailEnd/>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D2B2F8AC-0422-416F-AB60-B53C6690DCA9}" type="datetime1">
              <a:rPr lang="en-GB" smtClean="0"/>
              <a:pPr>
                <a:defRPr/>
              </a:pPr>
              <a:t>05/08/2020</a:t>
            </a:fld>
            <a:endParaRPr lang="en-GB"/>
          </a:p>
        </p:txBody>
      </p:sp>
      <p:pic>
        <p:nvPicPr>
          <p:cNvPr id="3075" name="Picture 3"/>
          <p:cNvPicPr>
            <a:picLocks noChangeAspect="1" noChangeArrowheads="1"/>
          </p:cNvPicPr>
          <p:nvPr/>
        </p:nvPicPr>
        <p:blipFill>
          <a:blip r:embed="rId2" cstate="print"/>
          <a:srcRect/>
          <a:stretch>
            <a:fillRect/>
          </a:stretch>
        </p:blipFill>
        <p:spPr bwMode="auto">
          <a:xfrm>
            <a:off x="611560" y="404664"/>
            <a:ext cx="7632848" cy="1224136"/>
          </a:xfrm>
          <a:prstGeom prst="rect">
            <a:avLst/>
          </a:prstGeom>
          <a:noFill/>
          <a:ln w="9525">
            <a:noFill/>
            <a:miter lim="800000"/>
            <a:headEnd/>
            <a:tailEnd/>
          </a:ln>
        </p:spPr>
      </p:pic>
      <p:pic>
        <p:nvPicPr>
          <p:cNvPr id="3076" name="Picture 4"/>
          <p:cNvPicPr>
            <a:picLocks noChangeAspect="1" noChangeArrowheads="1"/>
          </p:cNvPicPr>
          <p:nvPr/>
        </p:nvPicPr>
        <p:blipFill>
          <a:blip r:embed="rId3" cstate="print"/>
          <a:srcRect/>
          <a:stretch>
            <a:fillRect/>
          </a:stretch>
        </p:blipFill>
        <p:spPr bwMode="auto">
          <a:xfrm>
            <a:off x="539552" y="1556792"/>
            <a:ext cx="8136904" cy="4896544"/>
          </a:xfrm>
          <a:prstGeom prst="rect">
            <a:avLst/>
          </a:prstGeom>
          <a:noFill/>
          <a:ln w="9525">
            <a:noFill/>
            <a:miter lim="800000"/>
            <a:headEnd/>
            <a:tailEnd/>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Validated outcome measures</a:t>
            </a:r>
          </a:p>
        </p:txBody>
      </p:sp>
      <p:sp>
        <p:nvSpPr>
          <p:cNvPr id="3" name="Content Placeholder 2"/>
          <p:cNvSpPr>
            <a:spLocks noGrp="1"/>
          </p:cNvSpPr>
          <p:nvPr>
            <p:ph idx="1"/>
          </p:nvPr>
        </p:nvSpPr>
        <p:spPr/>
        <p:txBody>
          <a:bodyPr/>
          <a:lstStyle/>
          <a:p>
            <a:r>
              <a:rPr lang="en-GB" dirty="0"/>
              <a:t> Generic (useable with any population) e.g.</a:t>
            </a:r>
          </a:p>
          <a:p>
            <a:pPr lvl="1"/>
            <a:r>
              <a:rPr lang="en-GB" dirty="0" err="1"/>
              <a:t>EuroQol</a:t>
            </a:r>
            <a:r>
              <a:rPr lang="en-GB" dirty="0"/>
              <a:t> 5D (Health related Quality of Life)</a:t>
            </a:r>
          </a:p>
          <a:p>
            <a:pPr>
              <a:buNone/>
            </a:pPr>
            <a:r>
              <a:rPr lang="en-GB" dirty="0"/>
              <a:t>Or….</a:t>
            </a:r>
          </a:p>
          <a:p>
            <a:r>
              <a:rPr lang="en-GB" dirty="0"/>
              <a:t>Condition based (i.e. developed for particular condition) e.g.</a:t>
            </a:r>
          </a:p>
          <a:p>
            <a:pPr lvl="1"/>
            <a:r>
              <a:rPr lang="en-GB" dirty="0"/>
              <a:t>Fibromyalgia Impact Questionnaire</a:t>
            </a:r>
          </a:p>
          <a:p>
            <a:pPr lvl="1"/>
            <a:r>
              <a:rPr lang="en-GB" dirty="0"/>
              <a:t>Hospital Anxiety and Depression Scale</a:t>
            </a:r>
          </a:p>
        </p:txBody>
      </p:sp>
      <p:sp>
        <p:nvSpPr>
          <p:cNvPr id="4" name="Date Placeholder 3"/>
          <p:cNvSpPr>
            <a:spLocks noGrp="1"/>
          </p:cNvSpPr>
          <p:nvPr>
            <p:ph type="dt" sz="half" idx="10"/>
          </p:nvPr>
        </p:nvSpPr>
        <p:spPr/>
        <p:txBody>
          <a:bodyPr/>
          <a:lstStyle/>
          <a:p>
            <a:pPr>
              <a:defRPr/>
            </a:pPr>
            <a:fld id="{8F46CAE8-8598-4235-AA43-37BF868D4591}" type="datetime1">
              <a:rPr lang="en-GB" smtClean="0"/>
              <a:pPr>
                <a:defRPr/>
              </a:pPr>
              <a:t>05/08/2020</a:t>
            </a:fld>
            <a:endParaRPr lang="en-GB"/>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pPr>
              <a:defRPr/>
            </a:pPr>
            <a:fld id="{8F46CAE8-8598-4235-AA43-37BF868D4591}" type="datetime1">
              <a:rPr lang="en-GB" smtClean="0"/>
              <a:pPr>
                <a:defRPr/>
              </a:pPr>
              <a:t>05/08/2020</a:t>
            </a:fld>
            <a:endParaRPr lang="en-GB"/>
          </a:p>
        </p:txBody>
      </p:sp>
      <p:pic>
        <p:nvPicPr>
          <p:cNvPr id="4098" name="Picture 2"/>
          <p:cNvPicPr>
            <a:picLocks noChangeAspect="1" noChangeArrowheads="1"/>
          </p:cNvPicPr>
          <p:nvPr/>
        </p:nvPicPr>
        <p:blipFill>
          <a:blip r:embed="rId2" cstate="print"/>
          <a:srcRect/>
          <a:stretch>
            <a:fillRect/>
          </a:stretch>
        </p:blipFill>
        <p:spPr bwMode="auto">
          <a:xfrm>
            <a:off x="971600" y="188640"/>
            <a:ext cx="7344816" cy="6552729"/>
          </a:xfrm>
          <a:prstGeom prst="rect">
            <a:avLst/>
          </a:prstGeom>
          <a:noFill/>
          <a:ln w="9525">
            <a:noFill/>
            <a:miter lim="800000"/>
            <a:headEnd/>
            <a:tailEnd/>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pPr>
              <a:defRPr/>
            </a:pPr>
            <a:fld id="{8F46CAE8-8598-4235-AA43-37BF868D4591}" type="datetime1">
              <a:rPr lang="en-GB" smtClean="0"/>
              <a:pPr>
                <a:defRPr/>
              </a:pPr>
              <a:t>05/08/2020</a:t>
            </a:fld>
            <a:endParaRPr lang="en-GB"/>
          </a:p>
        </p:txBody>
      </p:sp>
      <p:pic>
        <p:nvPicPr>
          <p:cNvPr id="5122" name="Picture 2"/>
          <p:cNvPicPr>
            <a:picLocks noChangeAspect="1" noChangeArrowheads="1"/>
          </p:cNvPicPr>
          <p:nvPr/>
        </p:nvPicPr>
        <p:blipFill>
          <a:blip r:embed="rId2" cstate="print"/>
          <a:srcRect/>
          <a:stretch>
            <a:fillRect/>
          </a:stretch>
        </p:blipFill>
        <p:spPr bwMode="auto">
          <a:xfrm>
            <a:off x="539552" y="260648"/>
            <a:ext cx="8136904" cy="6048671"/>
          </a:xfrm>
          <a:prstGeom prst="rect">
            <a:avLst/>
          </a:prstGeom>
          <a:noFill/>
          <a:ln w="9525">
            <a:noFill/>
            <a:miter lim="800000"/>
            <a:headEnd/>
            <a:tailEnd/>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D2B2F8AC-0422-416F-AB60-B53C6690DCA9}" type="datetime1">
              <a:rPr lang="en-GB" smtClean="0"/>
              <a:pPr>
                <a:defRPr/>
              </a:pPr>
              <a:t>05/08/2020</a:t>
            </a:fld>
            <a:endParaRPr lang="en-GB"/>
          </a:p>
        </p:txBody>
      </p:sp>
      <p:pic>
        <p:nvPicPr>
          <p:cNvPr id="4098"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t="4934" r="51250" b="25493"/>
          <a:stretch/>
        </p:blipFill>
        <p:spPr bwMode="auto">
          <a:xfrm>
            <a:off x="-28781" y="0"/>
            <a:ext cx="9144000" cy="6858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09483735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2318</TotalTime>
  <Words>460</Words>
  <Application>Microsoft Office PowerPoint</Application>
  <PresentationFormat>On-screen Show (4:3)</PresentationFormat>
  <Paragraphs>83</Paragraphs>
  <Slides>22</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22</vt:i4>
      </vt:variant>
    </vt:vector>
  </HeadingPairs>
  <TitlesOfParts>
    <vt:vector size="26" baseType="lpstr">
      <vt:lpstr>Arial</vt:lpstr>
      <vt:lpstr>Calibri</vt:lpstr>
      <vt:lpstr>Tahoma</vt:lpstr>
      <vt:lpstr>Office Theme</vt:lpstr>
      <vt:lpstr>Making Cases Count</vt:lpstr>
      <vt:lpstr>Making Cases Count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vt:lpstr>
      <vt:lpstr>PowerPoint Presentation</vt:lpstr>
      <vt:lpstr>What can your professional organisation do?</vt:lpstr>
      <vt:lpstr>Clear communication</vt:lpstr>
      <vt:lpstr>Is this research?</vt:lpstr>
      <vt:lpstr>PowerPoint Presentation</vt:lpstr>
      <vt:lpstr>PowerPoint Presentation</vt:lpstr>
      <vt:lpstr>PowerPoint Presentation</vt:lpstr>
      <vt:lpstr>Validated outcome measures</vt:lpstr>
      <vt:lpstr>PowerPoint Presentation</vt:lpstr>
      <vt:lpstr>PowerPoint Presentation</vt:lpstr>
      <vt:lpstr>PowerPoint Presentation</vt:lpstr>
    </vt:vector>
  </TitlesOfParts>
  <Company>Your Company Name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Your User Name</dc:creator>
  <cp:lastModifiedBy>Helen Fowler</cp:lastModifiedBy>
  <cp:revision>173</cp:revision>
  <dcterms:created xsi:type="dcterms:W3CDTF">2010-03-18T11:11:02Z</dcterms:created>
  <dcterms:modified xsi:type="dcterms:W3CDTF">2020-08-05T14:16:12Z</dcterms:modified>
</cp:coreProperties>
</file>