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2"/>
  </p:notesMasterIdLst>
  <p:handoutMasterIdLst>
    <p:handoutMasterId r:id="rId53"/>
  </p:handoutMasterIdLst>
  <p:sldIdLst>
    <p:sldId id="256" r:id="rId2"/>
    <p:sldId id="275" r:id="rId3"/>
    <p:sldId id="277" r:id="rId4"/>
    <p:sldId id="257" r:id="rId5"/>
    <p:sldId id="274" r:id="rId6"/>
    <p:sldId id="288" r:id="rId7"/>
    <p:sldId id="296" r:id="rId8"/>
    <p:sldId id="281" r:id="rId9"/>
    <p:sldId id="297" r:id="rId10"/>
    <p:sldId id="298" r:id="rId11"/>
    <p:sldId id="299" r:id="rId12"/>
    <p:sldId id="291" r:id="rId13"/>
    <p:sldId id="280" r:id="rId14"/>
    <p:sldId id="276" r:id="rId15"/>
    <p:sldId id="283" r:id="rId16"/>
    <p:sldId id="286" r:id="rId17"/>
    <p:sldId id="278" r:id="rId18"/>
    <p:sldId id="287" r:id="rId19"/>
    <p:sldId id="284" r:id="rId20"/>
    <p:sldId id="305" r:id="rId21"/>
    <p:sldId id="303" r:id="rId22"/>
    <p:sldId id="306" r:id="rId23"/>
    <p:sldId id="294" r:id="rId24"/>
    <p:sldId id="289" r:id="rId25"/>
    <p:sldId id="300" r:id="rId26"/>
    <p:sldId id="302" r:id="rId27"/>
    <p:sldId id="279" r:id="rId28"/>
    <p:sldId id="290" r:id="rId29"/>
    <p:sldId id="282" r:id="rId30"/>
    <p:sldId id="258" r:id="rId31"/>
    <p:sldId id="311" r:id="rId32"/>
    <p:sldId id="262" r:id="rId33"/>
    <p:sldId id="264" r:id="rId34"/>
    <p:sldId id="259" r:id="rId35"/>
    <p:sldId id="307" r:id="rId36"/>
    <p:sldId id="293" r:id="rId37"/>
    <p:sldId id="295" r:id="rId38"/>
    <p:sldId id="260" r:id="rId39"/>
    <p:sldId id="267" r:id="rId40"/>
    <p:sldId id="268" r:id="rId41"/>
    <p:sldId id="269" r:id="rId42"/>
    <p:sldId id="270" r:id="rId43"/>
    <p:sldId id="271" r:id="rId44"/>
    <p:sldId id="272" r:id="rId45"/>
    <p:sldId id="273" r:id="rId46"/>
    <p:sldId id="285" r:id="rId47"/>
    <p:sldId id="308" r:id="rId48"/>
    <p:sldId id="309" r:id="rId49"/>
    <p:sldId id="310" r:id="rId50"/>
    <p:sldId id="265" r:id="rId51"/>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71" autoAdjust="0"/>
    <p:restoredTop sz="57749" autoAdjust="0"/>
  </p:normalViewPr>
  <p:slideViewPr>
    <p:cSldViewPr snapToGrid="0">
      <p:cViewPr varScale="1">
        <p:scale>
          <a:sx n="41" d="100"/>
          <a:sy n="41" d="100"/>
        </p:scale>
        <p:origin x="1290" y="54"/>
      </p:cViewPr>
      <p:guideLst/>
    </p:cSldViewPr>
  </p:slideViewPr>
  <p:notesTextViewPr>
    <p:cViewPr>
      <p:scale>
        <a:sx n="1" d="1"/>
        <a:sy n="1" d="1"/>
      </p:scale>
      <p:origin x="0" y="0"/>
    </p:cViewPr>
  </p:notesTextViewPr>
  <p:sorterViewPr>
    <p:cViewPr>
      <p:scale>
        <a:sx n="100" d="100"/>
        <a:sy n="100" d="100"/>
      </p:scale>
      <p:origin x="0" y="-17808"/>
    </p:cViewPr>
  </p:sorterViewPr>
  <p:notesViewPr>
    <p:cSldViewPr snapToGrid="0">
      <p:cViewPr varScale="1">
        <p:scale>
          <a:sx n="55" d="100"/>
          <a:sy n="55" d="100"/>
        </p:scale>
        <p:origin x="2880"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r>
              <a:rPr lang="en-GB" dirty="0"/>
              <a:t>The problem with PPIs</a:t>
            </a:r>
          </a:p>
        </p:txBody>
      </p:sp>
      <p:sp>
        <p:nvSpPr>
          <p:cNvPr id="3" name="Date Placeholder 2"/>
          <p:cNvSpPr>
            <a:spLocks noGrp="1"/>
          </p:cNvSpPr>
          <p:nvPr>
            <p:ph type="dt" sz="quarter" idx="1"/>
          </p:nvPr>
        </p:nvSpPr>
        <p:spPr>
          <a:xfrm>
            <a:off x="5622799" y="0"/>
            <a:ext cx="4301543" cy="341064"/>
          </a:xfrm>
          <a:prstGeom prst="rect">
            <a:avLst/>
          </a:prstGeom>
        </p:spPr>
        <p:txBody>
          <a:bodyPr vert="horz" lIns="91440" tIns="45720" rIns="91440" bIns="45720" rtlCol="0"/>
          <a:lstStyle>
            <a:lvl1pPr algn="r">
              <a:defRPr sz="1200"/>
            </a:lvl1pPr>
          </a:lstStyle>
          <a:p>
            <a:r>
              <a:rPr lang="en-GB" dirty="0"/>
              <a:t>Richard Adams  </a:t>
            </a:r>
            <a:fld id="{E839E37E-9DBC-4215-98B7-81FB0F006E0F}" type="datetimeFigureOut">
              <a:rPr lang="en-GB" smtClean="0"/>
              <a:t>05/08/2020</a:t>
            </a:fld>
            <a:endParaRPr lang="en-GB" dirty="0"/>
          </a:p>
        </p:txBody>
      </p:sp>
      <p:sp>
        <p:nvSpPr>
          <p:cNvPr id="5" name="Slide Number Placeholder 4"/>
          <p:cNvSpPr>
            <a:spLocks noGrp="1"/>
          </p:cNvSpPr>
          <p:nvPr>
            <p:ph type="sldNum" sz="quarter" idx="3"/>
          </p:nvPr>
        </p:nvSpPr>
        <p:spPr>
          <a:xfrm>
            <a:off x="5622799" y="6456612"/>
            <a:ext cx="4301543" cy="341064"/>
          </a:xfrm>
          <a:prstGeom prst="rect">
            <a:avLst/>
          </a:prstGeom>
        </p:spPr>
        <p:txBody>
          <a:bodyPr vert="horz" lIns="91440" tIns="45720" rIns="91440" bIns="45720" rtlCol="0" anchor="b"/>
          <a:lstStyle>
            <a:lvl1pPr algn="r">
              <a:defRPr sz="1200"/>
            </a:lvl1pPr>
          </a:lstStyle>
          <a:p>
            <a:fld id="{1EB7C154-2A2F-4EC1-B230-8A24BF56D0A9}" type="slidenum">
              <a:rPr lang="en-GB" smtClean="0"/>
              <a:t>‹#›</a:t>
            </a:fld>
            <a:endParaRPr lang="en-GB"/>
          </a:p>
        </p:txBody>
      </p:sp>
    </p:spTree>
    <p:extLst>
      <p:ext uri="{BB962C8B-B14F-4D97-AF65-F5344CB8AC3E}">
        <p14:creationId xmlns:p14="http://schemas.microsoft.com/office/powerpoint/2010/main" val="1873600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0855F828-84D5-40B7-B9AE-663EA187FA74}" type="datetimeFigureOut">
              <a:rPr lang="en-GB" smtClean="0"/>
              <a:t>05/08/2020</a:t>
            </a:fld>
            <a:endParaRPr lang="en-GB"/>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54833654-1208-40CD-AFDC-56F22DA5C49F}" type="slidenum">
              <a:rPr lang="en-GB" smtClean="0"/>
              <a:t>‹#›</a:t>
            </a:fld>
            <a:endParaRPr lang="en-GB"/>
          </a:p>
        </p:txBody>
      </p:sp>
    </p:spTree>
    <p:extLst>
      <p:ext uri="{BB962C8B-B14F-4D97-AF65-F5344CB8AC3E}">
        <p14:creationId xmlns:p14="http://schemas.microsoft.com/office/powerpoint/2010/main" val="1254010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a:t>
            </a:fld>
            <a:endParaRPr lang="en-GB"/>
          </a:p>
        </p:txBody>
      </p:sp>
    </p:spTree>
    <p:extLst>
      <p:ext uri="{BB962C8B-B14F-4D97-AF65-F5344CB8AC3E}">
        <p14:creationId xmlns:p14="http://schemas.microsoft.com/office/powerpoint/2010/main" val="3675765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10</a:t>
            </a:fld>
            <a:endParaRPr lang="en-GB"/>
          </a:p>
        </p:txBody>
      </p:sp>
    </p:spTree>
    <p:extLst>
      <p:ext uri="{BB962C8B-B14F-4D97-AF65-F5344CB8AC3E}">
        <p14:creationId xmlns:p14="http://schemas.microsoft.com/office/powerpoint/2010/main" val="1900551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11</a:t>
            </a:fld>
            <a:endParaRPr lang="en-GB"/>
          </a:p>
        </p:txBody>
      </p:sp>
    </p:spTree>
    <p:extLst>
      <p:ext uri="{BB962C8B-B14F-4D97-AF65-F5344CB8AC3E}">
        <p14:creationId xmlns:p14="http://schemas.microsoft.com/office/powerpoint/2010/main" val="159271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12</a:t>
            </a:fld>
            <a:endParaRPr lang="en-GB"/>
          </a:p>
        </p:txBody>
      </p:sp>
    </p:spTree>
    <p:extLst>
      <p:ext uri="{BB962C8B-B14F-4D97-AF65-F5344CB8AC3E}">
        <p14:creationId xmlns:p14="http://schemas.microsoft.com/office/powerpoint/2010/main" val="3733560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13</a:t>
            </a:fld>
            <a:endParaRPr lang="en-GB"/>
          </a:p>
        </p:txBody>
      </p:sp>
    </p:spTree>
    <p:extLst>
      <p:ext uri="{BB962C8B-B14F-4D97-AF65-F5344CB8AC3E}">
        <p14:creationId xmlns:p14="http://schemas.microsoft.com/office/powerpoint/2010/main" val="3894663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14</a:t>
            </a:fld>
            <a:endParaRPr lang="en-GB"/>
          </a:p>
        </p:txBody>
      </p:sp>
    </p:spTree>
    <p:extLst>
      <p:ext uri="{BB962C8B-B14F-4D97-AF65-F5344CB8AC3E}">
        <p14:creationId xmlns:p14="http://schemas.microsoft.com/office/powerpoint/2010/main" val="455523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15</a:t>
            </a:fld>
            <a:endParaRPr lang="en-GB"/>
          </a:p>
        </p:txBody>
      </p:sp>
    </p:spTree>
    <p:extLst>
      <p:ext uri="{BB962C8B-B14F-4D97-AF65-F5344CB8AC3E}">
        <p14:creationId xmlns:p14="http://schemas.microsoft.com/office/powerpoint/2010/main" val="2012001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16</a:t>
            </a:fld>
            <a:endParaRPr lang="en-GB"/>
          </a:p>
        </p:txBody>
      </p:sp>
    </p:spTree>
    <p:extLst>
      <p:ext uri="{BB962C8B-B14F-4D97-AF65-F5344CB8AC3E}">
        <p14:creationId xmlns:p14="http://schemas.microsoft.com/office/powerpoint/2010/main" val="2150901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17</a:t>
            </a:fld>
            <a:endParaRPr lang="en-GB"/>
          </a:p>
        </p:txBody>
      </p:sp>
    </p:spTree>
    <p:extLst>
      <p:ext uri="{BB962C8B-B14F-4D97-AF65-F5344CB8AC3E}">
        <p14:creationId xmlns:p14="http://schemas.microsoft.com/office/powerpoint/2010/main" val="1561078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18</a:t>
            </a:fld>
            <a:endParaRPr lang="en-GB"/>
          </a:p>
        </p:txBody>
      </p:sp>
    </p:spTree>
    <p:extLst>
      <p:ext uri="{BB962C8B-B14F-4D97-AF65-F5344CB8AC3E}">
        <p14:creationId xmlns:p14="http://schemas.microsoft.com/office/powerpoint/2010/main" val="1576002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19</a:t>
            </a:fld>
            <a:endParaRPr lang="en-GB"/>
          </a:p>
        </p:txBody>
      </p:sp>
    </p:spTree>
    <p:extLst>
      <p:ext uri="{BB962C8B-B14F-4D97-AF65-F5344CB8AC3E}">
        <p14:creationId xmlns:p14="http://schemas.microsoft.com/office/powerpoint/2010/main" val="2947462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a:t>
            </a:fld>
            <a:endParaRPr lang="en-GB"/>
          </a:p>
        </p:txBody>
      </p:sp>
    </p:spTree>
    <p:extLst>
      <p:ext uri="{BB962C8B-B14F-4D97-AF65-F5344CB8AC3E}">
        <p14:creationId xmlns:p14="http://schemas.microsoft.com/office/powerpoint/2010/main" val="3462066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21</a:t>
            </a:fld>
            <a:endParaRPr lang="en-GB"/>
          </a:p>
        </p:txBody>
      </p:sp>
    </p:spTree>
    <p:extLst>
      <p:ext uri="{BB962C8B-B14F-4D97-AF65-F5344CB8AC3E}">
        <p14:creationId xmlns:p14="http://schemas.microsoft.com/office/powerpoint/2010/main" val="36698379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22</a:t>
            </a:fld>
            <a:endParaRPr lang="en-GB"/>
          </a:p>
        </p:txBody>
      </p:sp>
    </p:spTree>
    <p:extLst>
      <p:ext uri="{BB962C8B-B14F-4D97-AF65-F5344CB8AC3E}">
        <p14:creationId xmlns:p14="http://schemas.microsoft.com/office/powerpoint/2010/main" val="1595720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23</a:t>
            </a:fld>
            <a:endParaRPr lang="en-GB"/>
          </a:p>
        </p:txBody>
      </p:sp>
    </p:spTree>
    <p:extLst>
      <p:ext uri="{BB962C8B-B14F-4D97-AF65-F5344CB8AC3E}">
        <p14:creationId xmlns:p14="http://schemas.microsoft.com/office/powerpoint/2010/main" val="3029368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24</a:t>
            </a:fld>
            <a:endParaRPr lang="en-GB"/>
          </a:p>
        </p:txBody>
      </p:sp>
    </p:spTree>
    <p:extLst>
      <p:ext uri="{BB962C8B-B14F-4D97-AF65-F5344CB8AC3E}">
        <p14:creationId xmlns:p14="http://schemas.microsoft.com/office/powerpoint/2010/main" val="18526691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25</a:t>
            </a:fld>
            <a:endParaRPr lang="en-GB"/>
          </a:p>
        </p:txBody>
      </p:sp>
    </p:spTree>
    <p:extLst>
      <p:ext uri="{BB962C8B-B14F-4D97-AF65-F5344CB8AC3E}">
        <p14:creationId xmlns:p14="http://schemas.microsoft.com/office/powerpoint/2010/main" val="4174638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26</a:t>
            </a:fld>
            <a:endParaRPr lang="en-GB"/>
          </a:p>
        </p:txBody>
      </p:sp>
    </p:spTree>
    <p:extLst>
      <p:ext uri="{BB962C8B-B14F-4D97-AF65-F5344CB8AC3E}">
        <p14:creationId xmlns:p14="http://schemas.microsoft.com/office/powerpoint/2010/main" val="3983229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27</a:t>
            </a:fld>
            <a:endParaRPr lang="en-GB"/>
          </a:p>
        </p:txBody>
      </p:sp>
    </p:spTree>
    <p:extLst>
      <p:ext uri="{BB962C8B-B14F-4D97-AF65-F5344CB8AC3E}">
        <p14:creationId xmlns:p14="http://schemas.microsoft.com/office/powerpoint/2010/main" val="201349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28</a:t>
            </a:fld>
            <a:endParaRPr lang="en-GB"/>
          </a:p>
        </p:txBody>
      </p:sp>
    </p:spTree>
    <p:extLst>
      <p:ext uri="{BB962C8B-B14F-4D97-AF65-F5344CB8AC3E}">
        <p14:creationId xmlns:p14="http://schemas.microsoft.com/office/powerpoint/2010/main" val="2261955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29</a:t>
            </a:fld>
            <a:endParaRPr lang="en-GB"/>
          </a:p>
        </p:txBody>
      </p:sp>
    </p:spTree>
    <p:extLst>
      <p:ext uri="{BB962C8B-B14F-4D97-AF65-F5344CB8AC3E}">
        <p14:creationId xmlns:p14="http://schemas.microsoft.com/office/powerpoint/2010/main" val="3856986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30</a:t>
            </a:fld>
            <a:endParaRPr lang="en-GB"/>
          </a:p>
        </p:txBody>
      </p:sp>
    </p:spTree>
    <p:extLst>
      <p:ext uri="{BB962C8B-B14F-4D97-AF65-F5344CB8AC3E}">
        <p14:creationId xmlns:p14="http://schemas.microsoft.com/office/powerpoint/2010/main" val="3576802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a:t>
            </a:fld>
            <a:endParaRPr lang="en-GB"/>
          </a:p>
        </p:txBody>
      </p:sp>
    </p:spTree>
    <p:extLst>
      <p:ext uri="{BB962C8B-B14F-4D97-AF65-F5344CB8AC3E}">
        <p14:creationId xmlns:p14="http://schemas.microsoft.com/office/powerpoint/2010/main" val="21311262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31</a:t>
            </a:fld>
            <a:endParaRPr lang="en-GB"/>
          </a:p>
        </p:txBody>
      </p:sp>
    </p:spTree>
    <p:extLst>
      <p:ext uri="{BB962C8B-B14F-4D97-AF65-F5344CB8AC3E}">
        <p14:creationId xmlns:p14="http://schemas.microsoft.com/office/powerpoint/2010/main" val="17504784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32</a:t>
            </a:fld>
            <a:endParaRPr lang="en-GB"/>
          </a:p>
        </p:txBody>
      </p:sp>
    </p:spTree>
    <p:extLst>
      <p:ext uri="{BB962C8B-B14F-4D97-AF65-F5344CB8AC3E}">
        <p14:creationId xmlns:p14="http://schemas.microsoft.com/office/powerpoint/2010/main" val="23475711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33</a:t>
            </a:fld>
            <a:endParaRPr lang="en-GB"/>
          </a:p>
        </p:txBody>
      </p:sp>
    </p:spTree>
    <p:extLst>
      <p:ext uri="{BB962C8B-B14F-4D97-AF65-F5344CB8AC3E}">
        <p14:creationId xmlns:p14="http://schemas.microsoft.com/office/powerpoint/2010/main" val="33258827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34</a:t>
            </a:fld>
            <a:endParaRPr lang="en-GB"/>
          </a:p>
        </p:txBody>
      </p:sp>
    </p:spTree>
    <p:extLst>
      <p:ext uri="{BB962C8B-B14F-4D97-AF65-F5344CB8AC3E}">
        <p14:creationId xmlns:p14="http://schemas.microsoft.com/office/powerpoint/2010/main" val="7394771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35</a:t>
            </a:fld>
            <a:endParaRPr lang="en-GB"/>
          </a:p>
        </p:txBody>
      </p:sp>
    </p:spTree>
    <p:extLst>
      <p:ext uri="{BB962C8B-B14F-4D97-AF65-F5344CB8AC3E}">
        <p14:creationId xmlns:p14="http://schemas.microsoft.com/office/powerpoint/2010/main" val="17490145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36</a:t>
            </a:fld>
            <a:endParaRPr lang="en-GB"/>
          </a:p>
        </p:txBody>
      </p:sp>
    </p:spTree>
    <p:extLst>
      <p:ext uri="{BB962C8B-B14F-4D97-AF65-F5344CB8AC3E}">
        <p14:creationId xmlns:p14="http://schemas.microsoft.com/office/powerpoint/2010/main" val="40835818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37</a:t>
            </a:fld>
            <a:endParaRPr lang="en-GB"/>
          </a:p>
        </p:txBody>
      </p:sp>
    </p:spTree>
    <p:extLst>
      <p:ext uri="{BB962C8B-B14F-4D97-AF65-F5344CB8AC3E}">
        <p14:creationId xmlns:p14="http://schemas.microsoft.com/office/powerpoint/2010/main" val="13724689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38</a:t>
            </a:fld>
            <a:endParaRPr lang="en-GB"/>
          </a:p>
        </p:txBody>
      </p:sp>
    </p:spTree>
    <p:extLst>
      <p:ext uri="{BB962C8B-B14F-4D97-AF65-F5344CB8AC3E}">
        <p14:creationId xmlns:p14="http://schemas.microsoft.com/office/powerpoint/2010/main" val="5784114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39</a:t>
            </a:fld>
            <a:endParaRPr lang="en-GB"/>
          </a:p>
        </p:txBody>
      </p:sp>
    </p:spTree>
    <p:extLst>
      <p:ext uri="{BB962C8B-B14F-4D97-AF65-F5344CB8AC3E}">
        <p14:creationId xmlns:p14="http://schemas.microsoft.com/office/powerpoint/2010/main" val="15131463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41</a:t>
            </a:fld>
            <a:endParaRPr lang="en-GB"/>
          </a:p>
        </p:txBody>
      </p:sp>
    </p:spTree>
    <p:extLst>
      <p:ext uri="{BB962C8B-B14F-4D97-AF65-F5344CB8AC3E}">
        <p14:creationId xmlns:p14="http://schemas.microsoft.com/office/powerpoint/2010/main" val="239098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4</a:t>
            </a:fld>
            <a:endParaRPr lang="en-GB"/>
          </a:p>
        </p:txBody>
      </p:sp>
    </p:spTree>
    <p:extLst>
      <p:ext uri="{BB962C8B-B14F-4D97-AF65-F5344CB8AC3E}">
        <p14:creationId xmlns:p14="http://schemas.microsoft.com/office/powerpoint/2010/main" val="3699263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45</a:t>
            </a:fld>
            <a:endParaRPr lang="en-GB"/>
          </a:p>
        </p:txBody>
      </p:sp>
    </p:spTree>
    <p:extLst>
      <p:ext uri="{BB962C8B-B14F-4D97-AF65-F5344CB8AC3E}">
        <p14:creationId xmlns:p14="http://schemas.microsoft.com/office/powerpoint/2010/main" val="28069077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46</a:t>
            </a:fld>
            <a:endParaRPr lang="en-GB"/>
          </a:p>
        </p:txBody>
      </p:sp>
    </p:spTree>
    <p:extLst>
      <p:ext uri="{BB962C8B-B14F-4D97-AF65-F5344CB8AC3E}">
        <p14:creationId xmlns:p14="http://schemas.microsoft.com/office/powerpoint/2010/main" val="7172675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47</a:t>
            </a:fld>
            <a:endParaRPr lang="en-GB"/>
          </a:p>
        </p:txBody>
      </p:sp>
    </p:spTree>
    <p:extLst>
      <p:ext uri="{BB962C8B-B14F-4D97-AF65-F5344CB8AC3E}">
        <p14:creationId xmlns:p14="http://schemas.microsoft.com/office/powerpoint/2010/main" val="29217280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48</a:t>
            </a:fld>
            <a:endParaRPr lang="en-GB"/>
          </a:p>
        </p:txBody>
      </p:sp>
    </p:spTree>
    <p:extLst>
      <p:ext uri="{BB962C8B-B14F-4D97-AF65-F5344CB8AC3E}">
        <p14:creationId xmlns:p14="http://schemas.microsoft.com/office/powerpoint/2010/main" val="1924222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49</a:t>
            </a:fld>
            <a:endParaRPr lang="en-GB"/>
          </a:p>
        </p:txBody>
      </p:sp>
    </p:spTree>
    <p:extLst>
      <p:ext uri="{BB962C8B-B14F-4D97-AF65-F5344CB8AC3E}">
        <p14:creationId xmlns:p14="http://schemas.microsoft.com/office/powerpoint/2010/main" val="7885172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50</a:t>
            </a:fld>
            <a:endParaRPr lang="en-GB"/>
          </a:p>
        </p:txBody>
      </p:sp>
    </p:spTree>
    <p:extLst>
      <p:ext uri="{BB962C8B-B14F-4D97-AF65-F5344CB8AC3E}">
        <p14:creationId xmlns:p14="http://schemas.microsoft.com/office/powerpoint/2010/main" val="55286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5</a:t>
            </a:fld>
            <a:endParaRPr lang="en-GB"/>
          </a:p>
        </p:txBody>
      </p:sp>
    </p:spTree>
    <p:extLst>
      <p:ext uri="{BB962C8B-B14F-4D97-AF65-F5344CB8AC3E}">
        <p14:creationId xmlns:p14="http://schemas.microsoft.com/office/powerpoint/2010/main" val="1814498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6</a:t>
            </a:fld>
            <a:endParaRPr lang="en-GB"/>
          </a:p>
        </p:txBody>
      </p:sp>
    </p:spTree>
    <p:extLst>
      <p:ext uri="{BB962C8B-B14F-4D97-AF65-F5344CB8AC3E}">
        <p14:creationId xmlns:p14="http://schemas.microsoft.com/office/powerpoint/2010/main" val="1786509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7</a:t>
            </a:fld>
            <a:endParaRPr lang="en-GB"/>
          </a:p>
        </p:txBody>
      </p:sp>
    </p:spTree>
    <p:extLst>
      <p:ext uri="{BB962C8B-B14F-4D97-AF65-F5344CB8AC3E}">
        <p14:creationId xmlns:p14="http://schemas.microsoft.com/office/powerpoint/2010/main" val="1266481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8</a:t>
            </a:fld>
            <a:endParaRPr lang="en-GB"/>
          </a:p>
        </p:txBody>
      </p:sp>
    </p:spTree>
    <p:extLst>
      <p:ext uri="{BB962C8B-B14F-4D97-AF65-F5344CB8AC3E}">
        <p14:creationId xmlns:p14="http://schemas.microsoft.com/office/powerpoint/2010/main" val="2616924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4833654-1208-40CD-AFDC-56F22DA5C49F}" type="slidenum">
              <a:rPr lang="en-GB" smtClean="0"/>
              <a:t>9</a:t>
            </a:fld>
            <a:endParaRPr lang="en-GB"/>
          </a:p>
        </p:txBody>
      </p:sp>
    </p:spTree>
    <p:extLst>
      <p:ext uri="{BB962C8B-B14F-4D97-AF65-F5344CB8AC3E}">
        <p14:creationId xmlns:p14="http://schemas.microsoft.com/office/powerpoint/2010/main" val="3091114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1E3CAB-21C3-4255-9785-681F3EC82C62}"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E153F9-F214-4D66-954A-9061731DB95D}"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A97BFD-6305-4F1C-8C9C-93A8BA57F0F3}"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3422A1-CF8C-4D95-AB4A-BD67A4859F5B}"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9BE19C8-FA42-4794-A26B-D385E75F6569}"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5DCBAD-F917-4A50-8841-67AF5DE40BC0}" type="datetime1">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E0597B-6612-4F3E-93AC-518C48D30C31}" type="datetime1">
              <a:rPr lang="en-US" smtClean="0"/>
              <a:t>8/5/2020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CCFFCD-5A98-4AF9-BD48-E58C8D2C275C}" type="datetime1">
              <a:rPr lang="en-US" smtClean="0"/>
              <a:t>8/5/2020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1A442C-72A9-4715-9218-A7F61DCFC29E}" type="datetime1">
              <a:rPr lang="en-US" smtClean="0"/>
              <a:t>8/5/2020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6C9967-9791-41CB-852B-BBF6C8C216BD}" type="datetime1">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33CA0C-F93B-4071-AC1E-D52955821582}" type="datetime1">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2DF7D9-A3B4-4A03-818C-EC3F8547898C}" type="datetime1">
              <a:rPr lang="en-US" smtClean="0"/>
              <a:t>8/5/2020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evidence.nhs.uk/formulary/bnf/current/10-musculoskeletal-and-joint-diseases/101-drugs-used-in-rheumatic-diseases-and-gout/1011-non-steroidal-anti-inflammatory-drugs/naproxen/with-esomeprazole#PHP650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evidence.nhs.uk/formulary/bnf/current/index-of-manufacturers#PHP10289" TargetMode="External"/><Relationship Id="rId5" Type="http://schemas.openxmlformats.org/officeDocument/2006/relationships/hyperlink" Target="https://www.evidence.nhs.uk/formulary/bnf/current/10-musculoskeletal-and-joint-diseases/101-drugs-used-in-rheumatic-diseases-and-gout/1011-non-steroidal-anti-inflammatory-drugs/naproxen/with-misoprostol#PHP6502" TargetMode="External"/><Relationship Id="rId4" Type="http://schemas.openxmlformats.org/officeDocument/2006/relationships/hyperlink" Target="https://www.evidence.nhs.uk/formulary/bnf/current/index-of-manufacturers#PHP10047"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www.renalandurologynews.com/end-stage-renal-disease/section/381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cbi.nlm.nih.gov/pubmed/1647821"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ncbi.nlm.nih.gov/pmc/articles/PMC2855237/"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Hydrogen_potassium_ATPase"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Lipophilic"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en.wikipedia.org/wiki/Covalent" TargetMode="External"/><Relationship Id="rId4" Type="http://schemas.openxmlformats.org/officeDocument/2006/relationships/hyperlink" Target="https://en.wikipedia.org/wiki/Cell_membran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02672"/>
            <a:ext cx="9144000" cy="2034454"/>
          </a:xfrm>
        </p:spPr>
        <p:txBody>
          <a:bodyPr/>
          <a:lstStyle/>
          <a:p>
            <a:r>
              <a:rPr lang="en-GB" dirty="0"/>
              <a:t>The Problem with Proton Pump Inhibitors</a:t>
            </a:r>
          </a:p>
        </p:txBody>
      </p:sp>
      <p:sp>
        <p:nvSpPr>
          <p:cNvPr id="3" name="Subtitle 2"/>
          <p:cNvSpPr>
            <a:spLocks noGrp="1"/>
          </p:cNvSpPr>
          <p:nvPr>
            <p:ph type="subTitle" idx="1"/>
          </p:nvPr>
        </p:nvSpPr>
        <p:spPr>
          <a:xfrm>
            <a:off x="1524000" y="2874675"/>
            <a:ext cx="9144000" cy="1655762"/>
          </a:xfrm>
        </p:spPr>
        <p:txBody>
          <a:bodyPr>
            <a:normAutofit/>
          </a:bodyPr>
          <a:lstStyle/>
          <a:p>
            <a:r>
              <a:rPr lang="en-GB" sz="3200" dirty="0"/>
              <a:t>Richard Adams</a:t>
            </a:r>
          </a:p>
          <a:p>
            <a:endParaRPr lang="en-GB" sz="3200" dirty="0"/>
          </a:p>
        </p:txBody>
      </p:sp>
      <p:sp>
        <p:nvSpPr>
          <p:cNvPr id="5" name="Slide Number Placeholder 4"/>
          <p:cNvSpPr>
            <a:spLocks noGrp="1"/>
          </p:cNvSpPr>
          <p:nvPr>
            <p:ph type="sldNum" sz="quarter" idx="12"/>
          </p:nvPr>
        </p:nvSpPr>
        <p:spPr/>
        <p:txBody>
          <a:bodyPr/>
          <a:lstStyle/>
          <a:p>
            <a:fld id="{48F63A3B-78C7-47BE-AE5E-E10140E04643}" type="slidenum">
              <a:rPr lang="en-US" smtClean="0"/>
              <a:t>1</a:t>
            </a:fld>
            <a:endParaRPr lang="en-US" dirty="0"/>
          </a:p>
        </p:txBody>
      </p:sp>
    </p:spTree>
    <p:extLst>
      <p:ext uri="{BB962C8B-B14F-4D97-AF65-F5344CB8AC3E}">
        <p14:creationId xmlns:p14="http://schemas.microsoft.com/office/powerpoint/2010/main" val="2219087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GB" dirty="0"/>
              <a:t>Rare adverse effects associated with PPIs</a:t>
            </a:r>
          </a:p>
        </p:txBody>
      </p:sp>
      <p:sp>
        <p:nvSpPr>
          <p:cNvPr id="3" name="Content Placeholder 2"/>
          <p:cNvSpPr>
            <a:spLocks noGrp="1"/>
          </p:cNvSpPr>
          <p:nvPr>
            <p:ph sz="half" idx="1"/>
          </p:nvPr>
        </p:nvSpPr>
        <p:spPr>
          <a:xfrm>
            <a:off x="464820" y="1325563"/>
            <a:ext cx="5554980" cy="5395912"/>
          </a:xfrm>
        </p:spPr>
        <p:txBody>
          <a:bodyPr>
            <a:noAutofit/>
          </a:bodyPr>
          <a:lstStyle/>
          <a:p>
            <a:r>
              <a:rPr lang="en-GB" dirty="0"/>
              <a:t> </a:t>
            </a:r>
            <a:r>
              <a:rPr lang="en-GB" sz="3200" dirty="0"/>
              <a:t>taste disturbance</a:t>
            </a:r>
          </a:p>
          <a:p>
            <a:r>
              <a:rPr lang="en-GB" sz="3200" dirty="0"/>
              <a:t> stomatitis</a:t>
            </a:r>
          </a:p>
          <a:p>
            <a:r>
              <a:rPr lang="en-GB" sz="3200" dirty="0"/>
              <a:t> hepatitis</a:t>
            </a:r>
          </a:p>
          <a:p>
            <a:r>
              <a:rPr lang="en-GB" sz="3200" dirty="0"/>
              <a:t> jaundice</a:t>
            </a:r>
          </a:p>
          <a:p>
            <a:r>
              <a:rPr lang="en-GB" sz="3200" dirty="0"/>
              <a:t> hypersensitivity reactions </a:t>
            </a:r>
          </a:p>
          <a:p>
            <a:r>
              <a:rPr lang="en-GB" sz="3200" dirty="0"/>
              <a:t> fever</a:t>
            </a:r>
          </a:p>
          <a:p>
            <a:r>
              <a:rPr lang="en-GB" sz="3200" dirty="0"/>
              <a:t> depression</a:t>
            </a:r>
          </a:p>
          <a:p>
            <a:r>
              <a:rPr lang="en-GB" sz="3200" dirty="0"/>
              <a:t> hallucinations</a:t>
            </a:r>
          </a:p>
          <a:p>
            <a:r>
              <a:rPr lang="en-GB" sz="3200" dirty="0"/>
              <a:t> gynaecomastia</a:t>
            </a:r>
          </a:p>
        </p:txBody>
      </p:sp>
      <p:sp>
        <p:nvSpPr>
          <p:cNvPr id="4" name="Content Placeholder 3"/>
          <p:cNvSpPr>
            <a:spLocks noGrp="1"/>
          </p:cNvSpPr>
          <p:nvPr>
            <p:ph sz="half" idx="2"/>
          </p:nvPr>
        </p:nvSpPr>
        <p:spPr>
          <a:xfrm>
            <a:off x="6172200" y="1325563"/>
            <a:ext cx="5554980" cy="4851400"/>
          </a:xfrm>
        </p:spPr>
        <p:txBody>
          <a:bodyPr>
            <a:normAutofit fontScale="85000" lnSpcReduction="20000"/>
          </a:bodyPr>
          <a:lstStyle/>
          <a:p>
            <a:r>
              <a:rPr lang="en-GB" sz="3600" dirty="0"/>
              <a:t>interstitial nephritis</a:t>
            </a:r>
            <a:endParaRPr lang="en-GB" sz="3500" dirty="0"/>
          </a:p>
          <a:p>
            <a:r>
              <a:rPr lang="en-GB" sz="3500" dirty="0"/>
              <a:t>hyponatraemia</a:t>
            </a:r>
          </a:p>
          <a:p>
            <a:r>
              <a:rPr lang="en-GB" sz="3800" dirty="0"/>
              <a:t>hypomagnesaemia</a:t>
            </a:r>
            <a:r>
              <a:rPr lang="en-GB" sz="3500" dirty="0"/>
              <a:t> </a:t>
            </a:r>
          </a:p>
          <a:p>
            <a:r>
              <a:rPr lang="en-GB" sz="3500" dirty="0"/>
              <a:t>blood disorders </a:t>
            </a:r>
          </a:p>
          <a:p>
            <a:r>
              <a:rPr lang="en-GB" sz="3500" dirty="0"/>
              <a:t>visual disturbances</a:t>
            </a:r>
          </a:p>
          <a:p>
            <a:r>
              <a:rPr lang="en-GB" sz="3500" dirty="0"/>
              <a:t>sweating</a:t>
            </a:r>
          </a:p>
          <a:p>
            <a:r>
              <a:rPr lang="en-GB" sz="3500" dirty="0"/>
              <a:t>photosensitivity</a:t>
            </a:r>
          </a:p>
          <a:p>
            <a:r>
              <a:rPr lang="en-GB" sz="3500" dirty="0"/>
              <a:t>alopecia</a:t>
            </a:r>
          </a:p>
          <a:p>
            <a:r>
              <a:rPr lang="en-GB" sz="3500" dirty="0"/>
              <a:t>Stevens-Johnson syndrome</a:t>
            </a:r>
          </a:p>
          <a:p>
            <a:r>
              <a:rPr lang="en-GB" sz="3500" dirty="0"/>
              <a:t>toxic epidermal necrolysis</a:t>
            </a:r>
          </a:p>
          <a:p>
            <a:endParaRPr lang="en-GB" dirty="0"/>
          </a:p>
        </p:txBody>
      </p:sp>
      <p:sp>
        <p:nvSpPr>
          <p:cNvPr id="5" name="Slide Number Placeholder 4"/>
          <p:cNvSpPr>
            <a:spLocks noGrp="1"/>
          </p:cNvSpPr>
          <p:nvPr>
            <p:ph type="sldNum" sz="quarter" idx="12"/>
          </p:nvPr>
        </p:nvSpPr>
        <p:spPr/>
        <p:txBody>
          <a:bodyPr/>
          <a:lstStyle/>
          <a:p>
            <a:fld id="{48F63A3B-78C7-47BE-AE5E-E10140E04643}" type="slidenum">
              <a:rPr lang="en-US" smtClean="0"/>
              <a:t>10</a:t>
            </a:fld>
            <a:endParaRPr lang="en-US" dirty="0"/>
          </a:p>
        </p:txBody>
      </p:sp>
    </p:spTree>
    <p:extLst>
      <p:ext uri="{BB962C8B-B14F-4D97-AF65-F5344CB8AC3E}">
        <p14:creationId xmlns:p14="http://schemas.microsoft.com/office/powerpoint/2010/main" val="813356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PPIs increase risk:</a:t>
            </a:r>
          </a:p>
        </p:txBody>
      </p:sp>
      <p:sp>
        <p:nvSpPr>
          <p:cNvPr id="3" name="Content Placeholder 2"/>
          <p:cNvSpPr>
            <a:spLocks noGrp="1"/>
          </p:cNvSpPr>
          <p:nvPr>
            <p:ph sz="half" idx="1"/>
          </p:nvPr>
        </p:nvSpPr>
        <p:spPr>
          <a:xfrm>
            <a:off x="838200" y="1690688"/>
            <a:ext cx="5181600" cy="4486275"/>
          </a:xfrm>
        </p:spPr>
        <p:txBody>
          <a:bodyPr/>
          <a:lstStyle/>
          <a:p>
            <a:r>
              <a:rPr lang="en-GB" sz="3200" dirty="0"/>
              <a:t>Gastro-intestinal infections (including </a:t>
            </a:r>
            <a:r>
              <a:rPr lang="en-GB" sz="3200" i="1" dirty="0"/>
              <a:t>Clostridium difficile</a:t>
            </a:r>
            <a:r>
              <a:rPr lang="en-GB" sz="3200" dirty="0"/>
              <a:t>). </a:t>
            </a:r>
          </a:p>
          <a:p>
            <a:r>
              <a:rPr lang="en-GB" sz="3200" dirty="0"/>
              <a:t>Fractures</a:t>
            </a:r>
          </a:p>
          <a:p>
            <a:r>
              <a:rPr lang="en-GB" sz="3200" dirty="0"/>
              <a:t>Drug-induced subacute cutaneous lupus erythematosus (SCLE)</a:t>
            </a:r>
          </a:p>
          <a:p>
            <a:pPr marL="0" indent="0" algn="r">
              <a:buNone/>
            </a:pPr>
            <a:endParaRPr lang="en-GB" dirty="0"/>
          </a:p>
          <a:p>
            <a:pPr marL="0" indent="0" algn="r">
              <a:buNone/>
            </a:pPr>
            <a:r>
              <a:rPr lang="en-GB" dirty="0"/>
              <a:t>BNF online 2017</a:t>
            </a:r>
          </a:p>
          <a:p>
            <a:endParaRPr lang="en-GB" sz="3200" dirty="0"/>
          </a:p>
          <a:p>
            <a:endParaRPr lang="en-GB" dirty="0"/>
          </a:p>
        </p:txBody>
      </p:sp>
      <p:sp>
        <p:nvSpPr>
          <p:cNvPr id="5" name="Slide Number Placeholder 4"/>
          <p:cNvSpPr>
            <a:spLocks noGrp="1"/>
          </p:cNvSpPr>
          <p:nvPr>
            <p:ph type="sldNum" sz="quarter" idx="12"/>
          </p:nvPr>
        </p:nvSpPr>
        <p:spPr/>
        <p:txBody>
          <a:bodyPr/>
          <a:lstStyle/>
          <a:p>
            <a:fld id="{48F63A3B-78C7-47BE-AE5E-E10140E04643}" type="slidenum">
              <a:rPr lang="en-US" smtClean="0"/>
              <a:t>11</a:t>
            </a:fld>
            <a:endParaRPr lang="en-US" dirty="0"/>
          </a:p>
        </p:txBody>
      </p:sp>
      <p:sp>
        <p:nvSpPr>
          <p:cNvPr id="4" name="Content Placeholder 3"/>
          <p:cNvSpPr>
            <a:spLocks noGrp="1"/>
          </p:cNvSpPr>
          <p:nvPr>
            <p:ph sz="half" idx="2"/>
          </p:nvPr>
        </p:nvSpPr>
        <p:spPr/>
        <p:txBody>
          <a:bodyPr/>
          <a:lstStyle/>
          <a:p>
            <a:endParaRPr lang="en-GB"/>
          </a:p>
        </p:txBody>
      </p:sp>
    </p:spTree>
    <p:extLst>
      <p:ext uri="{BB962C8B-B14F-4D97-AF65-F5344CB8AC3E}">
        <p14:creationId xmlns:p14="http://schemas.microsoft.com/office/powerpoint/2010/main" val="3639507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PPIs combined with other drugs in a single product </a:t>
            </a:r>
            <a:r>
              <a:rPr lang="en-GB" sz="4000" dirty="0"/>
              <a:t>(ref. BNF)</a:t>
            </a:r>
          </a:p>
        </p:txBody>
      </p:sp>
      <p:sp>
        <p:nvSpPr>
          <p:cNvPr id="3" name="Content Placeholder 2"/>
          <p:cNvSpPr>
            <a:spLocks noGrp="1"/>
          </p:cNvSpPr>
          <p:nvPr>
            <p:ph idx="1"/>
          </p:nvPr>
        </p:nvSpPr>
        <p:spPr/>
        <p:txBody>
          <a:bodyPr>
            <a:normAutofit lnSpcReduction="10000"/>
          </a:bodyPr>
          <a:lstStyle/>
          <a:p>
            <a:r>
              <a:rPr lang="en-GB" b="1" dirty="0" err="1">
                <a:hlinkClick r:id="rId3" tooltip="Vimovo®"/>
              </a:rPr>
              <a:t>Vimovo</a:t>
            </a:r>
            <a:r>
              <a:rPr lang="en-GB" b="1" dirty="0">
                <a:hlinkClick r:id="rId3" tooltip="Vimovo®"/>
              </a:rPr>
              <a:t>®</a:t>
            </a:r>
            <a:r>
              <a:rPr lang="en-GB" b="1" dirty="0"/>
              <a:t> (</a:t>
            </a:r>
            <a:r>
              <a:rPr lang="en-GB" b="1" dirty="0">
                <a:hlinkClick r:id="rId4" tooltip="AstraZeneca"/>
              </a:rPr>
              <a:t>AstraZeneca</a:t>
            </a:r>
            <a:r>
              <a:rPr lang="en-GB" b="1" dirty="0"/>
              <a:t>) </a:t>
            </a:r>
          </a:p>
          <a:p>
            <a:r>
              <a:rPr lang="en-GB" b="1" dirty="0"/>
              <a:t>Tablets </a:t>
            </a:r>
            <a:r>
              <a:rPr lang="en-GB" dirty="0"/>
              <a:t>naproxen 500 mg, esomeprazole 20 mg</a:t>
            </a:r>
          </a:p>
          <a:p>
            <a:r>
              <a:rPr lang="en-GB" b="1" dirty="0">
                <a:solidFill>
                  <a:srgbClr val="346E7F"/>
                </a:solidFill>
                <a:latin typeface="inherit"/>
                <a:hlinkClick r:id="rId5" tooltip="Napratec®"/>
              </a:rPr>
              <a:t>Napratec®</a:t>
            </a:r>
            <a:r>
              <a:rPr lang="en-GB" b="1" dirty="0">
                <a:solidFill>
                  <a:srgbClr val="374248"/>
                </a:solidFill>
                <a:latin typeface="inherit"/>
              </a:rPr>
              <a:t> (</a:t>
            </a:r>
            <a:r>
              <a:rPr lang="en-GB" b="1" dirty="0">
                <a:solidFill>
                  <a:srgbClr val="346E7F"/>
                </a:solidFill>
                <a:latin typeface="inherit"/>
                <a:hlinkClick r:id="rId6" tooltip="Pharmacia"/>
              </a:rPr>
              <a:t>Pharmacia</a:t>
            </a:r>
            <a:r>
              <a:rPr lang="en-GB" b="1" dirty="0">
                <a:solidFill>
                  <a:srgbClr val="374248"/>
                </a:solidFill>
                <a:latin typeface="inherit"/>
              </a:rPr>
              <a:t>)</a:t>
            </a:r>
            <a:endParaRPr lang="en-GB" b="1" dirty="0"/>
          </a:p>
          <a:p>
            <a:r>
              <a:rPr lang="en-GB" b="1" dirty="0"/>
              <a:t>Combination pack</a:t>
            </a:r>
            <a:r>
              <a:rPr lang="en-GB" dirty="0"/>
              <a:t>, 56 yellow scored tablets, naproxen 500 mg; 56 white scored tablets, misoprostol 200 micrograms. </a:t>
            </a:r>
          </a:p>
          <a:p>
            <a:endParaRPr lang="en-GB" dirty="0"/>
          </a:p>
          <a:p>
            <a:r>
              <a:rPr lang="en-GB" dirty="0"/>
              <a:t>Used with patients requiring naproxen for osteoarthritis, rheumatoid arthritis, or ankylosing spondylitis, who are at risk of NSAID-associated duodenal or gastric ulcer and when treatment with lower doses of naproxen or other NSAIDs ineffective</a:t>
            </a:r>
          </a:p>
          <a:p>
            <a:endParaRPr lang="en-GB" dirty="0"/>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12</a:t>
            </a:fld>
            <a:endParaRPr lang="en-US" dirty="0"/>
          </a:p>
        </p:txBody>
      </p:sp>
    </p:spTree>
    <p:extLst>
      <p:ext uri="{BB962C8B-B14F-4D97-AF65-F5344CB8AC3E}">
        <p14:creationId xmlns:p14="http://schemas.microsoft.com/office/powerpoint/2010/main" val="2542887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52295"/>
          </a:xfrm>
        </p:spPr>
        <p:txBody>
          <a:bodyPr>
            <a:normAutofit/>
          </a:bodyPr>
          <a:lstStyle/>
          <a:p>
            <a:r>
              <a:rPr lang="en-GB" dirty="0"/>
              <a:t>“There is data emerging that suggests PPIs may not be as safe as we think they are."</a:t>
            </a:r>
          </a:p>
        </p:txBody>
      </p:sp>
      <p:sp>
        <p:nvSpPr>
          <p:cNvPr id="3" name="Content Placeholder 2"/>
          <p:cNvSpPr>
            <a:spLocks noGrp="1"/>
          </p:cNvSpPr>
          <p:nvPr>
            <p:ph idx="1"/>
          </p:nvPr>
        </p:nvSpPr>
        <p:spPr/>
        <p:txBody>
          <a:bodyPr/>
          <a:lstStyle/>
          <a:p>
            <a:endParaRPr lang="en-GB" dirty="0"/>
          </a:p>
          <a:p>
            <a:endParaRPr lang="en-GB" dirty="0"/>
          </a:p>
          <a:p>
            <a:r>
              <a:rPr lang="en-GB" sz="3200" dirty="0"/>
              <a:t>John Clarke, gastroenterologist, Johns Hopkins Hospital in Baltimore</a:t>
            </a:r>
          </a:p>
          <a:p>
            <a:r>
              <a:rPr lang="en-GB" sz="3200" dirty="0"/>
              <a:t>State of play in 2012</a:t>
            </a:r>
          </a:p>
        </p:txBody>
      </p:sp>
      <p:sp>
        <p:nvSpPr>
          <p:cNvPr id="4" name="Slide Number Placeholder 3"/>
          <p:cNvSpPr>
            <a:spLocks noGrp="1"/>
          </p:cNvSpPr>
          <p:nvPr>
            <p:ph type="sldNum" sz="quarter" idx="12"/>
          </p:nvPr>
        </p:nvSpPr>
        <p:spPr/>
        <p:txBody>
          <a:bodyPr/>
          <a:lstStyle/>
          <a:p>
            <a:fld id="{48F63A3B-78C7-47BE-AE5E-E10140E04643}" type="slidenum">
              <a:rPr lang="en-US" smtClean="0"/>
              <a:t>13</a:t>
            </a:fld>
            <a:endParaRPr lang="en-US" dirty="0"/>
          </a:p>
        </p:txBody>
      </p:sp>
    </p:spTree>
    <p:extLst>
      <p:ext uri="{BB962C8B-B14F-4D97-AF65-F5344CB8AC3E}">
        <p14:creationId xmlns:p14="http://schemas.microsoft.com/office/powerpoint/2010/main" val="593207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8619"/>
            <a:ext cx="10515600" cy="2367864"/>
          </a:xfrm>
        </p:spPr>
        <p:txBody>
          <a:bodyPr>
            <a:normAutofit fontScale="90000"/>
          </a:bodyPr>
          <a:lstStyle/>
          <a:p>
            <a:r>
              <a:rPr lang="en-GB" dirty="0"/>
              <a:t>“Mounting evidence demonstrates that PPIs are associated with a number of adverse effects and are overprescribed.”</a:t>
            </a:r>
            <a:br>
              <a:rPr lang="en-GB" dirty="0"/>
            </a:br>
            <a:endParaRPr lang="en-GB" dirty="0"/>
          </a:p>
        </p:txBody>
      </p:sp>
      <p:sp>
        <p:nvSpPr>
          <p:cNvPr id="4" name="Rectangle 3"/>
          <p:cNvSpPr/>
          <p:nvPr/>
        </p:nvSpPr>
        <p:spPr>
          <a:xfrm>
            <a:off x="12571123" y="6169580"/>
            <a:ext cx="4467890" cy="369332"/>
          </a:xfrm>
          <a:prstGeom prst="rect">
            <a:avLst/>
          </a:prstGeom>
        </p:spPr>
        <p:txBody>
          <a:bodyPr wrap="none">
            <a:spAutoFit/>
          </a:bodyPr>
          <a:lstStyle/>
          <a:p>
            <a:r>
              <a:rPr lang="en-GB" i="1" dirty="0">
                <a:solidFill>
                  <a:srgbClr val="767676"/>
                </a:solidFill>
                <a:latin typeface="Helvetica" panose="020B0504020202030204" pitchFamily="34" charset="0"/>
              </a:rPr>
              <a:t>Daniel Acker/Bloomberg via Getty Images</a:t>
            </a:r>
            <a:endParaRPr lang="en-GB" dirty="0"/>
          </a:p>
        </p:txBody>
      </p:sp>
      <p:sp>
        <p:nvSpPr>
          <p:cNvPr id="3" name="Slide Number Placeholder 2"/>
          <p:cNvSpPr>
            <a:spLocks noGrp="1"/>
          </p:cNvSpPr>
          <p:nvPr>
            <p:ph type="sldNum" sz="quarter" idx="12"/>
          </p:nvPr>
        </p:nvSpPr>
        <p:spPr/>
        <p:txBody>
          <a:bodyPr/>
          <a:lstStyle/>
          <a:p>
            <a:fld id="{48F63A3B-78C7-47BE-AE5E-E10140E04643}" type="slidenum">
              <a:rPr lang="en-US" smtClean="0"/>
              <a:t>14</a:t>
            </a:fld>
            <a:endParaRPr lang="en-US" dirty="0"/>
          </a:p>
        </p:txBody>
      </p:sp>
      <p:sp>
        <p:nvSpPr>
          <p:cNvPr id="6" name="TextBox 5"/>
          <p:cNvSpPr txBox="1"/>
          <p:nvPr/>
        </p:nvSpPr>
        <p:spPr>
          <a:xfrm>
            <a:off x="838200" y="3037330"/>
            <a:ext cx="8031480" cy="2092881"/>
          </a:xfrm>
          <a:prstGeom prst="rect">
            <a:avLst/>
          </a:prstGeom>
          <a:noFill/>
        </p:spPr>
        <p:txBody>
          <a:bodyPr wrap="square" rtlCol="0">
            <a:spAutoFit/>
          </a:bodyPr>
          <a:lstStyle/>
          <a:p>
            <a:r>
              <a:rPr lang="en-GB" sz="2800" dirty="0">
                <a:solidFill>
                  <a:srgbClr val="333333"/>
                </a:solidFill>
                <a:latin typeface="Guardian TextSans Web"/>
              </a:rPr>
              <a:t>Schoenfeld AJ, Grady D. Adverse Effects Associated With Proton Pump Inhibitors. </a:t>
            </a:r>
            <a:r>
              <a:rPr lang="en-GB" sz="2800" i="1" dirty="0">
                <a:solidFill>
                  <a:srgbClr val="333333"/>
                </a:solidFill>
                <a:latin typeface="Guardian TextSans Web"/>
              </a:rPr>
              <a:t>JAMA Intern Med.</a:t>
            </a:r>
            <a:r>
              <a:rPr lang="en-GB" sz="2800" dirty="0">
                <a:solidFill>
                  <a:srgbClr val="333333"/>
                </a:solidFill>
                <a:latin typeface="Guardian TextSans Web"/>
              </a:rPr>
              <a:t> 2016;176(2):172-174. doi:10.1001/jamainternmed.2015.7927</a:t>
            </a:r>
            <a:endParaRPr lang="en-GB" sz="2800" dirty="0"/>
          </a:p>
          <a:p>
            <a:endParaRPr lang="en-GB" dirty="0"/>
          </a:p>
        </p:txBody>
      </p:sp>
    </p:spTree>
    <p:extLst>
      <p:ext uri="{BB962C8B-B14F-4D97-AF65-F5344CB8AC3E}">
        <p14:creationId xmlns:p14="http://schemas.microsoft.com/office/powerpoint/2010/main" val="1710808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 benefit ratio is shifting</a:t>
            </a:r>
          </a:p>
        </p:txBody>
      </p:sp>
      <p:sp>
        <p:nvSpPr>
          <p:cNvPr id="3" name="Content Placeholder 2"/>
          <p:cNvSpPr>
            <a:spLocks noGrp="1"/>
          </p:cNvSpPr>
          <p:nvPr>
            <p:ph idx="1"/>
          </p:nvPr>
        </p:nvSpPr>
        <p:spPr/>
        <p:txBody>
          <a:bodyPr/>
          <a:lstStyle/>
          <a:p>
            <a:pPr marL="0" indent="0">
              <a:buNone/>
            </a:pPr>
            <a:r>
              <a:rPr lang="en-GB" dirty="0"/>
              <a:t> </a:t>
            </a:r>
            <a:r>
              <a:rPr lang="en-GB" sz="3600" dirty="0"/>
              <a:t>"I think it's imperative that people who take these drugs really make sure that they are looking at the risks versus benefit and people don't use these drugs lightly."</a:t>
            </a:r>
          </a:p>
          <a:p>
            <a:endParaRPr lang="en-GB" dirty="0"/>
          </a:p>
          <a:p>
            <a:endParaRPr lang="en-GB" dirty="0"/>
          </a:p>
          <a:p>
            <a:r>
              <a:rPr lang="en-GB" sz="3200" dirty="0"/>
              <a:t>John Clarke, gastroenterologist, Johns Hopkins Hospital in Baltimore</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15</a:t>
            </a:fld>
            <a:endParaRPr lang="en-US" dirty="0"/>
          </a:p>
        </p:txBody>
      </p:sp>
    </p:spTree>
    <p:extLst>
      <p:ext uri="{BB962C8B-B14F-4D97-AF65-F5344CB8AC3E}">
        <p14:creationId xmlns:p14="http://schemas.microsoft.com/office/powerpoint/2010/main" val="915475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40" y="365125"/>
            <a:ext cx="10919460" cy="1920875"/>
          </a:xfrm>
        </p:spPr>
        <p:txBody>
          <a:bodyPr>
            <a:normAutofit/>
          </a:bodyPr>
          <a:lstStyle/>
          <a:p>
            <a:r>
              <a:rPr lang="en-GB" dirty="0"/>
              <a:t>This</a:t>
            </a:r>
            <a:r>
              <a:rPr lang="en-GB" b="1" dirty="0"/>
              <a:t> </a:t>
            </a:r>
            <a:r>
              <a:rPr lang="en-GB" dirty="0"/>
              <a:t>study confirmed the growing suspicion that SUP misuse is evident on the medical floors. </a:t>
            </a:r>
            <a:r>
              <a:rPr lang="en-GB" b="1" dirty="0"/>
              <a:t> </a:t>
            </a:r>
            <a:br>
              <a:rPr lang="en-GB" b="1" dirty="0"/>
            </a:br>
            <a:endParaRPr lang="en-GB" dirty="0"/>
          </a:p>
        </p:txBody>
      </p:sp>
      <p:sp>
        <p:nvSpPr>
          <p:cNvPr id="3" name="Content Placeholder 2"/>
          <p:cNvSpPr>
            <a:spLocks noGrp="1"/>
          </p:cNvSpPr>
          <p:nvPr>
            <p:ph idx="1"/>
          </p:nvPr>
        </p:nvSpPr>
        <p:spPr>
          <a:xfrm>
            <a:off x="434340" y="1851660"/>
            <a:ext cx="11338560" cy="4504690"/>
          </a:xfrm>
        </p:spPr>
        <p:txBody>
          <a:bodyPr>
            <a:normAutofit fontScale="85000" lnSpcReduction="10000"/>
          </a:bodyPr>
          <a:lstStyle/>
          <a:p>
            <a:pPr marL="0" lvl="0" indent="0">
              <a:lnSpc>
                <a:spcPct val="100000"/>
              </a:lnSpc>
              <a:spcBef>
                <a:spcPts val="0"/>
              </a:spcBef>
              <a:buNone/>
              <a:defRPr/>
            </a:pPr>
            <a:r>
              <a:rPr lang="en-GB" sz="3300" dirty="0"/>
              <a:t>Variables associated with stress ulcer prophylaxis misuse: a retrospective analysis.</a:t>
            </a:r>
          </a:p>
          <a:p>
            <a:pPr marL="0" lvl="0" indent="0">
              <a:lnSpc>
                <a:spcPct val="100000"/>
              </a:lnSpc>
              <a:spcBef>
                <a:spcPts val="0"/>
              </a:spcBef>
              <a:buNone/>
              <a:defRPr/>
            </a:pPr>
            <a:endParaRPr lang="en-GB" sz="3300" b="1" cap="all" dirty="0"/>
          </a:p>
          <a:p>
            <a:r>
              <a:rPr lang="en-GB" sz="3300" dirty="0"/>
              <a:t>We retrospectively analysed 320 charts of patients admitted to the medical floor of a tertiary referral university hospital over a 1 year period.</a:t>
            </a:r>
          </a:p>
          <a:p>
            <a:pPr marL="0" lvl="0" indent="0">
              <a:lnSpc>
                <a:spcPct val="100000"/>
              </a:lnSpc>
              <a:spcBef>
                <a:spcPts val="0"/>
              </a:spcBef>
              <a:buNone/>
              <a:defRPr/>
            </a:pPr>
            <a:endParaRPr lang="en-GB" sz="3300" dirty="0"/>
          </a:p>
          <a:p>
            <a:pPr>
              <a:lnSpc>
                <a:spcPct val="100000"/>
              </a:lnSpc>
              <a:spcBef>
                <a:spcPts val="0"/>
              </a:spcBef>
              <a:defRPr/>
            </a:pPr>
            <a:r>
              <a:rPr lang="en-GB" sz="3300" dirty="0"/>
              <a:t>We found that 92% of patients admitted during that period were not eligible for SUP</a:t>
            </a:r>
          </a:p>
          <a:p>
            <a:endParaRPr lang="en-GB" sz="3300" dirty="0"/>
          </a:p>
          <a:p>
            <a:pPr marL="0" indent="0" algn="r">
              <a:buNone/>
            </a:pPr>
            <a:r>
              <a:rPr lang="en-GB" sz="3300" dirty="0"/>
              <a:t>Issa, I.A., </a:t>
            </a:r>
            <a:r>
              <a:rPr lang="en-GB" sz="3300" dirty="0" err="1"/>
              <a:t>Soubra</a:t>
            </a:r>
            <a:r>
              <a:rPr lang="en-GB" sz="3300" dirty="0"/>
              <a:t>, O., </a:t>
            </a:r>
            <a:r>
              <a:rPr lang="en-GB" sz="3300" dirty="0" err="1"/>
              <a:t>Nakkash</a:t>
            </a:r>
            <a:r>
              <a:rPr lang="en-GB" sz="3300" dirty="0"/>
              <a:t>, H. et al. Dig Dis Sci (2012) 57: 2633. doi:10.1007/s10620-012-2104-9</a:t>
            </a:r>
            <a:endParaRPr lang="en-GB" sz="3300" dirty="0">
              <a:solidFill>
                <a:srgbClr val="333333"/>
              </a:solidFill>
              <a:latin typeface="Guardian TextSans Web"/>
            </a:endParaRP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16</a:t>
            </a:fld>
            <a:endParaRPr lang="en-US" dirty="0"/>
          </a:p>
        </p:txBody>
      </p:sp>
    </p:spTree>
    <p:extLst>
      <p:ext uri="{BB962C8B-B14F-4D97-AF65-F5344CB8AC3E}">
        <p14:creationId xmlns:p14="http://schemas.microsoft.com/office/powerpoint/2010/main" val="692318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Omeprazole 'increases the risk of suffering a heart attack by around 20%'</a:t>
            </a:r>
          </a:p>
        </p:txBody>
      </p:sp>
      <p:sp>
        <p:nvSpPr>
          <p:cNvPr id="3" name="Content Placeholder 2"/>
          <p:cNvSpPr>
            <a:spLocks noGrp="1"/>
          </p:cNvSpPr>
          <p:nvPr>
            <p:ph sz="half" idx="1"/>
          </p:nvPr>
        </p:nvSpPr>
        <p:spPr>
          <a:xfrm>
            <a:off x="838200" y="1825625"/>
            <a:ext cx="5974080" cy="4351337"/>
          </a:xfrm>
        </p:spPr>
        <p:txBody>
          <a:bodyPr>
            <a:normAutofit fontScale="92500"/>
          </a:bodyPr>
          <a:lstStyle/>
          <a:p>
            <a:endParaRPr lang="en-GB" sz="3200" dirty="0"/>
          </a:p>
          <a:p>
            <a:r>
              <a:rPr lang="en-GB" sz="3200" dirty="0"/>
              <a:t>According to a  Stanford University school of medicine study of three million patients records.</a:t>
            </a:r>
          </a:p>
          <a:p>
            <a:r>
              <a:rPr lang="en-GB" sz="3200" dirty="0"/>
              <a:t>It is thought that the drugs harm the heart by cutting levels of nitric oxide</a:t>
            </a:r>
          </a:p>
          <a:p>
            <a:r>
              <a:rPr lang="en-GB" sz="3200" dirty="0"/>
              <a:t>A gas that keeps the arteries flexible and healthy.</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17</a:t>
            </a:fld>
            <a:endParaRPr lang="en-US" dirty="0"/>
          </a:p>
        </p:txBody>
      </p:sp>
      <p:sp>
        <p:nvSpPr>
          <p:cNvPr id="6" name="Content Placeholder 5"/>
          <p:cNvSpPr>
            <a:spLocks noGrp="1"/>
          </p:cNvSpPr>
          <p:nvPr>
            <p:ph sz="half" idx="2"/>
          </p:nvPr>
        </p:nvSpPr>
        <p:spPr/>
        <p:txBody>
          <a:bodyPr/>
          <a:lstStyle/>
          <a:p>
            <a:endParaRPr lang="en-GB"/>
          </a:p>
        </p:txBody>
      </p:sp>
    </p:spTree>
    <p:extLst>
      <p:ext uri="{BB962C8B-B14F-4D97-AF65-F5344CB8AC3E}">
        <p14:creationId xmlns:p14="http://schemas.microsoft.com/office/powerpoint/2010/main" val="3191800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sz="4000" dirty="0"/>
            </a:br>
            <a:br>
              <a:rPr lang="en-GB" sz="4000" dirty="0"/>
            </a:br>
            <a:r>
              <a:rPr lang="en-GB" dirty="0"/>
              <a:t>Studies have found an increased risk of incidence of CKD, CKD progression, and ESRD.</a:t>
            </a:r>
            <a:br>
              <a:rPr lang="en-GB" dirty="0"/>
            </a:br>
            <a:br>
              <a:rPr lang="en-GB" dirty="0"/>
            </a:br>
            <a:endParaRPr lang="en-GB" dirty="0"/>
          </a:p>
        </p:txBody>
      </p:sp>
      <p:sp>
        <p:nvSpPr>
          <p:cNvPr id="3" name="Content Placeholder 2"/>
          <p:cNvSpPr>
            <a:spLocks noGrp="1"/>
          </p:cNvSpPr>
          <p:nvPr>
            <p:ph idx="1"/>
          </p:nvPr>
        </p:nvSpPr>
        <p:spPr>
          <a:xfrm>
            <a:off x="838200" y="1851660"/>
            <a:ext cx="10515600" cy="4504690"/>
          </a:xfrm>
        </p:spPr>
        <p:txBody>
          <a:bodyPr/>
          <a:lstStyle/>
          <a:p>
            <a:r>
              <a:rPr lang="en-GB" sz="3200" dirty="0"/>
              <a:t>Over 5 years, 250,000 PPI users case notes were studied in U.S.A.</a:t>
            </a:r>
          </a:p>
          <a:p>
            <a:r>
              <a:rPr lang="en-GB" sz="3200" dirty="0"/>
              <a:t> After the researchers weighed other factors, PPI users still had a 28% greater risk. </a:t>
            </a:r>
          </a:p>
          <a:p>
            <a:r>
              <a:rPr lang="en-GB" sz="3200" dirty="0"/>
              <a:t> Less than 0.2%  of study patients developed </a:t>
            </a:r>
            <a:r>
              <a:rPr lang="en-GB" sz="3200" dirty="0">
                <a:hlinkClick r:id="rId3"/>
              </a:rPr>
              <a:t>end-stage kidney failure</a:t>
            </a:r>
            <a:r>
              <a:rPr lang="en-GB" sz="3200" dirty="0"/>
              <a:t>. </a:t>
            </a:r>
          </a:p>
          <a:p>
            <a:r>
              <a:rPr lang="en-GB" sz="3200" dirty="0"/>
              <a:t>But the odds were almost doubled among PPI users.</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18</a:t>
            </a:fld>
            <a:endParaRPr lang="en-US" dirty="0"/>
          </a:p>
        </p:txBody>
      </p:sp>
    </p:spTree>
    <p:extLst>
      <p:ext uri="{BB962C8B-B14F-4D97-AF65-F5344CB8AC3E}">
        <p14:creationId xmlns:p14="http://schemas.microsoft.com/office/powerpoint/2010/main" val="1493174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Associated risk with dementia</a:t>
            </a:r>
          </a:p>
        </p:txBody>
      </p:sp>
      <p:sp>
        <p:nvSpPr>
          <p:cNvPr id="3" name="Content Placeholder 2"/>
          <p:cNvSpPr>
            <a:spLocks noGrp="1"/>
          </p:cNvSpPr>
          <p:nvPr>
            <p:ph idx="1"/>
          </p:nvPr>
        </p:nvSpPr>
        <p:spPr>
          <a:xfrm>
            <a:off x="838200" y="1825624"/>
            <a:ext cx="10515600" cy="4530725"/>
          </a:xfrm>
        </p:spPr>
        <p:txBody>
          <a:bodyPr>
            <a:normAutofit lnSpcReduction="10000"/>
          </a:bodyPr>
          <a:lstStyle/>
          <a:p>
            <a:r>
              <a:rPr lang="en-GB" sz="3200" dirty="0"/>
              <a:t>The German Centre for Neurodegenerative Diseases in Bonn studied 73,679 people aged 75 and older. </a:t>
            </a:r>
          </a:p>
          <a:p>
            <a:r>
              <a:rPr lang="en-GB" sz="3200" dirty="0"/>
              <a:t>The researchers found regular PPI users had at least a 44 % increased risk of dementia compared with those not using the drugs.</a:t>
            </a:r>
          </a:p>
          <a:p>
            <a:endParaRPr lang="en-GB" sz="3200" dirty="0"/>
          </a:p>
          <a:p>
            <a:r>
              <a:rPr lang="en-GB" dirty="0"/>
              <a:t>Gomm W, von Holt K, </a:t>
            </a:r>
            <a:r>
              <a:rPr lang="en-GB" dirty="0" err="1"/>
              <a:t>Thomé</a:t>
            </a:r>
            <a:r>
              <a:rPr lang="en-GB" dirty="0"/>
              <a:t> F, </a:t>
            </a:r>
            <a:r>
              <a:rPr lang="en-GB" dirty="0" err="1"/>
              <a:t>Broich</a:t>
            </a:r>
            <a:r>
              <a:rPr lang="en-GB" dirty="0"/>
              <a:t> K, Maier W, Fink A, </a:t>
            </a:r>
            <a:r>
              <a:rPr lang="en-GB" dirty="0" err="1"/>
              <a:t>Doblhammer</a:t>
            </a:r>
            <a:r>
              <a:rPr lang="en-GB" dirty="0"/>
              <a:t> G, </a:t>
            </a:r>
            <a:r>
              <a:rPr lang="en-GB" dirty="0" err="1"/>
              <a:t>Haenisch</a:t>
            </a:r>
            <a:r>
              <a:rPr lang="en-GB" dirty="0"/>
              <a:t> B. Association of Proton Pump Inhibitors With Risk of </a:t>
            </a:r>
            <a:r>
              <a:rPr lang="en-GB" dirty="0" err="1"/>
              <a:t>DementiaA</a:t>
            </a:r>
            <a:r>
              <a:rPr lang="en-GB" dirty="0"/>
              <a:t> </a:t>
            </a:r>
            <a:r>
              <a:rPr lang="en-GB" dirty="0" err="1"/>
              <a:t>Pharmacoepidemiological</a:t>
            </a:r>
            <a:r>
              <a:rPr lang="en-GB" dirty="0"/>
              <a:t> Claims Data Analysis. </a:t>
            </a:r>
            <a:r>
              <a:rPr lang="en-GB" i="1" dirty="0"/>
              <a:t>JAMA Neurol.</a:t>
            </a:r>
            <a:r>
              <a:rPr lang="en-GB" dirty="0"/>
              <a:t> 2016;73(4):410-416. doi:10.1001/jamaneurol.2015.4791</a:t>
            </a:r>
            <a:endParaRPr lang="en-GB" sz="3200" dirty="0"/>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19</a:t>
            </a:fld>
            <a:endParaRPr lang="en-US" dirty="0"/>
          </a:p>
        </p:txBody>
      </p:sp>
    </p:spTree>
    <p:extLst>
      <p:ext uri="{BB962C8B-B14F-4D97-AF65-F5344CB8AC3E}">
        <p14:creationId xmlns:p14="http://schemas.microsoft.com/office/powerpoint/2010/main" val="1728984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the seminar will cover</a:t>
            </a:r>
          </a:p>
        </p:txBody>
      </p:sp>
      <p:sp>
        <p:nvSpPr>
          <p:cNvPr id="3" name="Content Placeholder 2"/>
          <p:cNvSpPr>
            <a:spLocks noGrp="1"/>
          </p:cNvSpPr>
          <p:nvPr>
            <p:ph sz="half" idx="1"/>
          </p:nvPr>
        </p:nvSpPr>
        <p:spPr/>
        <p:txBody>
          <a:bodyPr>
            <a:normAutofit/>
          </a:bodyPr>
          <a:lstStyle/>
          <a:p>
            <a:r>
              <a:rPr lang="en-GB" dirty="0"/>
              <a:t>What PPIs are and how they work.</a:t>
            </a:r>
          </a:p>
          <a:p>
            <a:r>
              <a:rPr lang="en-GB" dirty="0"/>
              <a:t>Information on possible adverse effects from mild to life threatening.</a:t>
            </a:r>
          </a:p>
          <a:p>
            <a:r>
              <a:rPr lang="en-GB" dirty="0"/>
              <a:t>why they may increase incidence or severity of various pathologies.</a:t>
            </a:r>
          </a:p>
          <a:p>
            <a:endParaRPr lang="en-GB" dirty="0"/>
          </a:p>
        </p:txBody>
      </p:sp>
      <p:sp>
        <p:nvSpPr>
          <p:cNvPr id="4" name="Content Placeholder 3"/>
          <p:cNvSpPr>
            <a:spLocks noGrp="1"/>
          </p:cNvSpPr>
          <p:nvPr>
            <p:ph sz="half" idx="2"/>
          </p:nvPr>
        </p:nvSpPr>
        <p:spPr/>
        <p:txBody>
          <a:bodyPr>
            <a:normAutofit/>
          </a:bodyPr>
          <a:lstStyle/>
          <a:p>
            <a:r>
              <a:rPr lang="en-GB" dirty="0"/>
              <a:t>over prescribing when not needed</a:t>
            </a:r>
          </a:p>
          <a:p>
            <a:r>
              <a:rPr lang="en-GB" dirty="0"/>
              <a:t>Update on conventional protocols.</a:t>
            </a:r>
          </a:p>
          <a:p>
            <a:r>
              <a:rPr lang="en-GB" dirty="0"/>
              <a:t>Management plans to aid withdrawal.</a:t>
            </a:r>
          </a:p>
          <a:p>
            <a:r>
              <a:rPr lang="en-GB" dirty="0"/>
              <a:t>case study demonstrating withdrawals.</a:t>
            </a:r>
          </a:p>
          <a:p>
            <a:endParaRPr lang="en-GB" dirty="0"/>
          </a:p>
        </p:txBody>
      </p:sp>
      <p:sp>
        <p:nvSpPr>
          <p:cNvPr id="5" name="Slide Number Placeholder 4"/>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437324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080895"/>
          </a:xfrm>
        </p:spPr>
        <p:txBody>
          <a:bodyPr/>
          <a:lstStyle/>
          <a:p>
            <a:r>
              <a:rPr lang="en-GB" dirty="0"/>
              <a:t>Why might PPIs have so varied  adverse effects and risks?</a:t>
            </a:r>
          </a:p>
        </p:txBody>
      </p:sp>
      <p:sp>
        <p:nvSpPr>
          <p:cNvPr id="4" name="Slide Number Placeholder 3"/>
          <p:cNvSpPr>
            <a:spLocks noGrp="1"/>
          </p:cNvSpPr>
          <p:nvPr>
            <p:ph type="sldNum" sz="quarter" idx="12"/>
          </p:nvPr>
        </p:nvSpPr>
        <p:spPr/>
        <p:txBody>
          <a:bodyPr/>
          <a:lstStyle/>
          <a:p>
            <a:fld id="{48F63A3B-78C7-47BE-AE5E-E10140E04643}" type="slidenum">
              <a:rPr lang="en-US" smtClean="0"/>
              <a:t>20</a:t>
            </a:fld>
            <a:endParaRPr lang="en-US" dirty="0"/>
          </a:p>
        </p:txBody>
      </p:sp>
      <p:sp>
        <p:nvSpPr>
          <p:cNvPr id="5" name="Content Placeholder 4"/>
          <p:cNvSpPr>
            <a:spLocks noGrp="1"/>
          </p:cNvSpPr>
          <p:nvPr>
            <p:ph idx="1"/>
          </p:nvPr>
        </p:nvSpPr>
        <p:spPr/>
        <p:txBody>
          <a:bodyPr/>
          <a:lstStyle/>
          <a:p>
            <a:endParaRPr lang="en-GB"/>
          </a:p>
        </p:txBody>
      </p:sp>
    </p:spTree>
    <p:extLst>
      <p:ext uri="{BB962C8B-B14F-4D97-AF65-F5344CB8AC3E}">
        <p14:creationId xmlns:p14="http://schemas.microsoft.com/office/powerpoint/2010/main" val="315023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 y="365125"/>
            <a:ext cx="11026140" cy="1325563"/>
          </a:xfrm>
        </p:spPr>
        <p:txBody>
          <a:bodyPr/>
          <a:lstStyle/>
          <a:p>
            <a:r>
              <a:rPr lang="en-GB" dirty="0"/>
              <a:t>PPIs effect the absorption of nutrients</a:t>
            </a:r>
          </a:p>
        </p:txBody>
      </p:sp>
      <p:sp>
        <p:nvSpPr>
          <p:cNvPr id="3" name="Content Placeholder 2"/>
          <p:cNvSpPr>
            <a:spLocks noGrp="1"/>
          </p:cNvSpPr>
          <p:nvPr>
            <p:ph idx="1"/>
          </p:nvPr>
        </p:nvSpPr>
        <p:spPr>
          <a:xfrm>
            <a:off x="327660" y="1825625"/>
            <a:ext cx="5768340" cy="4351338"/>
          </a:xfrm>
        </p:spPr>
        <p:txBody>
          <a:bodyPr>
            <a:normAutofit/>
          </a:bodyPr>
          <a:lstStyle/>
          <a:p>
            <a:r>
              <a:rPr lang="en-GB" sz="3200" dirty="0"/>
              <a:t>Yes, stomach acid may induce heartburn</a:t>
            </a:r>
          </a:p>
          <a:p>
            <a:r>
              <a:rPr lang="en-GB" sz="3200" b="1" dirty="0"/>
              <a:t>But it also helps digest food!</a:t>
            </a:r>
          </a:p>
        </p:txBody>
      </p:sp>
      <p:sp>
        <p:nvSpPr>
          <p:cNvPr id="4" name="Slide Number Placeholder 3"/>
          <p:cNvSpPr>
            <a:spLocks noGrp="1"/>
          </p:cNvSpPr>
          <p:nvPr>
            <p:ph type="sldNum" sz="quarter" idx="12"/>
          </p:nvPr>
        </p:nvSpPr>
        <p:spPr/>
        <p:txBody>
          <a:bodyPr/>
          <a:lstStyle/>
          <a:p>
            <a:fld id="{48F63A3B-78C7-47BE-AE5E-E10140E04643}" type="slidenum">
              <a:rPr lang="en-US" smtClean="0"/>
              <a:t>21</a:t>
            </a:fld>
            <a:endParaRPr lang="en-US" dirty="0"/>
          </a:p>
        </p:txBody>
      </p:sp>
    </p:spTree>
    <p:extLst>
      <p:ext uri="{BB962C8B-B14F-4D97-AF65-F5344CB8AC3E}">
        <p14:creationId xmlns:p14="http://schemas.microsoft.com/office/powerpoint/2010/main" val="375542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PPIs leave people vulnerable to infections</a:t>
            </a:r>
          </a:p>
        </p:txBody>
      </p:sp>
      <p:sp>
        <p:nvSpPr>
          <p:cNvPr id="3" name="Content Placeholder 2"/>
          <p:cNvSpPr>
            <a:spLocks noGrp="1"/>
          </p:cNvSpPr>
          <p:nvPr>
            <p:ph idx="1"/>
          </p:nvPr>
        </p:nvSpPr>
        <p:spPr>
          <a:xfrm>
            <a:off x="838200" y="2354579"/>
            <a:ext cx="10515600" cy="3822383"/>
          </a:xfrm>
        </p:spPr>
        <p:txBody>
          <a:bodyPr>
            <a:normAutofit/>
          </a:bodyPr>
          <a:lstStyle/>
          <a:p>
            <a:pPr fontAlgn="base"/>
            <a:r>
              <a:rPr lang="en-GB" sz="3200" dirty="0"/>
              <a:t>Stomach acid provides a barrier function against different pathogens which are ingested</a:t>
            </a:r>
          </a:p>
          <a:p>
            <a:pPr fontAlgn="base"/>
            <a:r>
              <a:rPr lang="en-GB" sz="3200" dirty="0"/>
              <a:t>when there's less stomach acid, people are vulnerable to infections, including </a:t>
            </a:r>
            <a:r>
              <a:rPr lang="en-GB" sz="3200" b="1" dirty="0"/>
              <a:t>salmonella</a:t>
            </a:r>
            <a:r>
              <a:rPr lang="en-GB" sz="3200" dirty="0"/>
              <a:t>, and  </a:t>
            </a:r>
            <a:r>
              <a:rPr lang="en-GB" sz="3200" b="1" dirty="0"/>
              <a:t>Clostridium difficile</a:t>
            </a:r>
          </a:p>
        </p:txBody>
      </p:sp>
      <p:sp>
        <p:nvSpPr>
          <p:cNvPr id="4" name="Slide Number Placeholder 3"/>
          <p:cNvSpPr>
            <a:spLocks noGrp="1"/>
          </p:cNvSpPr>
          <p:nvPr>
            <p:ph type="sldNum" sz="quarter" idx="12"/>
          </p:nvPr>
        </p:nvSpPr>
        <p:spPr/>
        <p:txBody>
          <a:bodyPr/>
          <a:lstStyle/>
          <a:p>
            <a:fld id="{48F63A3B-78C7-47BE-AE5E-E10140E04643}" type="slidenum">
              <a:rPr lang="en-US" smtClean="0"/>
              <a:t>22</a:t>
            </a:fld>
            <a:endParaRPr lang="en-US" dirty="0"/>
          </a:p>
        </p:txBody>
      </p:sp>
    </p:spTree>
    <p:extLst>
      <p:ext uri="{BB962C8B-B14F-4D97-AF65-F5344CB8AC3E}">
        <p14:creationId xmlns:p14="http://schemas.microsoft.com/office/powerpoint/2010/main" val="1174841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20775"/>
          </a:xfrm>
        </p:spPr>
        <p:txBody>
          <a:bodyPr>
            <a:normAutofit fontScale="90000"/>
          </a:bodyPr>
          <a:lstStyle/>
          <a:p>
            <a:pPr>
              <a:lnSpc>
                <a:spcPct val="115000"/>
              </a:lnSpc>
              <a:spcAft>
                <a:spcPts val="1000"/>
              </a:spcAft>
            </a:pPr>
            <a:r>
              <a:rPr lang="en-GB" dirty="0"/>
              <a:t>Why else might PPIs have adverse effects across the body's systems?</a:t>
            </a:r>
          </a:p>
        </p:txBody>
      </p:sp>
      <p:sp>
        <p:nvSpPr>
          <p:cNvPr id="3" name="Content Placeholder 2"/>
          <p:cNvSpPr>
            <a:spLocks noGrp="1"/>
          </p:cNvSpPr>
          <p:nvPr>
            <p:ph idx="1"/>
          </p:nvPr>
        </p:nvSpPr>
        <p:spPr/>
        <p:txBody>
          <a:bodyPr>
            <a:normAutofit fontScale="92500" lnSpcReduction="10000"/>
          </a:bodyPr>
          <a:lstStyle/>
          <a:p>
            <a:r>
              <a:rPr lang="en-GB" dirty="0">
                <a:latin typeface="Calibri" panose="020F0502020204030204" pitchFamily="34" charset="0"/>
                <a:ea typeface="Calibri" panose="020F0502020204030204" pitchFamily="34" charset="0"/>
                <a:cs typeface="Times New Roman" panose="02020603050405020304" pitchFamily="18" charset="0"/>
              </a:rPr>
              <a:t>Proton pumps are present in nearly every cell in your body. They have many roles:</a:t>
            </a:r>
          </a:p>
          <a:p>
            <a:r>
              <a:rPr lang="en-GB" dirty="0" err="1">
                <a:latin typeface="Calibri" panose="020F0502020204030204" pitchFamily="34" charset="0"/>
                <a:ea typeface="Calibri" panose="020F0502020204030204" pitchFamily="34" charset="0"/>
                <a:cs typeface="Times New Roman" panose="02020603050405020304" pitchFamily="18" charset="0"/>
              </a:rPr>
              <a:t>Mitochrondria</a:t>
            </a:r>
            <a:r>
              <a:rPr lang="en-GB" dirty="0">
                <a:latin typeface="Calibri" panose="020F0502020204030204" pitchFamily="34" charset="0"/>
                <a:ea typeface="Calibri" panose="020F0502020204030204" pitchFamily="34" charset="0"/>
                <a:cs typeface="Times New Roman" panose="02020603050405020304" pitchFamily="18" charset="0"/>
              </a:rPr>
              <a:t> produce energy by pumping protons to store energy in the form of ATP.</a:t>
            </a:r>
          </a:p>
          <a:p>
            <a:r>
              <a:rPr lang="en-GB" dirty="0">
                <a:latin typeface="Calibri" panose="020F0502020204030204" pitchFamily="34" charset="0"/>
                <a:ea typeface="Calibri" panose="020F0502020204030204" pitchFamily="34" charset="0"/>
                <a:cs typeface="Times New Roman" panose="02020603050405020304" pitchFamily="18" charset="0"/>
              </a:rPr>
              <a:t>The pumps also transport substances around the body.</a:t>
            </a:r>
          </a:p>
          <a:p>
            <a:r>
              <a:rPr lang="en-GB" dirty="0">
                <a:latin typeface="Calibri" panose="020F0502020204030204" pitchFamily="34" charset="0"/>
                <a:ea typeface="Calibri" panose="020F0502020204030204" pitchFamily="34" charset="0"/>
                <a:cs typeface="Times New Roman" panose="02020603050405020304" pitchFamily="18" charset="0"/>
              </a:rPr>
              <a:t>PPIs are designed to interact specifically with the hydrogen/potassium pump in parietal cells of the stomach but research suggests that they have </a:t>
            </a:r>
            <a:r>
              <a:rPr lang="en-GB" sz="3500" b="1" dirty="0">
                <a:latin typeface="Calibri" panose="020F0502020204030204" pitchFamily="34" charset="0"/>
                <a:ea typeface="Calibri" panose="020F0502020204030204" pitchFamily="34" charset="0"/>
                <a:cs typeface="Times New Roman" panose="02020603050405020304" pitchFamily="18" charset="0"/>
              </a:rPr>
              <a:t>nonspecific binding capabilities </a:t>
            </a:r>
            <a:r>
              <a:rPr lang="en-GB" dirty="0">
                <a:latin typeface="Calibri" panose="020F0502020204030204" pitchFamily="34" charset="0"/>
                <a:ea typeface="Calibri" panose="020F0502020204030204" pitchFamily="34" charset="0"/>
                <a:cs typeface="Times New Roman" panose="02020603050405020304" pitchFamily="18" charset="0"/>
              </a:rPr>
              <a:t>(</a:t>
            </a:r>
            <a:r>
              <a:rPr lang="en-GB"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rPr>
              <a:t>3</a:t>
            </a:r>
            <a:r>
              <a:rPr lang="en-GB" dirty="0">
                <a:latin typeface="Calibri" panose="020F0502020204030204" pitchFamily="34" charset="0"/>
                <a:ea typeface="Calibri" panose="020F0502020204030204" pitchFamily="34" charset="0"/>
                <a:cs typeface="Times New Roman" panose="02020603050405020304" pitchFamily="18" charset="0"/>
              </a:rPr>
              <a:t>). </a:t>
            </a:r>
          </a:p>
          <a:p>
            <a:r>
              <a:rPr lang="en-GB" dirty="0">
                <a:latin typeface="Calibri" panose="020F0502020204030204" pitchFamily="34" charset="0"/>
                <a:ea typeface="Calibri" panose="020F0502020204030204" pitchFamily="34" charset="0"/>
                <a:cs typeface="Times New Roman" panose="02020603050405020304" pitchFamily="18" charset="0"/>
              </a:rPr>
              <a:t>PPIs binding to proton pumps is essentially irreversible—they will continue to inhibit the proton pump until the master antioxidant glutathione is able to facilitate dissociation (</a:t>
            </a:r>
            <a:r>
              <a:rPr lang="en-GB"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4</a:t>
            </a:r>
            <a:r>
              <a:rPr lang="en-GB" dirty="0">
                <a:latin typeface="Calibri" panose="020F0502020204030204" pitchFamily="34" charset="0"/>
                <a:ea typeface="Calibri" panose="020F0502020204030204" pitchFamily="34" charset="0"/>
                <a:cs typeface="Times New Roman" panose="02020603050405020304" pitchFamily="18" charset="0"/>
              </a:rPr>
              <a:t>).</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23</a:t>
            </a:fld>
            <a:endParaRPr lang="en-US" dirty="0"/>
          </a:p>
        </p:txBody>
      </p:sp>
    </p:spTree>
    <p:extLst>
      <p:ext uri="{BB962C8B-B14F-4D97-AF65-F5344CB8AC3E}">
        <p14:creationId xmlns:p14="http://schemas.microsoft.com/office/powerpoint/2010/main" val="4194431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Need for complete review of use?</a:t>
            </a:r>
          </a:p>
        </p:txBody>
      </p:sp>
      <p:sp>
        <p:nvSpPr>
          <p:cNvPr id="3" name="Content Placeholder 2"/>
          <p:cNvSpPr>
            <a:spLocks noGrp="1"/>
          </p:cNvSpPr>
          <p:nvPr>
            <p:ph idx="1"/>
          </p:nvPr>
        </p:nvSpPr>
        <p:spPr/>
        <p:txBody>
          <a:bodyPr>
            <a:normAutofit fontScale="92500"/>
          </a:bodyPr>
          <a:lstStyle/>
          <a:p>
            <a:r>
              <a:rPr lang="en-GB" sz="3200" dirty="0"/>
              <a:t> ’A proton pump inhibitor should be prescribed for appropriate indications at the lowest effective dose for the shortest period; the need for long-term treatment should be reviewed periodically.’</a:t>
            </a:r>
          </a:p>
          <a:p>
            <a:pPr marL="0" indent="0" algn="r">
              <a:buNone/>
            </a:pPr>
            <a:endParaRPr lang="en-GB" dirty="0"/>
          </a:p>
          <a:p>
            <a:pPr marL="0" indent="0" algn="r">
              <a:buNone/>
            </a:pPr>
            <a:r>
              <a:rPr lang="en-GB" dirty="0"/>
              <a:t>BNF online 2017</a:t>
            </a:r>
          </a:p>
          <a:p>
            <a:endParaRPr lang="en-GB" dirty="0"/>
          </a:p>
          <a:p>
            <a:r>
              <a:rPr lang="en-GB" dirty="0"/>
              <a:t> </a:t>
            </a:r>
            <a:r>
              <a:rPr lang="en-GB" sz="3200" dirty="0"/>
              <a:t>But does this happens in real life including OTC? And why do we have PPIs combined with other drugs for OA for example?</a:t>
            </a:r>
          </a:p>
        </p:txBody>
      </p:sp>
      <p:sp>
        <p:nvSpPr>
          <p:cNvPr id="4" name="Slide Number Placeholder 3"/>
          <p:cNvSpPr>
            <a:spLocks noGrp="1"/>
          </p:cNvSpPr>
          <p:nvPr>
            <p:ph type="sldNum" sz="quarter" idx="12"/>
          </p:nvPr>
        </p:nvSpPr>
        <p:spPr/>
        <p:txBody>
          <a:bodyPr/>
          <a:lstStyle/>
          <a:p>
            <a:fld id="{48F63A3B-78C7-47BE-AE5E-E10140E04643}" type="slidenum">
              <a:rPr lang="en-US" smtClean="0"/>
              <a:t>24</a:t>
            </a:fld>
            <a:endParaRPr lang="en-US" dirty="0"/>
          </a:p>
        </p:txBody>
      </p:sp>
    </p:spTree>
    <p:extLst>
      <p:ext uri="{BB962C8B-B14F-4D97-AF65-F5344CB8AC3E}">
        <p14:creationId xmlns:p14="http://schemas.microsoft.com/office/powerpoint/2010/main" val="988787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Drugs companies behaving badly</a:t>
            </a:r>
          </a:p>
        </p:txBody>
      </p:sp>
      <p:sp>
        <p:nvSpPr>
          <p:cNvPr id="3" name="Content Placeholder 2"/>
          <p:cNvSpPr>
            <a:spLocks noGrp="1"/>
          </p:cNvSpPr>
          <p:nvPr>
            <p:ph idx="1"/>
          </p:nvPr>
        </p:nvSpPr>
        <p:spPr/>
        <p:txBody>
          <a:bodyPr>
            <a:normAutofit fontScale="92500" lnSpcReduction="10000"/>
          </a:bodyPr>
          <a:lstStyle/>
          <a:p>
            <a:r>
              <a:rPr lang="en-GB" sz="3200" dirty="0"/>
              <a:t>Drug companies…… have paid billions in fines for, among other things, </a:t>
            </a:r>
            <a:r>
              <a:rPr lang="en-GB" sz="3200" b="1" dirty="0"/>
              <a:t>overselling data showing that their drugs work</a:t>
            </a:r>
            <a:r>
              <a:rPr lang="en-GB" sz="3200" dirty="0"/>
              <a:t>.</a:t>
            </a:r>
          </a:p>
          <a:p>
            <a:r>
              <a:rPr lang="en-GB" sz="3200" dirty="0"/>
              <a:t>They pay drug reps to talk to your doctors about what drugs to prescribe. They also pay pharmacists to go into GP surgeries to ‘optimise prescriptions’.</a:t>
            </a:r>
          </a:p>
          <a:p>
            <a:r>
              <a:rPr lang="en-GB" sz="3200" dirty="0"/>
              <a:t>They’ve created a culture where the most common treatment for any medical condition is a drug. </a:t>
            </a:r>
          </a:p>
          <a:p>
            <a:endParaRPr lang="en-GB" dirty="0"/>
          </a:p>
          <a:p>
            <a:r>
              <a:rPr lang="en-GB" dirty="0"/>
              <a:t>Quotes from Dr. Chris Van Tulleken, Dr specialising in infectious diseases and MRC Research Fellow at University College London</a:t>
            </a:r>
          </a:p>
          <a:p>
            <a:endParaRPr lang="en-GB" dirty="0"/>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25</a:t>
            </a:fld>
            <a:endParaRPr lang="en-US" dirty="0"/>
          </a:p>
        </p:txBody>
      </p:sp>
    </p:spTree>
    <p:extLst>
      <p:ext uri="{BB962C8B-B14F-4D97-AF65-F5344CB8AC3E}">
        <p14:creationId xmlns:p14="http://schemas.microsoft.com/office/powerpoint/2010/main" val="2103946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drugs don’t work</a:t>
            </a:r>
          </a:p>
        </p:txBody>
      </p:sp>
      <p:sp>
        <p:nvSpPr>
          <p:cNvPr id="3" name="Content Placeholder 2"/>
          <p:cNvSpPr>
            <a:spLocks noGrp="1"/>
          </p:cNvSpPr>
          <p:nvPr>
            <p:ph idx="1"/>
          </p:nvPr>
        </p:nvSpPr>
        <p:spPr/>
        <p:txBody>
          <a:bodyPr>
            <a:normAutofit/>
          </a:bodyPr>
          <a:lstStyle/>
          <a:p>
            <a:pPr fontAlgn="base"/>
            <a:r>
              <a:rPr lang="en-GB" sz="3200" dirty="0"/>
              <a:t>Most drugs don’t work well most of the time, for most people.</a:t>
            </a:r>
          </a:p>
          <a:p>
            <a:pPr fontAlgn="base"/>
            <a:r>
              <a:rPr lang="en-GB" sz="3200" dirty="0"/>
              <a:t>I’m talking about the drugs we take because the world we live in makes us unfit, unhappy and overweight: antidepressants, painkillers and drugs such as statins.</a:t>
            </a:r>
          </a:p>
        </p:txBody>
      </p:sp>
      <p:sp>
        <p:nvSpPr>
          <p:cNvPr id="4" name="Slide Number Placeholder 3"/>
          <p:cNvSpPr>
            <a:spLocks noGrp="1"/>
          </p:cNvSpPr>
          <p:nvPr>
            <p:ph type="sldNum" sz="quarter" idx="12"/>
          </p:nvPr>
        </p:nvSpPr>
        <p:spPr/>
        <p:txBody>
          <a:bodyPr/>
          <a:lstStyle/>
          <a:p>
            <a:fld id="{48F63A3B-78C7-47BE-AE5E-E10140E04643}" type="slidenum">
              <a:rPr lang="en-US" smtClean="0"/>
              <a:t>26</a:t>
            </a:fld>
            <a:endParaRPr lang="en-US" dirty="0"/>
          </a:p>
        </p:txBody>
      </p:sp>
    </p:spTree>
    <p:extLst>
      <p:ext uri="{BB962C8B-B14F-4D97-AF65-F5344CB8AC3E}">
        <p14:creationId xmlns:p14="http://schemas.microsoft.com/office/powerpoint/2010/main" val="4022708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52295"/>
          </a:xfrm>
        </p:spPr>
        <p:txBody>
          <a:bodyPr/>
          <a:lstStyle/>
          <a:p>
            <a:r>
              <a:rPr lang="en-GB" dirty="0"/>
              <a:t>‘I can’t seem to get off the drug’</a:t>
            </a:r>
          </a:p>
        </p:txBody>
      </p:sp>
      <p:sp>
        <p:nvSpPr>
          <p:cNvPr id="3" name="Content Placeholder 2"/>
          <p:cNvSpPr>
            <a:spLocks noGrp="1"/>
          </p:cNvSpPr>
          <p:nvPr>
            <p:ph idx="1"/>
          </p:nvPr>
        </p:nvSpPr>
        <p:spPr>
          <a:xfrm>
            <a:off x="838200" y="2697479"/>
            <a:ext cx="10515600" cy="3479483"/>
          </a:xfrm>
        </p:spPr>
        <p:txBody>
          <a:bodyPr>
            <a:normAutofit/>
          </a:bodyPr>
          <a:lstStyle/>
          <a:p>
            <a:r>
              <a:rPr lang="en-GB" sz="3200" dirty="0"/>
              <a:t>“when I do, I experience severe stomach pain. I can't eat anything without experiencing stomach pain," the patient says.</a:t>
            </a:r>
          </a:p>
          <a:p>
            <a:r>
              <a:rPr lang="en-GB" sz="3200" dirty="0"/>
              <a:t>"It just feels like you've got a knife in your gut. It's just really painful."</a:t>
            </a:r>
          </a:p>
        </p:txBody>
      </p:sp>
      <p:sp>
        <p:nvSpPr>
          <p:cNvPr id="4" name="Slide Number Placeholder 3"/>
          <p:cNvSpPr>
            <a:spLocks noGrp="1"/>
          </p:cNvSpPr>
          <p:nvPr>
            <p:ph type="sldNum" sz="quarter" idx="12"/>
          </p:nvPr>
        </p:nvSpPr>
        <p:spPr/>
        <p:txBody>
          <a:bodyPr/>
          <a:lstStyle/>
          <a:p>
            <a:fld id="{48F63A3B-78C7-47BE-AE5E-E10140E04643}" type="slidenum">
              <a:rPr lang="en-US" smtClean="0"/>
              <a:t>27</a:t>
            </a:fld>
            <a:endParaRPr lang="en-US" dirty="0"/>
          </a:p>
        </p:txBody>
      </p:sp>
    </p:spTree>
    <p:extLst>
      <p:ext uri="{BB962C8B-B14F-4D97-AF65-F5344CB8AC3E}">
        <p14:creationId xmlns:p14="http://schemas.microsoft.com/office/powerpoint/2010/main" val="2332841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901506"/>
          </a:xfrm>
        </p:spPr>
        <p:txBody>
          <a:bodyPr>
            <a:normAutofit fontScale="90000"/>
          </a:bodyPr>
          <a:lstStyle/>
          <a:p>
            <a:r>
              <a:rPr lang="en-GB" dirty="0"/>
              <a:t>Rebound acid hypersecretion and protracted dyspepsia may occur after stopping prolonged treatment with a proton pump inhibitor.</a:t>
            </a:r>
          </a:p>
        </p:txBody>
      </p:sp>
      <p:sp>
        <p:nvSpPr>
          <p:cNvPr id="3" name="Content Placeholder 2"/>
          <p:cNvSpPr>
            <a:spLocks noGrp="1"/>
          </p:cNvSpPr>
          <p:nvPr>
            <p:ph idx="1"/>
          </p:nvPr>
        </p:nvSpPr>
        <p:spPr>
          <a:xfrm>
            <a:off x="838200" y="2446019"/>
            <a:ext cx="10515600" cy="3730943"/>
          </a:xfrm>
        </p:spPr>
        <p:txBody>
          <a:bodyPr/>
          <a:lstStyle/>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28</a:t>
            </a:fld>
            <a:endParaRPr lang="en-US" dirty="0"/>
          </a:p>
        </p:txBody>
      </p:sp>
    </p:spTree>
    <p:extLst>
      <p:ext uri="{BB962C8B-B14F-4D97-AF65-F5344CB8AC3E}">
        <p14:creationId xmlns:p14="http://schemas.microsoft.com/office/powerpoint/2010/main" val="2793353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‘Try everything else first’</a:t>
            </a:r>
          </a:p>
        </p:txBody>
      </p:sp>
      <p:sp>
        <p:nvSpPr>
          <p:cNvPr id="3" name="Content Placeholder 2"/>
          <p:cNvSpPr>
            <a:spLocks noGrp="1"/>
          </p:cNvSpPr>
          <p:nvPr>
            <p:ph idx="1"/>
          </p:nvPr>
        </p:nvSpPr>
        <p:spPr/>
        <p:txBody>
          <a:bodyPr/>
          <a:lstStyle/>
          <a:p>
            <a:r>
              <a:rPr lang="en-GB" sz="3200" dirty="0"/>
              <a:t>Kenneth </a:t>
            </a:r>
            <a:r>
              <a:rPr lang="en-GB" sz="3200" dirty="0" err="1"/>
              <a:t>DeVault</a:t>
            </a:r>
            <a:r>
              <a:rPr lang="en-GB" sz="3200" dirty="0"/>
              <a:t> gastroenterologist Mayo Clinic</a:t>
            </a:r>
          </a:p>
          <a:p>
            <a:r>
              <a:rPr lang="en-GB" sz="3200" dirty="0"/>
              <a:t>Says</a:t>
            </a:r>
          </a:p>
          <a:p>
            <a:r>
              <a:rPr lang="en-GB" sz="3200" dirty="0"/>
              <a:t>‘ if someone really needs a PPI, they should take one. But they should try everything else first, keep an eye out for any side effects, and talk to their doctor about how long they should stay on it.’</a:t>
            </a:r>
          </a:p>
          <a:p>
            <a:pPr marL="0" indent="0">
              <a:buNone/>
            </a:pPr>
            <a:endParaRPr lang="en-GB" sz="3200" dirty="0"/>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29</a:t>
            </a:fld>
            <a:endParaRPr lang="en-US" dirty="0"/>
          </a:p>
        </p:txBody>
      </p:sp>
    </p:spTree>
    <p:extLst>
      <p:ext uri="{BB962C8B-B14F-4D97-AF65-F5344CB8AC3E}">
        <p14:creationId xmlns:p14="http://schemas.microsoft.com/office/powerpoint/2010/main" val="1806365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PPIs are one of the worlds most used drugs</a:t>
            </a:r>
          </a:p>
        </p:txBody>
      </p:sp>
      <p:sp>
        <p:nvSpPr>
          <p:cNvPr id="3" name="Content Placeholder 2"/>
          <p:cNvSpPr>
            <a:spLocks noGrp="1"/>
          </p:cNvSpPr>
          <p:nvPr>
            <p:ph sz="half" idx="1"/>
          </p:nvPr>
        </p:nvSpPr>
        <p:spPr>
          <a:xfrm>
            <a:off x="838200" y="1690688"/>
            <a:ext cx="5402580" cy="4486275"/>
          </a:xfrm>
        </p:spPr>
        <p:txBody>
          <a:bodyPr/>
          <a:lstStyle/>
          <a:p>
            <a:r>
              <a:rPr lang="en-GB" dirty="0"/>
              <a:t>They include omeprazole and lansoprazole.</a:t>
            </a:r>
          </a:p>
          <a:p>
            <a:r>
              <a:rPr lang="en-GB" dirty="0"/>
              <a:t>More than five million prescriptions are written out each year in England.</a:t>
            </a:r>
          </a:p>
          <a:p>
            <a:r>
              <a:rPr lang="en-GB" dirty="0"/>
              <a:t>In 2006 $13 billion was spent on PPIs in the USA alone.</a:t>
            </a:r>
          </a:p>
          <a:p>
            <a:r>
              <a:rPr lang="en-GB" dirty="0"/>
              <a:t>Omeprazole is on the WHO model list of essential medicines.</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1562903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Gastro oesophageal reflux disease</a:t>
            </a:r>
          </a:p>
        </p:txBody>
      </p:sp>
      <p:sp>
        <p:nvSpPr>
          <p:cNvPr id="3" name="Content Placeholder 2"/>
          <p:cNvSpPr>
            <a:spLocks noGrp="1"/>
          </p:cNvSpPr>
          <p:nvPr>
            <p:ph idx="1"/>
          </p:nvPr>
        </p:nvSpPr>
        <p:spPr/>
        <p:txBody>
          <a:bodyPr/>
          <a:lstStyle/>
          <a:p>
            <a:pPr>
              <a:lnSpc>
                <a:spcPct val="115000"/>
              </a:lnSpc>
              <a:spcBef>
                <a:spcPts val="0"/>
              </a:spcBef>
              <a:spcAft>
                <a:spcPts val="1000"/>
              </a:spcAf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GORD is the most common digestive disorder in the United States. </a:t>
            </a:r>
          </a:p>
          <a:p>
            <a:pPr>
              <a:lnSpc>
                <a:spcPct val="115000"/>
              </a:lnSpc>
              <a:spcBef>
                <a:spcPts val="0"/>
              </a:spcBef>
              <a:spcAft>
                <a:spcPts val="1000"/>
              </a:spcAft>
              <a:defRPr/>
            </a:pPr>
            <a:r>
              <a:rPr lang="en-GB" b="1" dirty="0">
                <a:solidFill>
                  <a:prstClr val="black"/>
                </a:solidFill>
                <a:latin typeface="Calibri" panose="020F0502020204030204" pitchFamily="34" charset="0"/>
                <a:ea typeface="Calibri" panose="020F0502020204030204" pitchFamily="34" charset="0"/>
                <a:cs typeface="Times New Roman" panose="02020603050405020304" pitchFamily="18" charset="0"/>
              </a:rPr>
              <a:t>60% </a:t>
            </a: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 of the adult population will experience some type of GORD within a 12-month period.</a:t>
            </a:r>
          </a:p>
          <a:p>
            <a:pPr>
              <a:lnSpc>
                <a:spcPct val="115000"/>
              </a:lnSpc>
              <a:spcBef>
                <a:spcPts val="0"/>
              </a:spcBef>
              <a:spcAft>
                <a:spcPts val="1000"/>
              </a:spcAf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Its diagnosis increased by </a:t>
            </a:r>
            <a:r>
              <a:rPr lang="en-GB" b="1" dirty="0">
                <a:solidFill>
                  <a:prstClr val="black"/>
                </a:solidFill>
                <a:latin typeface="Calibri" panose="020F0502020204030204" pitchFamily="34" charset="0"/>
                <a:ea typeface="Calibri" panose="020F0502020204030204" pitchFamily="34" charset="0"/>
                <a:cs typeface="Times New Roman" panose="02020603050405020304" pitchFamily="18" charset="0"/>
              </a:rPr>
              <a:t>216 %</a:t>
            </a: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 between 1998 and 2005.</a:t>
            </a:r>
          </a:p>
          <a:p>
            <a:pPr>
              <a:lnSpc>
                <a:spcPct val="115000"/>
              </a:lnSpc>
              <a:spcBef>
                <a:spcPts val="0"/>
              </a:spcBef>
              <a:spcAft>
                <a:spcPts val="1000"/>
              </a:spcAft>
              <a:defRPr/>
            </a:pPr>
            <a:r>
              <a:rPr lang="en-GB" dirty="0">
                <a:solidFill>
                  <a:prstClr val="black"/>
                </a:solidFill>
                <a:latin typeface="Calibri" panose="020F0502020204030204" pitchFamily="34" charset="0"/>
                <a:ea typeface="Calibri" panose="020F0502020204030204" pitchFamily="34" charset="0"/>
                <a:cs typeface="Times New Roman" panose="02020603050405020304" pitchFamily="18" charset="0"/>
              </a:rPr>
              <a:t>Its incidence is likely to be underestimated because of ‘over the counter’ self medication.</a:t>
            </a:r>
          </a:p>
          <a:p>
            <a:pPr marL="0" indent="0">
              <a:buNone/>
            </a:pPr>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30</a:t>
            </a:fld>
            <a:endParaRPr lang="en-US" dirty="0"/>
          </a:p>
        </p:txBody>
      </p:sp>
    </p:spTree>
    <p:extLst>
      <p:ext uri="{BB962C8B-B14F-4D97-AF65-F5344CB8AC3E}">
        <p14:creationId xmlns:p14="http://schemas.microsoft.com/office/powerpoint/2010/main" val="13264592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365125"/>
            <a:ext cx="10965180" cy="526415"/>
          </a:xfrm>
        </p:spPr>
        <p:txBody>
          <a:bodyPr>
            <a:normAutofit fontScale="90000"/>
          </a:bodyPr>
          <a:lstStyle/>
          <a:p>
            <a:r>
              <a:rPr lang="en-GB" dirty="0"/>
              <a:t>GORD aetiology</a:t>
            </a:r>
          </a:p>
        </p:txBody>
      </p:sp>
      <p:sp>
        <p:nvSpPr>
          <p:cNvPr id="3" name="Content Placeholder 2"/>
          <p:cNvSpPr>
            <a:spLocks noGrp="1"/>
          </p:cNvSpPr>
          <p:nvPr>
            <p:ph idx="1"/>
          </p:nvPr>
        </p:nvSpPr>
        <p:spPr>
          <a:xfrm>
            <a:off x="388620" y="1211580"/>
            <a:ext cx="11452860" cy="5509895"/>
          </a:xfrm>
        </p:spPr>
        <p:txBody>
          <a:bodyPr>
            <a:normAutofit/>
          </a:bodyPr>
          <a:lstStyle/>
          <a:p>
            <a:pPr marL="0" indent="0">
              <a:buNone/>
            </a:pPr>
            <a:r>
              <a:rPr lang="en-GB" sz="3200" b="1" dirty="0"/>
              <a:t>1.      Abnormal function of the lower oesophageal sphincter:</a:t>
            </a:r>
          </a:p>
          <a:p>
            <a:pPr marL="0" indent="0">
              <a:buNone/>
            </a:pPr>
            <a:r>
              <a:rPr lang="en-GB" sz="3200" dirty="0"/>
              <a:t>A.    reduced tone:</a:t>
            </a:r>
          </a:p>
          <a:p>
            <a:r>
              <a:rPr lang="en-GB" sz="3200" dirty="0"/>
              <a:t>-          dietary factors (coffee, tea),smoking, alcohol, pregnancy, 		    obesity 	(resulting in increased intra-abdominal pressure)</a:t>
            </a:r>
          </a:p>
          <a:p>
            <a:r>
              <a:rPr lang="en-GB" sz="3200" dirty="0"/>
              <a:t>-          preparations (</a:t>
            </a:r>
            <a:r>
              <a:rPr lang="en-GB" sz="3200" dirty="0" err="1"/>
              <a:t>Papaverin</a:t>
            </a:r>
            <a:r>
              <a:rPr lang="en-GB" sz="3200" dirty="0"/>
              <a:t>, </a:t>
            </a:r>
            <a:r>
              <a:rPr lang="en-GB" sz="3200" dirty="0" err="1"/>
              <a:t>Nitrats</a:t>
            </a:r>
            <a:r>
              <a:rPr lang="en-GB" sz="3200" dirty="0"/>
              <a:t>, </a:t>
            </a:r>
            <a:r>
              <a:rPr lang="en-GB" sz="3200" dirty="0" err="1"/>
              <a:t>Teophyllin</a:t>
            </a:r>
            <a:r>
              <a:rPr lang="en-GB" sz="3200" dirty="0"/>
              <a:t>, etc.)</a:t>
            </a:r>
          </a:p>
          <a:p>
            <a:pPr marL="0" indent="0">
              <a:buNone/>
            </a:pPr>
            <a:r>
              <a:rPr lang="en-GB" sz="3200" dirty="0"/>
              <a:t>B.     inappropriate relaxation;</a:t>
            </a:r>
          </a:p>
          <a:p>
            <a:r>
              <a:rPr lang="en-GB" sz="3200" dirty="0"/>
              <a:t>-          hiatus hernia;</a:t>
            </a:r>
          </a:p>
          <a:p>
            <a:r>
              <a:rPr lang="en-GB" sz="3200" dirty="0"/>
              <a:t>-          dietary factors (fried, fatty food, macaroni; these food result in delayed gastric emptying, increased intra-gastric acidity)</a:t>
            </a:r>
          </a:p>
          <a:p>
            <a:pPr marL="0" indent="0">
              <a:buNone/>
            </a:pPr>
            <a:r>
              <a:rPr lang="en-GB" sz="3200" b="1" dirty="0"/>
              <a:t>2.      Defective oesophageal clearance;</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31</a:t>
            </a:fld>
            <a:endParaRPr lang="en-US" dirty="0"/>
          </a:p>
        </p:txBody>
      </p:sp>
    </p:spTree>
    <p:extLst>
      <p:ext uri="{BB962C8B-B14F-4D97-AF65-F5344CB8AC3E}">
        <p14:creationId xmlns:p14="http://schemas.microsoft.com/office/powerpoint/2010/main" val="1432714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650319"/>
          </a:xfrm>
        </p:spPr>
        <p:txBody>
          <a:bodyPr>
            <a:normAutofit/>
          </a:bodyPr>
          <a:lstStyle/>
          <a:p>
            <a:r>
              <a:rPr lang="en-GB" sz="4000" dirty="0"/>
              <a:t>Signs and symptoms of GORD</a:t>
            </a:r>
          </a:p>
        </p:txBody>
      </p:sp>
      <p:pic>
        <p:nvPicPr>
          <p:cNvPr id="2054" name="Picture 6" descr="http://1.bp.blogspot.com/-uH0cF9aO59M/ViQI6YCQF8I/AAAAAAAAAEg/951VSZdZUcQ/s640/GERD%2Bsymptoms.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7030" y="650320"/>
            <a:ext cx="10170703" cy="61758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48F63A3B-78C7-47BE-AE5E-E10140E04643}" type="slidenum">
              <a:rPr lang="en-US" smtClean="0"/>
              <a:t>32</a:t>
            </a:fld>
            <a:endParaRPr lang="en-US" dirty="0"/>
          </a:p>
        </p:txBody>
      </p:sp>
    </p:spTree>
    <p:extLst>
      <p:ext uri="{BB962C8B-B14F-4D97-AF65-F5344CB8AC3E}">
        <p14:creationId xmlns:p14="http://schemas.microsoft.com/office/powerpoint/2010/main" val="313491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817620" cy="3017520"/>
          </a:xfrm>
        </p:spPr>
        <p:txBody>
          <a:bodyPr>
            <a:normAutofit/>
          </a:bodyPr>
          <a:lstStyle/>
          <a:p>
            <a:r>
              <a:rPr lang="en-GB" sz="3600" dirty="0"/>
              <a:t>Factors associated with the development of gastro-oesophageal reflux disease</a:t>
            </a:r>
          </a:p>
        </p:txBody>
      </p:sp>
      <p:pic>
        <p:nvPicPr>
          <p:cNvPr id="3074" name="Picture 2" descr="http://bookwu.net/imgs/1414103532image025.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57600" y="228600"/>
            <a:ext cx="8335588" cy="6577305"/>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48F63A3B-78C7-47BE-AE5E-E10140E04643}" type="slidenum">
              <a:rPr lang="en-US" smtClean="0"/>
              <a:t>33</a:t>
            </a:fld>
            <a:endParaRPr lang="en-US" dirty="0"/>
          </a:p>
        </p:txBody>
      </p:sp>
    </p:spTree>
    <p:extLst>
      <p:ext uri="{BB962C8B-B14F-4D97-AF65-F5344CB8AC3E}">
        <p14:creationId xmlns:p14="http://schemas.microsoft.com/office/powerpoint/2010/main" val="623519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81" y="160020"/>
            <a:ext cx="11635379" cy="1486218"/>
          </a:xfrm>
        </p:spPr>
        <p:txBody>
          <a:bodyPr>
            <a:normAutofit/>
          </a:bodyPr>
          <a:lstStyle/>
          <a:p>
            <a:r>
              <a:rPr lang="en-GB" sz="4000" dirty="0"/>
              <a:t>Complications:  inflammation-metaplasia-dysplasia-adenocarcinoma sequence</a:t>
            </a:r>
          </a:p>
        </p:txBody>
      </p:sp>
      <p:sp>
        <p:nvSpPr>
          <p:cNvPr id="3" name="Slide Number Placeholder 2"/>
          <p:cNvSpPr>
            <a:spLocks noGrp="1"/>
          </p:cNvSpPr>
          <p:nvPr>
            <p:ph type="sldNum" sz="quarter" idx="12"/>
          </p:nvPr>
        </p:nvSpPr>
        <p:spPr/>
        <p:txBody>
          <a:bodyPr/>
          <a:lstStyle/>
          <a:p>
            <a:fld id="{48F63A3B-78C7-47BE-AE5E-E10140E04643}" type="slidenum">
              <a:rPr lang="en-US" smtClean="0"/>
              <a:t>34</a:t>
            </a:fld>
            <a:endParaRPr lang="en-US" dirty="0"/>
          </a:p>
        </p:txBody>
      </p:sp>
      <p:sp>
        <p:nvSpPr>
          <p:cNvPr id="5" name="Content Placeholder 4"/>
          <p:cNvSpPr>
            <a:spLocks noGrp="1"/>
          </p:cNvSpPr>
          <p:nvPr>
            <p:ph idx="1"/>
          </p:nvPr>
        </p:nvSpPr>
        <p:spPr/>
        <p:txBody>
          <a:bodyPr>
            <a:normAutofit/>
          </a:bodyPr>
          <a:lstStyle/>
          <a:p>
            <a:r>
              <a:rPr lang="en-GB" sz="3200" dirty="0"/>
              <a:t>From GORD to </a:t>
            </a:r>
          </a:p>
          <a:p>
            <a:r>
              <a:rPr lang="en-GB" sz="3200" dirty="0"/>
              <a:t>Oesophagitis</a:t>
            </a:r>
          </a:p>
          <a:p>
            <a:r>
              <a:rPr lang="en-GB" sz="3200" dirty="0"/>
              <a:t>Erosive oesophagitis</a:t>
            </a:r>
          </a:p>
          <a:p>
            <a:r>
              <a:rPr lang="en-GB" sz="3200" dirty="0"/>
              <a:t>Peptic stricture</a:t>
            </a:r>
          </a:p>
          <a:p>
            <a:r>
              <a:rPr lang="en-GB" sz="3200" dirty="0"/>
              <a:t>Barrett’s oesophagitis to</a:t>
            </a:r>
          </a:p>
          <a:p>
            <a:r>
              <a:rPr lang="en-GB" sz="3200" dirty="0"/>
              <a:t>Oesophageal adenocarcinoma</a:t>
            </a:r>
          </a:p>
          <a:p>
            <a:endParaRPr lang="en-GB" sz="3200" dirty="0"/>
          </a:p>
        </p:txBody>
      </p:sp>
    </p:spTree>
    <p:extLst>
      <p:ext uri="{BB962C8B-B14F-4D97-AF65-F5344CB8AC3E}">
        <p14:creationId xmlns:p14="http://schemas.microsoft.com/office/powerpoint/2010/main" val="2528620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6435"/>
          </a:xfrm>
        </p:spPr>
        <p:txBody>
          <a:bodyPr>
            <a:normAutofit fontScale="90000"/>
          </a:bodyPr>
          <a:lstStyle/>
          <a:p>
            <a:endParaRPr lang="en-GB" dirty="0"/>
          </a:p>
        </p:txBody>
      </p:sp>
      <p:sp>
        <p:nvSpPr>
          <p:cNvPr id="3" name="Content Placeholder 2"/>
          <p:cNvSpPr>
            <a:spLocks noGrp="1"/>
          </p:cNvSpPr>
          <p:nvPr>
            <p:ph idx="1"/>
          </p:nvPr>
        </p:nvSpPr>
        <p:spPr>
          <a:xfrm>
            <a:off x="838200" y="1394460"/>
            <a:ext cx="10515600" cy="4782503"/>
          </a:xfrm>
        </p:spPr>
        <p:txBody>
          <a:bodyPr/>
          <a:lstStyle/>
          <a:p>
            <a:r>
              <a:rPr lang="en-GB" u="sng" dirty="0"/>
              <a:t>PLoS One.</a:t>
            </a:r>
            <a:r>
              <a:rPr lang="en-GB" dirty="0"/>
              <a:t> 2017 Jan 10;12(1):e0169691. </a:t>
            </a:r>
            <a:r>
              <a:rPr lang="en-GB" dirty="0" err="1"/>
              <a:t>doi</a:t>
            </a:r>
            <a:r>
              <a:rPr lang="en-GB" dirty="0"/>
              <a:t>: 10.1371/journal.pone.0169691. </a:t>
            </a:r>
            <a:r>
              <a:rPr lang="en-GB" dirty="0" err="1"/>
              <a:t>eCollection</a:t>
            </a:r>
            <a:r>
              <a:rPr lang="en-GB" dirty="0"/>
              <a:t> 2017.</a:t>
            </a:r>
          </a:p>
          <a:p>
            <a:r>
              <a:rPr lang="en-GB" b="1" dirty="0"/>
              <a:t>Proton Pump Inhibitors Do Not Reduce the Risk of </a:t>
            </a:r>
            <a:r>
              <a:rPr lang="en-GB" b="1" dirty="0" err="1"/>
              <a:t>Esophageal</a:t>
            </a:r>
            <a:r>
              <a:rPr lang="en-GB" b="1" dirty="0"/>
              <a:t> Adenocarcinoma in Patients with Barrett's </a:t>
            </a:r>
            <a:r>
              <a:rPr lang="en-GB" b="1" dirty="0" err="1"/>
              <a:t>Esophagus</a:t>
            </a:r>
            <a:r>
              <a:rPr lang="en-GB" b="1" dirty="0"/>
              <a:t>: A Systematic Review and Meta-Analysis.</a:t>
            </a:r>
            <a:endParaRPr lang="en-GB" dirty="0"/>
          </a:p>
          <a:p>
            <a:r>
              <a:rPr lang="en-GB" sz="3200" dirty="0"/>
              <a:t>We conclude that clinicians who discuss the potential chemopreventive effects of PPIs with their patients, should be aware that such an effect, if exists, has not been proven with statistical significance.</a:t>
            </a:r>
          </a:p>
        </p:txBody>
      </p:sp>
      <p:sp>
        <p:nvSpPr>
          <p:cNvPr id="4" name="Slide Number Placeholder 3"/>
          <p:cNvSpPr>
            <a:spLocks noGrp="1"/>
          </p:cNvSpPr>
          <p:nvPr>
            <p:ph type="sldNum" sz="quarter" idx="12"/>
          </p:nvPr>
        </p:nvSpPr>
        <p:spPr/>
        <p:txBody>
          <a:bodyPr/>
          <a:lstStyle/>
          <a:p>
            <a:fld id="{48F63A3B-78C7-47BE-AE5E-E10140E04643}" type="slidenum">
              <a:rPr lang="en-US" smtClean="0"/>
              <a:t>35</a:t>
            </a:fld>
            <a:endParaRPr lang="en-US" dirty="0"/>
          </a:p>
        </p:txBody>
      </p:sp>
    </p:spTree>
    <p:extLst>
      <p:ext uri="{BB962C8B-B14F-4D97-AF65-F5344CB8AC3E}">
        <p14:creationId xmlns:p14="http://schemas.microsoft.com/office/powerpoint/2010/main" val="192453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GORD can be caused by too little acid!</a:t>
            </a:r>
          </a:p>
        </p:txBody>
      </p:sp>
      <p:sp>
        <p:nvSpPr>
          <p:cNvPr id="3" name="Content Placeholder 2"/>
          <p:cNvSpPr>
            <a:spLocks noGrp="1"/>
          </p:cNvSpPr>
          <p:nvPr>
            <p:ph idx="1"/>
          </p:nvPr>
        </p:nvSpPr>
        <p:spPr/>
        <p:txBody>
          <a:bodyPr>
            <a:normAutofit/>
          </a:bodyPr>
          <a:lstStyle/>
          <a:p>
            <a:r>
              <a:rPr lang="en-GB" dirty="0"/>
              <a:t>The scientific consensus is that GORD is caused by a dysfunction of the lower oesophageal sphincter, or LES.</a:t>
            </a:r>
          </a:p>
          <a:p>
            <a:r>
              <a:rPr lang="en-GB" dirty="0"/>
              <a:t>This malfunctions because of an increase in intra-abdominal pressure. This pressure causes distention (i.e. bloating) in the stomach, which pushes the stomach contents—including acid—through the LES into the oesophagus.</a:t>
            </a:r>
          </a:p>
          <a:p>
            <a:r>
              <a:rPr lang="en-GB" dirty="0"/>
              <a:t>But what causes the increase in abdominal pressure in the first place? one may be too little stomach acid, which in turn contributes to an overgrowth of bacteria in the small intestine. </a:t>
            </a:r>
          </a:p>
        </p:txBody>
      </p:sp>
      <p:sp>
        <p:nvSpPr>
          <p:cNvPr id="4" name="Slide Number Placeholder 3"/>
          <p:cNvSpPr>
            <a:spLocks noGrp="1"/>
          </p:cNvSpPr>
          <p:nvPr>
            <p:ph type="sldNum" sz="quarter" idx="12"/>
          </p:nvPr>
        </p:nvSpPr>
        <p:spPr/>
        <p:txBody>
          <a:bodyPr/>
          <a:lstStyle/>
          <a:p>
            <a:fld id="{48F63A3B-78C7-47BE-AE5E-E10140E04643}" type="slidenum">
              <a:rPr lang="en-US" smtClean="0"/>
              <a:t>36</a:t>
            </a:fld>
            <a:endParaRPr lang="en-US" dirty="0"/>
          </a:p>
        </p:txBody>
      </p:sp>
    </p:spTree>
    <p:extLst>
      <p:ext uri="{BB962C8B-B14F-4D97-AF65-F5344CB8AC3E}">
        <p14:creationId xmlns:p14="http://schemas.microsoft.com/office/powerpoint/2010/main" val="2017561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A Very Low-Carbohydrate Diet Improves Gastroesophageal Reflux and Its Symptoms</a:t>
            </a:r>
            <a:br>
              <a:rPr lang="en-GB" dirty="0"/>
            </a:br>
            <a:endParaRPr lang="en-GB" dirty="0"/>
          </a:p>
        </p:txBody>
      </p:sp>
      <p:sp>
        <p:nvSpPr>
          <p:cNvPr id="3" name="Content Placeholder 2"/>
          <p:cNvSpPr>
            <a:spLocks noGrp="1"/>
          </p:cNvSpPr>
          <p:nvPr>
            <p:ph idx="1"/>
          </p:nvPr>
        </p:nvSpPr>
        <p:spPr/>
        <p:txBody>
          <a:bodyPr/>
          <a:lstStyle/>
          <a:p>
            <a:pPr marL="0" indent="0">
              <a:buNone/>
            </a:pPr>
            <a:r>
              <a:rPr lang="en-GB" dirty="0"/>
              <a:t>Austin, G.L., </a:t>
            </a:r>
            <a:r>
              <a:rPr lang="en-GB" dirty="0" err="1"/>
              <a:t>Thiny</a:t>
            </a:r>
            <a:r>
              <a:rPr lang="en-GB" dirty="0"/>
              <a:t>, M.T., </a:t>
            </a:r>
            <a:r>
              <a:rPr lang="en-GB" dirty="0" err="1"/>
              <a:t>Westman</a:t>
            </a:r>
            <a:r>
              <a:rPr lang="en-GB" dirty="0"/>
              <a:t>, E.C. et al. Dig Dis Sci (2006) 51: 1307. doi:10.1007/s10620-005-9027-7</a:t>
            </a:r>
          </a:p>
          <a:p>
            <a:endParaRPr lang="en-GB" dirty="0"/>
          </a:p>
          <a:p>
            <a:r>
              <a:rPr lang="en-GB" dirty="0"/>
              <a:t>Microbiologist </a:t>
            </a:r>
            <a:r>
              <a:rPr lang="en-GB" dirty="0" err="1"/>
              <a:t>Dr.</a:t>
            </a:r>
            <a:r>
              <a:rPr lang="en-GB" dirty="0"/>
              <a:t> Norm </a:t>
            </a:r>
            <a:r>
              <a:rPr lang="en-GB" dirty="0" err="1"/>
              <a:t>Robillard</a:t>
            </a:r>
            <a:r>
              <a:rPr lang="en-GB" dirty="0"/>
              <a:t> argues that carbohydrate malabsorption leads to bacterial overgrowth, resulting in the increase in intra-abdominal pressure that drives reflux. </a:t>
            </a:r>
          </a:p>
          <a:p>
            <a:r>
              <a:rPr lang="en-GB" dirty="0"/>
              <a:t>When stomach acid is sufficient and carbohydrates are consumed in moderation, they are properly broken down into glucose and rapidly absorbed in the small intestine before they can be fermented by microbes.</a:t>
            </a:r>
          </a:p>
          <a:p>
            <a:endParaRPr lang="en-GB" dirty="0"/>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37</a:t>
            </a:fld>
            <a:endParaRPr lang="en-US" dirty="0"/>
          </a:p>
        </p:txBody>
      </p:sp>
    </p:spTree>
    <p:extLst>
      <p:ext uri="{BB962C8B-B14F-4D97-AF65-F5344CB8AC3E}">
        <p14:creationId xmlns:p14="http://schemas.microsoft.com/office/powerpoint/2010/main" val="3394886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Educational and diary apps for GORD</a:t>
            </a:r>
          </a:p>
        </p:txBody>
      </p:sp>
      <p:sp>
        <p:nvSpPr>
          <p:cNvPr id="3" name="Content Placeholder 2"/>
          <p:cNvSpPr>
            <a:spLocks noGrp="1"/>
          </p:cNvSpPr>
          <p:nvPr>
            <p:ph idx="1"/>
          </p:nvPr>
        </p:nvSpPr>
        <p:spPr/>
        <p:txBody>
          <a:bodyPr>
            <a:normAutofit/>
          </a:bodyPr>
          <a:lstStyle/>
          <a:p>
            <a:r>
              <a:rPr lang="en-GB" sz="3200" dirty="0"/>
              <a:t>Can be useful in informing and supporting the patient </a:t>
            </a:r>
          </a:p>
          <a:p>
            <a:r>
              <a:rPr lang="en-GB" sz="3200" dirty="0"/>
              <a:t>And for monitoring and recording symptomology</a:t>
            </a:r>
          </a:p>
        </p:txBody>
      </p:sp>
      <p:sp>
        <p:nvSpPr>
          <p:cNvPr id="4" name="Slide Number Placeholder 3"/>
          <p:cNvSpPr>
            <a:spLocks noGrp="1"/>
          </p:cNvSpPr>
          <p:nvPr>
            <p:ph type="sldNum" sz="quarter" idx="12"/>
          </p:nvPr>
        </p:nvSpPr>
        <p:spPr/>
        <p:txBody>
          <a:bodyPr/>
          <a:lstStyle/>
          <a:p>
            <a:fld id="{48F63A3B-78C7-47BE-AE5E-E10140E04643}" type="slidenum">
              <a:rPr lang="en-US" smtClean="0"/>
              <a:t>38</a:t>
            </a:fld>
            <a:endParaRPr lang="en-US" dirty="0"/>
          </a:p>
        </p:txBody>
      </p:sp>
    </p:spTree>
    <p:extLst>
      <p:ext uri="{BB962C8B-B14F-4D97-AF65-F5344CB8AC3E}">
        <p14:creationId xmlns:p14="http://schemas.microsoft.com/office/powerpoint/2010/main" val="1157876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Case summary and working diagnosis</a:t>
            </a:r>
            <a:r>
              <a:rPr lang="en-GB" sz="28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GB" dirty="0"/>
          </a:p>
        </p:txBody>
      </p:sp>
      <p:sp>
        <p:nvSpPr>
          <p:cNvPr id="3" name="Content Placeholder 2"/>
          <p:cNvSpPr>
            <a:spLocks noGrp="1"/>
          </p:cNvSpPr>
          <p:nvPr>
            <p:ph idx="1"/>
          </p:nvPr>
        </p:nvSpPr>
        <p:spPr/>
        <p:txBody>
          <a:bodyPr>
            <a:normAutofit lnSpcReduction="10000"/>
          </a:bodyPr>
          <a:lstStyle/>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46 year old female financial management consultant complaining of chronic sore throat, dysphagia changes in voice, nausea, anorexia, chronic cough, recurrent upper respiratory tract infections. She was looking for some relief so she could enjoy her planned holiday.</a:t>
            </a:r>
          </a:p>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Reflux oesophagitis with secondary laryngitis precipitated by chronic stress.</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39</a:t>
            </a:fld>
            <a:endParaRPr lang="en-US" dirty="0"/>
          </a:p>
        </p:txBody>
      </p:sp>
    </p:spTree>
    <p:extLst>
      <p:ext uri="{BB962C8B-B14F-4D97-AF65-F5344CB8AC3E}">
        <p14:creationId xmlns:p14="http://schemas.microsoft.com/office/powerpoint/2010/main" val="1870468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are PPIs and what do they do?</a:t>
            </a:r>
          </a:p>
        </p:txBody>
      </p:sp>
      <p:sp>
        <p:nvSpPr>
          <p:cNvPr id="3" name="Content Placeholder 2"/>
          <p:cNvSpPr>
            <a:spLocks noGrp="1"/>
          </p:cNvSpPr>
          <p:nvPr>
            <p:ph idx="1"/>
          </p:nvPr>
        </p:nvSpPr>
        <p:spPr>
          <a:xfrm>
            <a:off x="838199" y="2263139"/>
            <a:ext cx="6975765" cy="3913823"/>
          </a:xfrm>
        </p:spPr>
        <p:txBody>
          <a:bodyPr/>
          <a:lstStyle/>
          <a:p>
            <a:r>
              <a:rPr lang="en-GB" sz="3600" dirty="0"/>
              <a:t>PPIs block the enzymes that make the Hydrochloric acid (HCL) reducing output from the stomach by 90%</a:t>
            </a:r>
          </a:p>
          <a:p>
            <a:endParaRPr lang="en-GB" sz="3200" dirty="0"/>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5337454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72770"/>
          </a:xfrm>
        </p:spPr>
        <p:txBody>
          <a:bodyPr>
            <a:normAutofit fontScale="90000"/>
          </a:bodyPr>
          <a:lstStyle/>
          <a:p>
            <a:r>
              <a:rPr lang="en-GB" sz="3600" b="1" dirty="0">
                <a:latin typeface="Calibri" panose="020F0502020204030204" pitchFamily="34" charset="0"/>
                <a:ea typeface="Calibri" panose="020F0502020204030204" pitchFamily="34" charset="0"/>
                <a:cs typeface="Times New Roman" panose="02020603050405020304" pitchFamily="18" charset="0"/>
              </a:rPr>
              <a:t>Prescription:</a:t>
            </a:r>
            <a:endParaRPr lang="en-GB" sz="3600" dirty="0"/>
          </a:p>
        </p:txBody>
      </p:sp>
      <p:sp>
        <p:nvSpPr>
          <p:cNvPr id="3" name="Content Placeholder 2"/>
          <p:cNvSpPr>
            <a:spLocks noGrp="1"/>
          </p:cNvSpPr>
          <p:nvPr>
            <p:ph idx="1"/>
          </p:nvPr>
        </p:nvSpPr>
        <p:spPr>
          <a:xfrm>
            <a:off x="838200" y="937896"/>
            <a:ext cx="10515600" cy="5418454"/>
          </a:xfrm>
        </p:spPr>
        <p:txBody>
          <a:bodyPr>
            <a:normAutofit fontScale="77500" lnSpcReduction="20000"/>
          </a:bodyPr>
          <a:lstStyle/>
          <a:p>
            <a:pPr>
              <a:lnSpc>
                <a:spcPct val="115000"/>
              </a:lnSpc>
              <a:spcAft>
                <a:spcPts val="1000"/>
              </a:spcAft>
            </a:pPr>
            <a:r>
              <a:rPr lang="en-GB" sz="3400" dirty="0">
                <a:latin typeface="Calibri" panose="020F0502020204030204" pitchFamily="34" charset="0"/>
                <a:ea typeface="Calibri" panose="020F0502020204030204" pitchFamily="34" charset="0"/>
                <a:cs typeface="Times New Roman" panose="02020603050405020304" pitchFamily="18" charset="0"/>
              </a:rPr>
              <a:t>Ulmus </a:t>
            </a:r>
            <a:r>
              <a:rPr lang="en-GB" sz="3400" dirty="0" err="1">
                <a:latin typeface="Calibri" panose="020F0502020204030204" pitchFamily="34" charset="0"/>
                <a:ea typeface="Calibri" panose="020F0502020204030204" pitchFamily="34" charset="0"/>
                <a:cs typeface="Times New Roman" panose="02020603050405020304" pitchFamily="18" charset="0"/>
              </a:rPr>
              <a:t>fulva</a:t>
            </a:r>
            <a:r>
              <a:rPr lang="en-GB" sz="3400" dirty="0">
                <a:latin typeface="Calibri" panose="020F0502020204030204" pitchFamily="34" charset="0"/>
                <a:ea typeface="Calibri" panose="020F0502020204030204" pitchFamily="34" charset="0"/>
                <a:cs typeface="Times New Roman" panose="02020603050405020304" pitchFamily="18" charset="0"/>
              </a:rPr>
              <a:t> powder 300 g. 10 g of powder to large glass of water stir well and swallow last thing at night.</a:t>
            </a:r>
          </a:p>
          <a:p>
            <a:pPr>
              <a:lnSpc>
                <a:spcPct val="115000"/>
              </a:lnSpc>
              <a:spcAft>
                <a:spcPts val="1000"/>
              </a:spcAft>
            </a:pPr>
            <a:r>
              <a:rPr lang="en-GB" sz="3400" dirty="0">
                <a:latin typeface="Calibri" panose="020F0502020204030204" pitchFamily="34" charset="0"/>
                <a:ea typeface="Calibri" panose="020F0502020204030204" pitchFamily="34" charset="0"/>
                <a:cs typeface="Times New Roman" panose="02020603050405020304" pitchFamily="18" charset="0"/>
              </a:rPr>
              <a:t>Tincture</a:t>
            </a:r>
          </a:p>
          <a:p>
            <a:pPr>
              <a:lnSpc>
                <a:spcPct val="115000"/>
              </a:lnSpc>
              <a:spcAft>
                <a:spcPts val="1000"/>
              </a:spcAft>
            </a:pPr>
            <a:r>
              <a:rPr lang="en-GB" sz="3400" dirty="0">
                <a:latin typeface="Calibri" panose="020F0502020204030204" pitchFamily="34" charset="0"/>
                <a:ea typeface="Calibri" panose="020F0502020204030204" pitchFamily="34" charset="0"/>
                <a:cs typeface="Times New Roman" panose="02020603050405020304" pitchFamily="18" charset="0"/>
              </a:rPr>
              <a:t>Hypericum </a:t>
            </a:r>
            <a:r>
              <a:rPr lang="en-GB" sz="3400" dirty="0" err="1">
                <a:latin typeface="Calibri" panose="020F0502020204030204" pitchFamily="34" charset="0"/>
                <a:ea typeface="Calibri" panose="020F0502020204030204" pitchFamily="34" charset="0"/>
                <a:cs typeface="Times New Roman" panose="02020603050405020304" pitchFamily="18" charset="0"/>
              </a:rPr>
              <a:t>perforatum</a:t>
            </a:r>
            <a:r>
              <a:rPr lang="en-GB" sz="3400" dirty="0">
                <a:latin typeface="Calibri" panose="020F0502020204030204" pitchFamily="34" charset="0"/>
                <a:ea typeface="Calibri" panose="020F0502020204030204" pitchFamily="34" charset="0"/>
                <a:cs typeface="Times New Roman" panose="02020603050405020304" pitchFamily="18" charset="0"/>
              </a:rPr>
              <a:t> 1:2 45% 30</a:t>
            </a:r>
          </a:p>
          <a:p>
            <a:pPr>
              <a:lnSpc>
                <a:spcPct val="115000"/>
              </a:lnSpc>
              <a:spcAft>
                <a:spcPts val="1000"/>
              </a:spcAft>
            </a:pPr>
            <a:r>
              <a:rPr lang="en-GB" sz="3400" dirty="0" err="1">
                <a:latin typeface="Calibri" panose="020F0502020204030204" pitchFamily="34" charset="0"/>
                <a:ea typeface="Calibri" panose="020F0502020204030204" pitchFamily="34" charset="0"/>
                <a:cs typeface="Times New Roman" panose="02020603050405020304" pitchFamily="18" charset="0"/>
              </a:rPr>
              <a:t>Withania</a:t>
            </a:r>
            <a:r>
              <a:rPr lang="en-GB" sz="3400" dirty="0">
                <a:latin typeface="Calibri" panose="020F0502020204030204" pitchFamily="34" charset="0"/>
                <a:ea typeface="Calibri" panose="020F0502020204030204" pitchFamily="34" charset="0"/>
                <a:cs typeface="Times New Roman" panose="02020603050405020304" pitchFamily="18" charset="0"/>
              </a:rPr>
              <a:t> </a:t>
            </a:r>
            <a:r>
              <a:rPr lang="en-GB" sz="3400" dirty="0" err="1">
                <a:latin typeface="Calibri" panose="020F0502020204030204" pitchFamily="34" charset="0"/>
                <a:ea typeface="Calibri" panose="020F0502020204030204" pitchFamily="34" charset="0"/>
                <a:cs typeface="Times New Roman" panose="02020603050405020304" pitchFamily="18" charset="0"/>
              </a:rPr>
              <a:t>somnifera</a:t>
            </a:r>
            <a:r>
              <a:rPr lang="en-GB" sz="3400" dirty="0">
                <a:latin typeface="Calibri" panose="020F0502020204030204" pitchFamily="34" charset="0"/>
                <a:ea typeface="Calibri" panose="020F0502020204030204" pitchFamily="34" charset="0"/>
                <a:cs typeface="Times New Roman" panose="02020603050405020304" pitchFamily="18" charset="0"/>
              </a:rPr>
              <a:t> 1:1 45% 20</a:t>
            </a:r>
          </a:p>
          <a:p>
            <a:pPr>
              <a:lnSpc>
                <a:spcPct val="115000"/>
              </a:lnSpc>
              <a:spcAft>
                <a:spcPts val="1000"/>
              </a:spcAft>
            </a:pPr>
            <a:r>
              <a:rPr lang="en-GB" sz="3400" dirty="0" err="1">
                <a:latin typeface="Calibri" panose="020F0502020204030204" pitchFamily="34" charset="0"/>
                <a:ea typeface="Calibri" panose="020F0502020204030204" pitchFamily="34" charset="0"/>
                <a:cs typeface="Times New Roman" panose="02020603050405020304" pitchFamily="18" charset="0"/>
              </a:rPr>
              <a:t>Euphrasia</a:t>
            </a:r>
            <a:r>
              <a:rPr lang="en-GB" sz="3400" dirty="0">
                <a:latin typeface="Calibri" panose="020F0502020204030204" pitchFamily="34" charset="0"/>
                <a:ea typeface="Calibri" panose="020F0502020204030204" pitchFamily="34" charset="0"/>
                <a:cs typeface="Times New Roman" panose="02020603050405020304" pitchFamily="18" charset="0"/>
              </a:rPr>
              <a:t> officinalis 1:1 25% 30</a:t>
            </a:r>
          </a:p>
          <a:p>
            <a:pPr>
              <a:lnSpc>
                <a:spcPct val="115000"/>
              </a:lnSpc>
              <a:spcAft>
                <a:spcPts val="1000"/>
              </a:spcAft>
            </a:pPr>
            <a:r>
              <a:rPr lang="en-GB" sz="3400" dirty="0" err="1">
                <a:latin typeface="Calibri" panose="020F0502020204030204" pitchFamily="34" charset="0"/>
                <a:ea typeface="Calibri" panose="020F0502020204030204" pitchFamily="34" charset="0"/>
                <a:cs typeface="Times New Roman" panose="02020603050405020304" pitchFamily="18" charset="0"/>
              </a:rPr>
              <a:t>Glycyrrizha</a:t>
            </a:r>
            <a:r>
              <a:rPr lang="en-GB" sz="3400" dirty="0">
                <a:latin typeface="Calibri" panose="020F0502020204030204" pitchFamily="34" charset="0"/>
                <a:ea typeface="Calibri" panose="020F0502020204030204" pitchFamily="34" charset="0"/>
                <a:cs typeface="Times New Roman" panose="02020603050405020304" pitchFamily="18" charset="0"/>
              </a:rPr>
              <a:t> </a:t>
            </a:r>
            <a:r>
              <a:rPr lang="en-GB" sz="3400" dirty="0" err="1">
                <a:latin typeface="Calibri" panose="020F0502020204030204" pitchFamily="34" charset="0"/>
                <a:ea typeface="Calibri" panose="020F0502020204030204" pitchFamily="34" charset="0"/>
                <a:cs typeface="Times New Roman" panose="02020603050405020304" pitchFamily="18" charset="0"/>
              </a:rPr>
              <a:t>glabra</a:t>
            </a:r>
            <a:r>
              <a:rPr lang="en-GB" sz="3400" dirty="0">
                <a:latin typeface="Calibri" panose="020F0502020204030204" pitchFamily="34" charset="0"/>
                <a:ea typeface="Calibri" panose="020F0502020204030204" pitchFamily="34" charset="0"/>
                <a:cs typeface="Times New Roman" panose="02020603050405020304" pitchFamily="18" charset="0"/>
              </a:rPr>
              <a:t> 1:1 25% 20</a:t>
            </a:r>
          </a:p>
          <a:p>
            <a:pPr>
              <a:lnSpc>
                <a:spcPct val="115000"/>
              </a:lnSpc>
              <a:spcAft>
                <a:spcPts val="1000"/>
              </a:spcAft>
            </a:pPr>
            <a:r>
              <a:rPr lang="en-GB" sz="3400" dirty="0">
                <a:latin typeface="Calibri" panose="020F0502020204030204" pitchFamily="34" charset="0"/>
                <a:ea typeface="Calibri" panose="020F0502020204030204" pitchFamily="34" charset="0"/>
                <a:cs typeface="Times New Roman" panose="02020603050405020304" pitchFamily="18" charset="0"/>
              </a:rPr>
              <a:t>400mls</a:t>
            </a:r>
          </a:p>
          <a:p>
            <a:pPr>
              <a:lnSpc>
                <a:spcPct val="115000"/>
              </a:lnSpc>
              <a:spcAft>
                <a:spcPts val="1000"/>
              </a:spcAft>
            </a:pPr>
            <a:r>
              <a:rPr lang="en-GB" sz="3400" dirty="0">
                <a:latin typeface="Calibri" panose="020F0502020204030204" pitchFamily="34" charset="0"/>
                <a:ea typeface="Calibri" panose="020F0502020204030204" pitchFamily="34" charset="0"/>
                <a:cs typeface="Times New Roman" panose="02020603050405020304" pitchFamily="18" charset="0"/>
              </a:rPr>
              <a:t>5mls. To be taken with 30mls three times daily with water before meals.</a:t>
            </a:r>
          </a:p>
          <a:p>
            <a:pPr>
              <a:lnSpc>
                <a:spcPct val="115000"/>
              </a:lnSpc>
              <a:spcAft>
                <a:spcPts val="10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40</a:t>
            </a:fld>
            <a:endParaRPr lang="en-US" dirty="0"/>
          </a:p>
        </p:txBody>
      </p:sp>
    </p:spTree>
    <p:extLst>
      <p:ext uri="{BB962C8B-B14F-4D97-AF65-F5344CB8AC3E}">
        <p14:creationId xmlns:p14="http://schemas.microsoft.com/office/powerpoint/2010/main" val="3195912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4421"/>
            <a:ext cx="10515600" cy="1080019"/>
          </a:xfrm>
        </p:spPr>
        <p:txBody>
          <a:bodyPr>
            <a:normAutofit fontScale="90000"/>
          </a:bodyPr>
          <a:lstStyle/>
          <a:p>
            <a:pPr>
              <a:lnSpc>
                <a:spcPct val="115000"/>
              </a:lnSpc>
              <a:spcAft>
                <a:spcPts val="1000"/>
              </a:spcAft>
            </a:pPr>
            <a:r>
              <a:rPr lang="en-GB" sz="3600" dirty="0">
                <a:latin typeface="Calibri" panose="020F0502020204030204" pitchFamily="34" charset="0"/>
                <a:ea typeface="Calibri" panose="020F0502020204030204" pitchFamily="34" charset="0"/>
                <a:cs typeface="Times New Roman" panose="02020603050405020304" pitchFamily="18" charset="0"/>
              </a:rPr>
              <a:t>.</a:t>
            </a:r>
            <a:br>
              <a:rPr lang="en-GB" sz="3600" dirty="0">
                <a:latin typeface="Calibri" panose="020F0502020204030204" pitchFamily="34" charset="0"/>
                <a:ea typeface="Calibri" panose="020F0502020204030204" pitchFamily="34" charset="0"/>
                <a:cs typeface="Times New Roman" panose="02020603050405020304" pitchFamily="18" charset="0"/>
              </a:rPr>
            </a:br>
            <a:br>
              <a:rPr lang="en-GB" dirty="0">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Content Placeholder 2"/>
          <p:cNvSpPr>
            <a:spLocks noGrp="1"/>
          </p:cNvSpPr>
          <p:nvPr>
            <p:ph idx="1"/>
          </p:nvPr>
        </p:nvSpPr>
        <p:spPr>
          <a:xfrm>
            <a:off x="838200" y="1448482"/>
            <a:ext cx="10888980" cy="5272993"/>
          </a:xfrm>
        </p:spPr>
        <p:txBody>
          <a:bodyPr>
            <a:normAutofit fontScale="77500" lnSpcReduction="20000"/>
          </a:bodyPr>
          <a:lstStyle/>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Hypericum </a:t>
            </a:r>
            <a:r>
              <a:rPr lang="en-GB" sz="3200" dirty="0" err="1">
                <a:latin typeface="Calibri" panose="020F0502020204030204" pitchFamily="34" charset="0"/>
                <a:ea typeface="Calibri" panose="020F0502020204030204" pitchFamily="34" charset="0"/>
                <a:cs typeface="Times New Roman" panose="02020603050405020304" pitchFamily="18" charset="0"/>
              </a:rPr>
              <a:t>Perforatum</a:t>
            </a:r>
            <a:r>
              <a:rPr lang="en-GB" sz="3200" dirty="0">
                <a:latin typeface="Calibri" panose="020F0502020204030204" pitchFamily="34" charset="0"/>
                <a:ea typeface="Calibri" panose="020F0502020204030204" pitchFamily="34" charset="0"/>
                <a:cs typeface="Times New Roman" panose="02020603050405020304" pitchFamily="18" charset="0"/>
              </a:rPr>
              <a:t> 1:2  45% 25</a:t>
            </a:r>
          </a:p>
          <a:p>
            <a:pPr>
              <a:lnSpc>
                <a:spcPct val="115000"/>
              </a:lnSpc>
              <a:spcAft>
                <a:spcPts val="1000"/>
              </a:spcAft>
            </a:pPr>
            <a:r>
              <a:rPr lang="en-GB" sz="3200" dirty="0" err="1">
                <a:latin typeface="Calibri" panose="020F0502020204030204" pitchFamily="34" charset="0"/>
                <a:ea typeface="Calibri" panose="020F0502020204030204" pitchFamily="34" charset="0"/>
                <a:cs typeface="Times New Roman" panose="02020603050405020304" pitchFamily="18" charset="0"/>
              </a:rPr>
              <a:t>Codonopsis</a:t>
            </a:r>
            <a:r>
              <a:rPr lang="en-GB" sz="3200" dirty="0">
                <a:latin typeface="Calibri" panose="020F0502020204030204" pitchFamily="34" charset="0"/>
                <a:ea typeface="Calibri" panose="020F0502020204030204" pitchFamily="34" charset="0"/>
                <a:cs typeface="Times New Roman" panose="02020603050405020304" pitchFamily="18" charset="0"/>
              </a:rPr>
              <a:t> </a:t>
            </a:r>
            <a:r>
              <a:rPr lang="en-GB" sz="3200" dirty="0" err="1">
                <a:latin typeface="Calibri" panose="020F0502020204030204" pitchFamily="34" charset="0"/>
                <a:ea typeface="Calibri" panose="020F0502020204030204" pitchFamily="34" charset="0"/>
                <a:cs typeface="Times New Roman" panose="02020603050405020304" pitchFamily="18" charset="0"/>
              </a:rPr>
              <a:t>pilosula</a:t>
            </a:r>
            <a:r>
              <a:rPr lang="en-GB" sz="3200" dirty="0">
                <a:latin typeface="Calibri" panose="020F0502020204030204" pitchFamily="34" charset="0"/>
                <a:ea typeface="Calibri" panose="020F0502020204030204" pitchFamily="34" charset="0"/>
                <a:cs typeface="Times New Roman" panose="02020603050405020304" pitchFamily="18" charset="0"/>
              </a:rPr>
              <a:t> 1:3 45% 20</a:t>
            </a:r>
          </a:p>
          <a:p>
            <a:pPr>
              <a:lnSpc>
                <a:spcPct val="115000"/>
              </a:lnSpc>
              <a:spcAft>
                <a:spcPts val="1000"/>
              </a:spcAft>
            </a:pPr>
            <a:r>
              <a:rPr lang="en-GB" sz="3200" dirty="0" err="1">
                <a:latin typeface="Calibri" panose="020F0502020204030204" pitchFamily="34" charset="0"/>
                <a:ea typeface="Calibri" panose="020F0502020204030204" pitchFamily="34" charset="0"/>
                <a:cs typeface="Times New Roman" panose="02020603050405020304" pitchFamily="18" charset="0"/>
              </a:rPr>
              <a:t>Euphrasia</a:t>
            </a:r>
            <a:r>
              <a:rPr lang="en-GB" sz="3200" dirty="0">
                <a:latin typeface="Calibri" panose="020F0502020204030204" pitchFamily="34" charset="0"/>
                <a:ea typeface="Calibri" panose="020F0502020204030204" pitchFamily="34" charset="0"/>
                <a:cs typeface="Times New Roman" panose="02020603050405020304" pitchFamily="18" charset="0"/>
              </a:rPr>
              <a:t> officinalis 1:1 25% 20</a:t>
            </a:r>
          </a:p>
          <a:p>
            <a:pPr>
              <a:lnSpc>
                <a:spcPct val="115000"/>
              </a:lnSpc>
              <a:spcAft>
                <a:spcPts val="1000"/>
              </a:spcAft>
            </a:pPr>
            <a:r>
              <a:rPr lang="en-GB" sz="3200" dirty="0" err="1">
                <a:latin typeface="Calibri" panose="020F0502020204030204" pitchFamily="34" charset="0"/>
                <a:ea typeface="Calibri" panose="020F0502020204030204" pitchFamily="34" charset="0"/>
                <a:cs typeface="Times New Roman" panose="02020603050405020304" pitchFamily="18" charset="0"/>
              </a:rPr>
              <a:t>Glycyrrizha</a:t>
            </a:r>
            <a:r>
              <a:rPr lang="en-GB" sz="3200" dirty="0">
                <a:latin typeface="Calibri" panose="020F0502020204030204" pitchFamily="34" charset="0"/>
                <a:ea typeface="Calibri" panose="020F0502020204030204" pitchFamily="34" charset="0"/>
                <a:cs typeface="Times New Roman" panose="02020603050405020304" pitchFamily="18" charset="0"/>
              </a:rPr>
              <a:t> </a:t>
            </a:r>
            <a:r>
              <a:rPr lang="en-GB" sz="3200" dirty="0" err="1">
                <a:latin typeface="Calibri" panose="020F0502020204030204" pitchFamily="34" charset="0"/>
                <a:ea typeface="Calibri" panose="020F0502020204030204" pitchFamily="34" charset="0"/>
                <a:cs typeface="Times New Roman" panose="02020603050405020304" pitchFamily="18" charset="0"/>
              </a:rPr>
              <a:t>glabra</a:t>
            </a:r>
            <a:r>
              <a:rPr lang="en-GB" sz="3200" dirty="0">
                <a:latin typeface="Calibri" panose="020F0502020204030204" pitchFamily="34" charset="0"/>
                <a:ea typeface="Calibri" panose="020F0502020204030204" pitchFamily="34" charset="0"/>
                <a:cs typeface="Times New Roman" panose="02020603050405020304" pitchFamily="18" charset="0"/>
              </a:rPr>
              <a:t> 1:1 25% 15</a:t>
            </a:r>
          </a:p>
          <a:p>
            <a:pPr>
              <a:lnSpc>
                <a:spcPct val="115000"/>
              </a:lnSpc>
              <a:spcAft>
                <a:spcPts val="1000"/>
              </a:spcAft>
            </a:pPr>
            <a:r>
              <a:rPr lang="en-GB" sz="3200" dirty="0" err="1">
                <a:latin typeface="Calibri" panose="020F0502020204030204" pitchFamily="34" charset="0"/>
                <a:ea typeface="Calibri" panose="020F0502020204030204" pitchFamily="34" charset="0"/>
                <a:cs typeface="Times New Roman" panose="02020603050405020304" pitchFamily="18" charset="0"/>
              </a:rPr>
              <a:t>Valeriana</a:t>
            </a:r>
            <a:r>
              <a:rPr lang="en-GB" sz="3200" dirty="0">
                <a:latin typeface="Calibri" panose="020F0502020204030204" pitchFamily="34" charset="0"/>
                <a:ea typeface="Calibri" panose="020F0502020204030204" pitchFamily="34" charset="0"/>
                <a:cs typeface="Times New Roman" panose="02020603050405020304" pitchFamily="18" charset="0"/>
              </a:rPr>
              <a:t> officinalis 1:2 25% 20</a:t>
            </a:r>
          </a:p>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500mls</a:t>
            </a:r>
          </a:p>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5mls. To be taken with 30mls. Three times daily with water before meals.</a:t>
            </a:r>
          </a:p>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Ulmus </a:t>
            </a:r>
            <a:r>
              <a:rPr lang="en-GB" sz="3200" dirty="0" err="1">
                <a:latin typeface="Calibri" panose="020F0502020204030204" pitchFamily="34" charset="0"/>
                <a:ea typeface="Calibri" panose="020F0502020204030204" pitchFamily="34" charset="0"/>
                <a:cs typeface="Times New Roman" panose="02020603050405020304" pitchFamily="18" charset="0"/>
              </a:rPr>
              <a:t>fulva</a:t>
            </a:r>
            <a:r>
              <a:rPr lang="en-GB" sz="3200" dirty="0">
                <a:latin typeface="Calibri" panose="020F0502020204030204" pitchFamily="34" charset="0"/>
                <a:ea typeface="Calibri" panose="020F0502020204030204" pitchFamily="34" charset="0"/>
                <a:cs typeface="Times New Roman" panose="02020603050405020304" pitchFamily="18" charset="0"/>
              </a:rPr>
              <a:t> powder 300 g. 10 g of powder to large glass of water stir well and swallow last thing at night.</a:t>
            </a:r>
          </a:p>
          <a:p>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2899578646"/>
              </p:ext>
            </p:extLst>
          </p:nvPr>
        </p:nvGraphicFramePr>
        <p:xfrm>
          <a:off x="-4313671" y="154421"/>
          <a:ext cx="3257550" cy="5418138"/>
        </p:xfrm>
        <a:graphic>
          <a:graphicData uri="http://schemas.openxmlformats.org/presentationml/2006/ole">
            <mc:AlternateContent xmlns:mc="http://schemas.openxmlformats.org/markup-compatibility/2006">
              <mc:Choice xmlns:v="urn:schemas-microsoft-com:vml" Requires="v">
                <p:oleObj spid="_x0000_s1159" name="Document" r:id="rId4" imgW="5261479" imgH="8750414" progId="Word.Document.8">
                  <p:embed/>
                </p:oleObj>
              </mc:Choice>
              <mc:Fallback>
                <p:oleObj name="Document" r:id="rId4" imgW="5261479" imgH="8750414" progId="Word.Document.8">
                  <p:embed/>
                  <p:pic>
                    <p:nvPicPr>
                      <p:cNvPr id="0" name=""/>
                      <p:cNvPicPr/>
                      <p:nvPr/>
                    </p:nvPicPr>
                    <p:blipFill>
                      <a:blip r:embed="rId5"/>
                      <a:stretch>
                        <a:fillRect/>
                      </a:stretch>
                    </p:blipFill>
                    <p:spPr>
                      <a:xfrm>
                        <a:off x="-4313671" y="154421"/>
                        <a:ext cx="3257550" cy="5418138"/>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48F63A3B-78C7-47BE-AE5E-E10140E04643}" type="slidenum">
              <a:rPr lang="en-US" smtClean="0"/>
              <a:t>41</a:t>
            </a:fld>
            <a:endParaRPr lang="en-US" dirty="0"/>
          </a:p>
        </p:txBody>
      </p:sp>
      <p:sp>
        <p:nvSpPr>
          <p:cNvPr id="6" name="Rectangle 5"/>
          <p:cNvSpPr/>
          <p:nvPr/>
        </p:nvSpPr>
        <p:spPr>
          <a:xfrm>
            <a:off x="838200" y="371264"/>
            <a:ext cx="10888980" cy="1077218"/>
          </a:xfrm>
          <a:prstGeom prst="rect">
            <a:avLst/>
          </a:prstGeom>
        </p:spPr>
        <p:txBody>
          <a:bodyPr wrap="square">
            <a:spAutoFit/>
          </a:bodyPr>
          <a:lstStyle/>
          <a:p>
            <a:r>
              <a:rPr lang="en-GB" sz="3200" b="1" dirty="0">
                <a:latin typeface="Calibri" panose="020F0502020204030204" pitchFamily="34" charset="0"/>
                <a:ea typeface="Calibri" panose="020F0502020204030204" pitchFamily="34" charset="0"/>
                <a:cs typeface="Times New Roman" panose="02020603050405020304" pitchFamily="18" charset="0"/>
              </a:rPr>
              <a:t>First Follow-up appointment:</a:t>
            </a:r>
            <a:r>
              <a:rPr lang="en-GB" sz="3200" dirty="0">
                <a:latin typeface="Calibri" panose="020F0502020204030204" pitchFamily="34" charset="0"/>
                <a:ea typeface="Calibri" panose="020F0502020204030204" pitchFamily="34" charset="0"/>
                <a:cs typeface="Times New Roman" panose="02020603050405020304" pitchFamily="18" charset="0"/>
              </a:rPr>
              <a:t> four weeks later.</a:t>
            </a:r>
            <a:br>
              <a:rPr lang="en-GB" sz="3200" dirty="0">
                <a:latin typeface="Calibri" panose="020F0502020204030204" pitchFamily="34" charset="0"/>
                <a:ea typeface="Calibri" panose="020F0502020204030204" pitchFamily="34" charset="0"/>
                <a:cs typeface="Times New Roman" panose="02020603050405020304" pitchFamily="18" charset="0"/>
              </a:rPr>
            </a:br>
            <a:r>
              <a:rPr lang="en-GB" sz="3200" b="1" dirty="0">
                <a:latin typeface="Calibri" panose="020F0502020204030204" pitchFamily="34" charset="0"/>
                <a:ea typeface="Calibri" panose="020F0502020204030204" pitchFamily="34" charset="0"/>
                <a:cs typeface="Times New Roman" panose="02020603050405020304" pitchFamily="18" charset="0"/>
              </a:rPr>
              <a:t>Working diagnosis:</a:t>
            </a:r>
            <a:r>
              <a:rPr lang="en-GB" sz="3200" dirty="0">
                <a:latin typeface="Calibri" panose="020F0502020204030204" pitchFamily="34" charset="0"/>
                <a:ea typeface="Calibri" panose="020F0502020204030204" pitchFamily="34" charset="0"/>
                <a:cs typeface="Times New Roman" panose="02020603050405020304" pitchFamily="18" charset="0"/>
              </a:rPr>
              <a:t> GORD associated with chronic stress</a:t>
            </a:r>
            <a:endParaRPr lang="en-GB" sz="3200" dirty="0"/>
          </a:p>
        </p:txBody>
      </p:sp>
    </p:spTree>
    <p:extLst>
      <p:ext uri="{BB962C8B-B14F-4D97-AF65-F5344CB8AC3E}">
        <p14:creationId xmlns:p14="http://schemas.microsoft.com/office/powerpoint/2010/main" val="3834785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1273"/>
          </a:xfrm>
        </p:spPr>
        <p:txBody>
          <a:bodyPr>
            <a:normAutofit fontScale="90000"/>
          </a:bodyPr>
          <a:lstStyle/>
          <a:p>
            <a:pPr>
              <a:lnSpc>
                <a:spcPct val="115000"/>
              </a:lnSpc>
              <a:spcAft>
                <a:spcPts val="1000"/>
              </a:spcAft>
            </a:pPr>
            <a:r>
              <a:rPr lang="en-GB" sz="3200" b="1" dirty="0">
                <a:latin typeface="Calibri" panose="020F0502020204030204" pitchFamily="34" charset="0"/>
                <a:ea typeface="Calibri" panose="020F0502020204030204" pitchFamily="34" charset="0"/>
                <a:cs typeface="Times New Roman" panose="02020603050405020304" pitchFamily="18" charset="0"/>
              </a:rPr>
              <a:t>Second follow-up appointment for:</a:t>
            </a:r>
            <a:r>
              <a:rPr lang="en-GB" sz="3200" dirty="0">
                <a:latin typeface="Calibri" panose="020F0502020204030204" pitchFamily="34" charset="0"/>
                <a:ea typeface="Calibri" panose="020F0502020204030204" pitchFamily="34" charset="0"/>
                <a:cs typeface="Times New Roman" panose="02020603050405020304" pitchFamily="18" charset="0"/>
              </a:rPr>
              <a:t> Five weeks later.</a:t>
            </a:r>
            <a:br>
              <a:rPr lang="en-GB" sz="3200" dirty="0">
                <a:latin typeface="Calibri" panose="020F0502020204030204" pitchFamily="34" charset="0"/>
                <a:ea typeface="Calibri" panose="020F0502020204030204" pitchFamily="34" charset="0"/>
                <a:cs typeface="Times New Roman" panose="02020603050405020304" pitchFamily="18" charset="0"/>
              </a:rPr>
            </a:br>
            <a:r>
              <a:rPr lang="en-GB" sz="3200" b="1" dirty="0">
                <a:latin typeface="Calibri" panose="020F0502020204030204" pitchFamily="34" charset="0"/>
                <a:ea typeface="Calibri" panose="020F0502020204030204" pitchFamily="34" charset="0"/>
                <a:cs typeface="Times New Roman" panose="02020603050405020304" pitchFamily="18" charset="0"/>
              </a:rPr>
              <a:t>Working diagnosis:</a:t>
            </a:r>
            <a:r>
              <a:rPr lang="en-GB" sz="3200" dirty="0">
                <a:latin typeface="Calibri" panose="020F0502020204030204" pitchFamily="34" charset="0"/>
                <a:ea typeface="Calibri" panose="020F0502020204030204" pitchFamily="34" charset="0"/>
                <a:cs typeface="Times New Roman" panose="02020603050405020304" pitchFamily="18" charset="0"/>
              </a:rPr>
              <a:t> GORD associated with chronic stress.</a:t>
            </a:r>
            <a:br>
              <a:rPr lang="en-GB" sz="3200" dirty="0">
                <a:latin typeface="Calibri" panose="020F0502020204030204" pitchFamily="34" charset="0"/>
                <a:ea typeface="Calibri" panose="020F0502020204030204" pitchFamily="34" charset="0"/>
                <a:cs typeface="Times New Roman" panose="02020603050405020304" pitchFamily="18" charset="0"/>
              </a:rPr>
            </a:br>
            <a:endParaRPr lang="en-GB" sz="3200" dirty="0"/>
          </a:p>
        </p:txBody>
      </p:sp>
      <p:sp>
        <p:nvSpPr>
          <p:cNvPr id="3" name="Content Placeholder 2"/>
          <p:cNvSpPr>
            <a:spLocks noGrp="1"/>
          </p:cNvSpPr>
          <p:nvPr>
            <p:ph idx="1"/>
          </p:nvPr>
        </p:nvSpPr>
        <p:spPr>
          <a:xfrm>
            <a:off x="838200" y="1196398"/>
            <a:ext cx="11071860" cy="5349875"/>
          </a:xfrm>
        </p:spPr>
        <p:txBody>
          <a:bodyPr>
            <a:normAutofit fontScale="92500" lnSpcReduction="20000"/>
          </a:bodyPr>
          <a:lstStyle/>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Chamomilla </a:t>
            </a:r>
            <a:r>
              <a:rPr lang="en-GB" dirty="0" err="1">
                <a:latin typeface="Calibri" panose="020F0502020204030204" pitchFamily="34" charset="0"/>
                <a:ea typeface="Calibri" panose="020F0502020204030204" pitchFamily="34" charset="0"/>
                <a:cs typeface="Times New Roman" panose="02020603050405020304" pitchFamily="18" charset="0"/>
              </a:rPr>
              <a:t>recutita</a:t>
            </a:r>
            <a:r>
              <a:rPr lang="en-GB" dirty="0">
                <a:latin typeface="Calibri" panose="020F0502020204030204" pitchFamily="34" charset="0"/>
                <a:ea typeface="Calibri" panose="020F0502020204030204" pitchFamily="34" charset="0"/>
                <a:cs typeface="Times New Roman" panose="02020603050405020304" pitchFamily="18" charset="0"/>
              </a:rPr>
              <a:t> 1:2 45% 30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Codonopsis</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pilosula</a:t>
            </a:r>
            <a:r>
              <a:rPr lang="en-GB" dirty="0">
                <a:latin typeface="Calibri" panose="020F0502020204030204" pitchFamily="34" charset="0"/>
                <a:ea typeface="Calibri" panose="020F0502020204030204" pitchFamily="34" charset="0"/>
                <a:cs typeface="Times New Roman" panose="02020603050405020304" pitchFamily="18" charset="0"/>
              </a:rPr>
              <a:t> 1:3 45% 20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Euphrasia</a:t>
            </a:r>
            <a:r>
              <a:rPr lang="en-GB" dirty="0">
                <a:latin typeface="Calibri" panose="020F0502020204030204" pitchFamily="34" charset="0"/>
                <a:ea typeface="Calibri" panose="020F0502020204030204" pitchFamily="34" charset="0"/>
                <a:cs typeface="Times New Roman" panose="02020603050405020304" pitchFamily="18" charset="0"/>
              </a:rPr>
              <a:t> officinalis 1:1 25% 15</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Glycyrrizha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glabra</a:t>
            </a:r>
            <a:r>
              <a:rPr lang="en-GB" dirty="0">
                <a:latin typeface="Calibri" panose="020F0502020204030204" pitchFamily="34" charset="0"/>
                <a:ea typeface="Calibri" panose="020F0502020204030204" pitchFamily="34" charset="0"/>
                <a:cs typeface="Times New Roman" panose="02020603050405020304" pitchFamily="18" charset="0"/>
              </a:rPr>
              <a:t> 1:1 25% 15</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Valeriana</a:t>
            </a:r>
            <a:r>
              <a:rPr lang="en-GB" dirty="0">
                <a:latin typeface="Calibri" panose="020F0502020204030204" pitchFamily="34" charset="0"/>
                <a:ea typeface="Calibri" panose="020F0502020204030204" pitchFamily="34" charset="0"/>
                <a:cs typeface="Times New Roman" panose="02020603050405020304" pitchFamily="18" charset="0"/>
              </a:rPr>
              <a:t> officinalis 1:2 25% 20</a:t>
            </a:r>
          </a:p>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700mls</a:t>
            </a:r>
          </a:p>
          <a:p>
            <a:r>
              <a:rPr lang="en-GB" dirty="0">
                <a:latin typeface="Calibri" panose="020F0502020204030204" pitchFamily="34" charset="0"/>
                <a:ea typeface="Calibri" panose="020F0502020204030204" pitchFamily="34" charset="0"/>
                <a:cs typeface="Times New Roman" panose="02020603050405020304" pitchFamily="18" charset="0"/>
              </a:rPr>
              <a:t>7.5mls with 30mls water before breakfast and evening meal.</a:t>
            </a:r>
          </a:p>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Ulmus </a:t>
            </a:r>
            <a:r>
              <a:rPr lang="en-GB" dirty="0" err="1">
                <a:latin typeface="Calibri" panose="020F0502020204030204" pitchFamily="34" charset="0"/>
                <a:ea typeface="Calibri" panose="020F0502020204030204" pitchFamily="34" charset="0"/>
                <a:cs typeface="Times New Roman" panose="02020603050405020304" pitchFamily="18" charset="0"/>
              </a:rPr>
              <a:t>fulva</a:t>
            </a:r>
            <a:r>
              <a:rPr lang="en-GB" dirty="0">
                <a:latin typeface="Calibri" panose="020F0502020204030204" pitchFamily="34" charset="0"/>
                <a:ea typeface="Calibri" panose="020F0502020204030204" pitchFamily="34" charset="0"/>
                <a:cs typeface="Times New Roman" panose="02020603050405020304" pitchFamily="18" charset="0"/>
              </a:rPr>
              <a:t> powder 200 g. 10 g of powder to large glass of water stir well and swallow last thing at night.</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42</a:t>
            </a:fld>
            <a:endParaRPr lang="en-US" dirty="0"/>
          </a:p>
        </p:txBody>
      </p:sp>
    </p:spTree>
    <p:extLst>
      <p:ext uri="{BB962C8B-B14F-4D97-AF65-F5344CB8AC3E}">
        <p14:creationId xmlns:p14="http://schemas.microsoft.com/office/powerpoint/2010/main" val="19187027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 y="0"/>
            <a:ext cx="11338560" cy="2103120"/>
          </a:xfrm>
        </p:spPr>
        <p:txBody>
          <a:bodyPr>
            <a:normAutofit fontScale="90000"/>
          </a:bodyPr>
          <a:lstStyle/>
          <a:p>
            <a:pPr>
              <a:lnSpc>
                <a:spcPct val="115000"/>
              </a:lnSpc>
              <a:spcAft>
                <a:spcPts val="1000"/>
              </a:spcAft>
            </a:pPr>
            <a:r>
              <a:rPr lang="en-GB" sz="2700" b="1" dirty="0">
                <a:latin typeface="Calibri" panose="020F0502020204030204" pitchFamily="34" charset="0"/>
                <a:ea typeface="Calibri" panose="020F0502020204030204" pitchFamily="34" charset="0"/>
                <a:cs typeface="Times New Roman" panose="02020603050405020304" pitchFamily="18" charset="0"/>
              </a:rPr>
              <a:t>Third follow-up:</a:t>
            </a:r>
            <a:r>
              <a:rPr lang="en-GB" sz="2700" dirty="0">
                <a:latin typeface="Calibri" panose="020F0502020204030204" pitchFamily="34" charset="0"/>
                <a:ea typeface="Calibri" panose="020F0502020204030204" pitchFamily="34" charset="0"/>
                <a:cs typeface="Times New Roman" panose="02020603050405020304" pitchFamily="18" charset="0"/>
              </a:rPr>
              <a:t> seven weeks later.</a:t>
            </a:r>
            <a:br>
              <a:rPr lang="en-GB" sz="2700" dirty="0">
                <a:latin typeface="Calibri" panose="020F0502020204030204" pitchFamily="34" charset="0"/>
                <a:ea typeface="Calibri" panose="020F0502020204030204" pitchFamily="34" charset="0"/>
                <a:cs typeface="Times New Roman" panose="02020603050405020304" pitchFamily="18" charset="0"/>
              </a:rPr>
            </a:br>
            <a:r>
              <a:rPr lang="en-GB" sz="2700" b="1" dirty="0">
                <a:latin typeface="Calibri" panose="020F0502020204030204" pitchFamily="34" charset="0"/>
                <a:ea typeface="Calibri" panose="020F0502020204030204" pitchFamily="34" charset="0"/>
                <a:cs typeface="Times New Roman" panose="02020603050405020304" pitchFamily="18" charset="0"/>
              </a:rPr>
              <a:t>Working diagnosis:</a:t>
            </a:r>
            <a:r>
              <a:rPr lang="en-GB" sz="2700" dirty="0">
                <a:latin typeface="Calibri" panose="020F0502020204030204" pitchFamily="34" charset="0"/>
                <a:ea typeface="Calibri" panose="020F0502020204030204" pitchFamily="34" charset="0"/>
                <a:cs typeface="Times New Roman" panose="02020603050405020304" pitchFamily="18" charset="0"/>
              </a:rPr>
              <a:t> GORD managed by herbal medicine and omeprazole; Chronic stress managed by herbal medicine and relaxation techniques.</a:t>
            </a:r>
            <a:r>
              <a:rPr lang="en-GB" sz="3200" dirty="0">
                <a:latin typeface="Calibri" panose="020F0502020204030204" pitchFamily="34" charset="0"/>
                <a:ea typeface="Calibri" panose="020F0502020204030204" pitchFamily="34" charset="0"/>
                <a:cs typeface="Times New Roman" panose="02020603050405020304" pitchFamily="18" charset="0"/>
              </a:rPr>
              <a:t> . </a:t>
            </a:r>
            <a:r>
              <a:rPr lang="en-GB" sz="2700" dirty="0">
                <a:latin typeface="Calibri" panose="020F0502020204030204" pitchFamily="34" charset="0"/>
                <a:ea typeface="Calibri" panose="020F0502020204030204" pitchFamily="34" charset="0"/>
                <a:cs typeface="Times New Roman" panose="02020603050405020304" pitchFamily="18" charset="0"/>
              </a:rPr>
              <a:t>Chronic localised dermatitis from Red coral venom. </a:t>
            </a:r>
            <a:br>
              <a:rPr lang="en-GB" sz="3200" dirty="0">
                <a:latin typeface="Calibri" panose="020F0502020204030204" pitchFamily="34" charset="0"/>
                <a:ea typeface="Calibri" panose="020F0502020204030204" pitchFamily="34" charset="0"/>
                <a:cs typeface="Times New Roman" panose="02020603050405020304" pitchFamily="18" charset="0"/>
              </a:rPr>
            </a:br>
            <a:endParaRPr lang="en-GB" sz="3200" dirty="0"/>
          </a:p>
        </p:txBody>
      </p:sp>
      <p:sp>
        <p:nvSpPr>
          <p:cNvPr id="3" name="Content Placeholder 2"/>
          <p:cNvSpPr>
            <a:spLocks noGrp="1"/>
          </p:cNvSpPr>
          <p:nvPr>
            <p:ph idx="1"/>
          </p:nvPr>
        </p:nvSpPr>
        <p:spPr>
          <a:xfrm>
            <a:off x="411480" y="1897380"/>
            <a:ext cx="11338560" cy="4824095"/>
          </a:xfrm>
        </p:spPr>
        <p:txBody>
          <a:bodyPr>
            <a:normAutofit fontScale="92500" lnSpcReduction="20000"/>
          </a:bodyPr>
          <a:lstStyle/>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Chamomilla </a:t>
            </a:r>
            <a:r>
              <a:rPr lang="en-GB" dirty="0" err="1">
                <a:latin typeface="Calibri" panose="020F0502020204030204" pitchFamily="34" charset="0"/>
                <a:ea typeface="Calibri" panose="020F0502020204030204" pitchFamily="34" charset="0"/>
                <a:cs typeface="Times New Roman" panose="02020603050405020304" pitchFamily="18" charset="0"/>
              </a:rPr>
              <a:t>recutita</a:t>
            </a:r>
            <a:r>
              <a:rPr lang="en-GB" dirty="0">
                <a:latin typeface="Calibri" panose="020F0502020204030204" pitchFamily="34" charset="0"/>
                <a:ea typeface="Calibri" panose="020F0502020204030204" pitchFamily="34" charset="0"/>
                <a:cs typeface="Times New Roman" panose="02020603050405020304" pitchFamily="18" charset="0"/>
              </a:rPr>
              <a:t> 1:2 45% 20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Codonopsis</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pilosula</a:t>
            </a:r>
            <a:r>
              <a:rPr lang="en-GB" dirty="0">
                <a:latin typeface="Calibri" panose="020F0502020204030204" pitchFamily="34" charset="0"/>
                <a:ea typeface="Calibri" panose="020F0502020204030204" pitchFamily="34" charset="0"/>
                <a:cs typeface="Times New Roman" panose="02020603050405020304" pitchFamily="18" charset="0"/>
              </a:rPr>
              <a:t> 1:3 45% 20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Euphrasia</a:t>
            </a:r>
            <a:r>
              <a:rPr lang="en-GB" dirty="0">
                <a:latin typeface="Calibri" panose="020F0502020204030204" pitchFamily="34" charset="0"/>
                <a:ea typeface="Calibri" panose="020F0502020204030204" pitchFamily="34" charset="0"/>
                <a:cs typeface="Times New Roman" panose="02020603050405020304" pitchFamily="18" charset="0"/>
              </a:rPr>
              <a:t> officinalis 1:1 25% 15</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Glycyrrizha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glabra</a:t>
            </a:r>
            <a:r>
              <a:rPr lang="en-GB" dirty="0">
                <a:latin typeface="Calibri" panose="020F0502020204030204" pitchFamily="34" charset="0"/>
                <a:ea typeface="Calibri" panose="020F0502020204030204" pitchFamily="34" charset="0"/>
                <a:cs typeface="Times New Roman" panose="02020603050405020304" pitchFamily="18" charset="0"/>
              </a:rPr>
              <a:t> 1:1 25% 15</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Valeriana</a:t>
            </a:r>
            <a:r>
              <a:rPr lang="en-GB" dirty="0">
                <a:latin typeface="Calibri" panose="020F0502020204030204" pitchFamily="34" charset="0"/>
                <a:ea typeface="Calibri" panose="020F0502020204030204" pitchFamily="34" charset="0"/>
                <a:cs typeface="Times New Roman" panose="02020603050405020304" pitchFamily="18" charset="0"/>
              </a:rPr>
              <a:t> officinalis 1:2 25% 30</a:t>
            </a:r>
          </a:p>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500 mils</a:t>
            </a:r>
          </a:p>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5mls to be taken twice daily with 30 </a:t>
            </a:r>
            <a:r>
              <a:rPr lang="en-GB" dirty="0" err="1">
                <a:latin typeface="Calibri" panose="020F0502020204030204" pitchFamily="34" charset="0"/>
                <a:ea typeface="Calibri" panose="020F0502020204030204" pitchFamily="34" charset="0"/>
                <a:cs typeface="Times New Roman" panose="02020603050405020304" pitchFamily="18" charset="0"/>
              </a:rPr>
              <a:t>mls</a:t>
            </a:r>
            <a:r>
              <a:rPr lang="en-GB" dirty="0">
                <a:latin typeface="Calibri" panose="020F0502020204030204" pitchFamily="34" charset="0"/>
                <a:ea typeface="Calibri" panose="020F0502020204030204" pitchFamily="34" charset="0"/>
                <a:cs typeface="Times New Roman" panose="02020603050405020304" pitchFamily="18" charset="0"/>
              </a:rPr>
              <a:t> of water before breakfast and evening meal.</a:t>
            </a:r>
          </a:p>
          <a:p>
            <a:pPr marL="0" indent="0">
              <a:lnSpc>
                <a:spcPct val="115000"/>
              </a:lnSpc>
              <a:spcAft>
                <a:spcPts val="1000"/>
              </a:spcAft>
              <a:buNone/>
            </a:pP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43</a:t>
            </a:fld>
            <a:endParaRPr lang="en-US" dirty="0"/>
          </a:p>
        </p:txBody>
      </p:sp>
    </p:spTree>
    <p:extLst>
      <p:ext uri="{BB962C8B-B14F-4D97-AF65-F5344CB8AC3E}">
        <p14:creationId xmlns:p14="http://schemas.microsoft.com/office/powerpoint/2010/main" val="26181531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 y="388621"/>
            <a:ext cx="11841480" cy="1302068"/>
          </a:xfrm>
        </p:spPr>
        <p:txBody>
          <a:bodyPr>
            <a:noAutofit/>
          </a:bodyPr>
          <a:lstStyle/>
          <a:p>
            <a:pPr>
              <a:lnSpc>
                <a:spcPct val="115000"/>
              </a:lnSpc>
              <a:spcAft>
                <a:spcPts val="1000"/>
              </a:spcAft>
            </a:pPr>
            <a:r>
              <a:rPr lang="en-GB" sz="2800" b="1" dirty="0">
                <a:latin typeface="Calibri" panose="020F0502020204030204" pitchFamily="34" charset="0"/>
                <a:ea typeface="Calibri" panose="020F0502020204030204" pitchFamily="34" charset="0"/>
                <a:cs typeface="Times New Roman" panose="02020603050405020304" pitchFamily="18" charset="0"/>
              </a:rPr>
              <a:t>Fourth follow-up appointment:</a:t>
            </a:r>
            <a:r>
              <a:rPr lang="en-GB" sz="2800" dirty="0">
                <a:latin typeface="Calibri" panose="020F0502020204030204" pitchFamily="34" charset="0"/>
                <a:ea typeface="Calibri" panose="020F0502020204030204" pitchFamily="34" charset="0"/>
                <a:cs typeface="Times New Roman" panose="02020603050405020304" pitchFamily="18" charset="0"/>
              </a:rPr>
              <a:t> seven weeks later.</a:t>
            </a:r>
            <a:r>
              <a:rPr lang="en-GB" sz="2800" b="1" dirty="0">
                <a:latin typeface="Calibri" panose="020F0502020204030204" pitchFamily="34" charset="0"/>
                <a:ea typeface="Calibri" panose="020F0502020204030204" pitchFamily="34" charset="0"/>
                <a:cs typeface="Times New Roman" panose="02020603050405020304" pitchFamily="18" charset="0"/>
              </a:rPr>
              <a:t> </a:t>
            </a:r>
            <a:br>
              <a:rPr lang="en-GB" sz="2800" b="1" dirty="0">
                <a:latin typeface="Calibri" panose="020F0502020204030204" pitchFamily="34" charset="0"/>
                <a:ea typeface="Calibri" panose="020F0502020204030204" pitchFamily="34" charset="0"/>
                <a:cs typeface="Times New Roman" panose="02020603050405020304" pitchFamily="18" charset="0"/>
              </a:rPr>
            </a:br>
            <a:r>
              <a:rPr lang="en-GB" sz="2800" b="1" dirty="0">
                <a:latin typeface="Calibri" panose="020F0502020204030204" pitchFamily="34" charset="0"/>
                <a:ea typeface="Calibri" panose="020F0502020204030204" pitchFamily="34" charset="0"/>
                <a:cs typeface="Times New Roman" panose="02020603050405020304" pitchFamily="18" charset="0"/>
              </a:rPr>
              <a:t>Working diagnosis</a:t>
            </a:r>
            <a:r>
              <a:rPr lang="en-GB" sz="2400" b="1" dirty="0">
                <a:latin typeface="Calibri" panose="020F0502020204030204" pitchFamily="34" charset="0"/>
                <a:ea typeface="Calibri" panose="020F0502020204030204" pitchFamily="34" charset="0"/>
                <a:cs typeface="Times New Roman" panose="02020603050405020304" pitchFamily="18" charset="0"/>
              </a:rPr>
              <a:t>:</a:t>
            </a:r>
            <a:r>
              <a:rPr lang="en-GB" sz="2400" dirty="0">
                <a:latin typeface="Calibri" panose="020F0502020204030204" pitchFamily="34" charset="0"/>
                <a:ea typeface="Calibri" panose="020F0502020204030204" pitchFamily="34" charset="0"/>
                <a:cs typeface="Times New Roman" panose="02020603050405020304" pitchFamily="18" charset="0"/>
              </a:rPr>
              <a:t> GORD resolved, chronic stress resolved, </a:t>
            </a:r>
            <a:r>
              <a:rPr lang="en-GB" sz="1200" dirty="0">
                <a:latin typeface="Calibri" panose="020F0502020204030204" pitchFamily="34" charset="0"/>
                <a:ea typeface="Calibri" panose="020F0502020204030204" pitchFamily="34" charset="0"/>
                <a:cs typeface="Times New Roman" panose="02020603050405020304" pitchFamily="18" charset="0"/>
              </a:rPr>
              <a:t>Chronic localised dermatitis caused by Red coral venom.</a:t>
            </a:r>
            <a:br>
              <a:rPr lang="en-GB" sz="2400" dirty="0">
                <a:latin typeface="Calibri" panose="020F0502020204030204" pitchFamily="34" charset="0"/>
                <a:ea typeface="Calibri" panose="020F0502020204030204" pitchFamily="34" charset="0"/>
                <a:cs typeface="Times New Roman" panose="02020603050405020304" pitchFamily="18" charset="0"/>
              </a:rPr>
            </a:br>
            <a:endParaRPr lang="en-GB" sz="2400" dirty="0"/>
          </a:p>
        </p:txBody>
      </p:sp>
      <p:sp>
        <p:nvSpPr>
          <p:cNvPr id="3" name="Content Placeholder 2"/>
          <p:cNvSpPr>
            <a:spLocks noGrp="1"/>
          </p:cNvSpPr>
          <p:nvPr>
            <p:ph idx="1"/>
          </p:nvPr>
        </p:nvSpPr>
        <p:spPr>
          <a:xfrm>
            <a:off x="160020" y="1394460"/>
            <a:ext cx="11841480" cy="5463539"/>
          </a:xfrm>
        </p:spPr>
        <p:txBody>
          <a:bodyPr>
            <a:normAutofit fontScale="92500" lnSpcReduction="20000"/>
          </a:bodyPr>
          <a:lstStyle/>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Chamomilla </a:t>
            </a:r>
            <a:r>
              <a:rPr lang="en-GB" dirty="0" err="1">
                <a:latin typeface="Calibri" panose="020F0502020204030204" pitchFamily="34" charset="0"/>
                <a:ea typeface="Calibri" panose="020F0502020204030204" pitchFamily="34" charset="0"/>
                <a:cs typeface="Times New Roman" panose="02020603050405020304" pitchFamily="18" charset="0"/>
              </a:rPr>
              <a:t>recutita</a:t>
            </a:r>
            <a:r>
              <a:rPr lang="en-GB" dirty="0">
                <a:latin typeface="Calibri" panose="020F0502020204030204" pitchFamily="34" charset="0"/>
                <a:ea typeface="Calibri" panose="020F0502020204030204" pitchFamily="34" charset="0"/>
                <a:cs typeface="Times New Roman" panose="02020603050405020304" pitchFamily="18" charset="0"/>
              </a:rPr>
              <a:t> 1:2 45% 20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Codonopsis</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pilosula</a:t>
            </a:r>
            <a:r>
              <a:rPr lang="en-GB" dirty="0">
                <a:latin typeface="Calibri" panose="020F0502020204030204" pitchFamily="34" charset="0"/>
                <a:ea typeface="Calibri" panose="020F0502020204030204" pitchFamily="34" charset="0"/>
                <a:cs typeface="Times New Roman" panose="02020603050405020304" pitchFamily="18" charset="0"/>
              </a:rPr>
              <a:t> 1:3 45% 30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Euphrasia</a:t>
            </a:r>
            <a:r>
              <a:rPr lang="en-GB" dirty="0">
                <a:latin typeface="Calibri" panose="020F0502020204030204" pitchFamily="34" charset="0"/>
                <a:ea typeface="Calibri" panose="020F0502020204030204" pitchFamily="34" charset="0"/>
                <a:cs typeface="Times New Roman" panose="02020603050405020304" pitchFamily="18" charset="0"/>
              </a:rPr>
              <a:t> officinalis 1:1 25% 10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Glycyrrizha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glabra</a:t>
            </a:r>
            <a:r>
              <a:rPr lang="en-GB" dirty="0">
                <a:latin typeface="Calibri" panose="020F0502020204030204" pitchFamily="34" charset="0"/>
                <a:ea typeface="Calibri" panose="020F0502020204030204" pitchFamily="34" charset="0"/>
                <a:cs typeface="Times New Roman" panose="02020603050405020304" pitchFamily="18" charset="0"/>
              </a:rPr>
              <a:t> 1:1 25% 10</a:t>
            </a:r>
          </a:p>
          <a:p>
            <a:pPr>
              <a:lnSpc>
                <a:spcPct val="115000"/>
              </a:lnSpc>
              <a:spcAft>
                <a:spcPts val="1000"/>
              </a:spcAft>
            </a:pPr>
            <a:r>
              <a:rPr lang="en-GB" dirty="0" err="1">
                <a:latin typeface="Calibri" panose="020F0502020204030204" pitchFamily="34" charset="0"/>
                <a:ea typeface="Calibri" panose="020F0502020204030204" pitchFamily="34" charset="0"/>
                <a:cs typeface="Times New Roman" panose="02020603050405020304" pitchFamily="18" charset="0"/>
              </a:rPr>
              <a:t>Valeriana</a:t>
            </a:r>
            <a:r>
              <a:rPr lang="en-GB" dirty="0">
                <a:latin typeface="Calibri" panose="020F0502020204030204" pitchFamily="34" charset="0"/>
                <a:ea typeface="Calibri" panose="020F0502020204030204" pitchFamily="34" charset="0"/>
                <a:cs typeface="Times New Roman" panose="02020603050405020304" pitchFamily="18" charset="0"/>
              </a:rPr>
              <a:t> officinalis 1:2 25% 30</a:t>
            </a:r>
          </a:p>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700 </a:t>
            </a:r>
            <a:r>
              <a:rPr lang="en-GB" dirty="0" err="1">
                <a:latin typeface="Calibri" panose="020F0502020204030204" pitchFamily="34" charset="0"/>
                <a:ea typeface="Calibri" panose="020F0502020204030204" pitchFamily="34" charset="0"/>
                <a:cs typeface="Times New Roman" panose="02020603050405020304" pitchFamily="18" charset="0"/>
              </a:rPr>
              <a:t>mls</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5mls to be taken twice daily with 30 </a:t>
            </a:r>
            <a:r>
              <a:rPr lang="en-GB" dirty="0" err="1">
                <a:latin typeface="Calibri" panose="020F0502020204030204" pitchFamily="34" charset="0"/>
                <a:ea typeface="Calibri" panose="020F0502020204030204" pitchFamily="34" charset="0"/>
                <a:cs typeface="Times New Roman" panose="02020603050405020304" pitchFamily="18" charset="0"/>
              </a:rPr>
              <a:t>mls</a:t>
            </a:r>
            <a:r>
              <a:rPr lang="en-GB" dirty="0">
                <a:latin typeface="Calibri" panose="020F0502020204030204" pitchFamily="34" charset="0"/>
                <a:ea typeface="Calibri" panose="020F0502020204030204" pitchFamily="34" charset="0"/>
                <a:cs typeface="Times New Roman" panose="02020603050405020304" pitchFamily="18" charset="0"/>
              </a:rPr>
              <a:t> of water before breakfast and evening meal.</a:t>
            </a:r>
          </a:p>
          <a:p>
            <a:pPr>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Powder of Ulmus </a:t>
            </a:r>
            <a:r>
              <a:rPr lang="en-GB" dirty="0" err="1">
                <a:latin typeface="Calibri" panose="020F0502020204030204" pitchFamily="34" charset="0"/>
                <a:ea typeface="Calibri" panose="020F0502020204030204" pitchFamily="34" charset="0"/>
                <a:cs typeface="Times New Roman" panose="02020603050405020304" pitchFamily="18" charset="0"/>
              </a:rPr>
              <a:t>fulva</a:t>
            </a:r>
            <a:r>
              <a:rPr lang="en-GB" dirty="0">
                <a:latin typeface="Calibri" panose="020F0502020204030204" pitchFamily="34" charset="0"/>
                <a:ea typeface="Calibri" panose="020F0502020204030204" pitchFamily="34" charset="0"/>
                <a:cs typeface="Times New Roman" panose="02020603050405020304" pitchFamily="18" charset="0"/>
              </a:rPr>
              <a:t> 300g.  5 g of powder to large glass of water stir well and swallow last thing at night and as required.</a:t>
            </a:r>
          </a:p>
        </p:txBody>
      </p:sp>
      <p:sp>
        <p:nvSpPr>
          <p:cNvPr id="4" name="Slide Number Placeholder 3"/>
          <p:cNvSpPr>
            <a:spLocks noGrp="1"/>
          </p:cNvSpPr>
          <p:nvPr>
            <p:ph type="sldNum" sz="quarter" idx="12"/>
          </p:nvPr>
        </p:nvSpPr>
        <p:spPr/>
        <p:txBody>
          <a:bodyPr/>
          <a:lstStyle/>
          <a:p>
            <a:fld id="{48F63A3B-78C7-47BE-AE5E-E10140E04643}" type="slidenum">
              <a:rPr lang="en-US" smtClean="0"/>
              <a:t>44</a:t>
            </a:fld>
            <a:endParaRPr lang="en-US" dirty="0"/>
          </a:p>
        </p:txBody>
      </p:sp>
    </p:spTree>
    <p:extLst>
      <p:ext uri="{BB962C8B-B14F-4D97-AF65-F5344CB8AC3E}">
        <p14:creationId xmlns:p14="http://schemas.microsoft.com/office/powerpoint/2010/main" val="7172853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Postscript:</a:t>
            </a:r>
            <a:endParaRPr lang="en-GB" dirty="0"/>
          </a:p>
        </p:txBody>
      </p:sp>
      <p:sp>
        <p:nvSpPr>
          <p:cNvPr id="3" name="Content Placeholder 2"/>
          <p:cNvSpPr>
            <a:spLocks noGrp="1"/>
          </p:cNvSpPr>
          <p:nvPr>
            <p:ph idx="1"/>
          </p:nvPr>
        </p:nvSpPr>
        <p:spPr/>
        <p:txBody>
          <a:bodyPr/>
          <a:lstStyle/>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Patient returned for treatment in March 2016 with work-related insomnia. </a:t>
            </a:r>
          </a:p>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She reported no signs or symptoms of GORD in the last seven months </a:t>
            </a:r>
          </a:p>
          <a:p>
            <a:pPr>
              <a:lnSpc>
                <a:spcPct val="115000"/>
              </a:lnSpc>
              <a:spcAft>
                <a:spcPts val="1000"/>
              </a:spcAft>
            </a:pPr>
            <a:r>
              <a:rPr lang="en-GB" sz="3200" dirty="0">
                <a:latin typeface="Calibri" panose="020F0502020204030204" pitchFamily="34" charset="0"/>
                <a:ea typeface="Calibri" panose="020F0502020204030204" pitchFamily="34" charset="0"/>
                <a:cs typeface="Times New Roman" panose="02020603050405020304" pitchFamily="18" charset="0"/>
              </a:rPr>
              <a:t>One bout of laryngitis assessed and treated by GP with seven-day course of amoxicillin.</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45</a:t>
            </a:fld>
            <a:endParaRPr lang="en-US" dirty="0"/>
          </a:p>
        </p:txBody>
      </p:sp>
    </p:spTree>
    <p:extLst>
      <p:ext uri="{BB962C8B-B14F-4D97-AF65-F5344CB8AC3E}">
        <p14:creationId xmlns:p14="http://schemas.microsoft.com/office/powerpoint/2010/main" val="3060947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32155"/>
          </a:xfrm>
        </p:spPr>
        <p:txBody>
          <a:bodyPr/>
          <a:lstStyle/>
          <a:p>
            <a:r>
              <a:rPr lang="en-GB" dirty="0"/>
              <a:t>References 1</a:t>
            </a:r>
          </a:p>
        </p:txBody>
      </p:sp>
      <p:sp>
        <p:nvSpPr>
          <p:cNvPr id="3" name="Content Placeholder 2"/>
          <p:cNvSpPr>
            <a:spLocks noGrp="1"/>
          </p:cNvSpPr>
          <p:nvPr>
            <p:ph idx="1"/>
          </p:nvPr>
        </p:nvSpPr>
        <p:spPr>
          <a:xfrm>
            <a:off x="838200" y="1097280"/>
            <a:ext cx="10515600" cy="5259070"/>
          </a:xfrm>
        </p:spPr>
        <p:txBody>
          <a:bodyPr>
            <a:normAutofit lnSpcReduction="10000"/>
          </a:bodyPr>
          <a:lstStyle/>
          <a:p>
            <a:r>
              <a:rPr lang="en-GB" sz="3200" dirty="0">
                <a:latin typeface="Guardian TextSans Web"/>
              </a:rPr>
              <a:t>Gomm W, von Holt K, </a:t>
            </a:r>
            <a:r>
              <a:rPr lang="en-GB" sz="3200" dirty="0" err="1">
                <a:latin typeface="Guardian TextSans Web"/>
              </a:rPr>
              <a:t>Thomé</a:t>
            </a:r>
            <a:r>
              <a:rPr lang="en-GB" sz="3200" dirty="0">
                <a:latin typeface="Guardian TextSans Web"/>
              </a:rPr>
              <a:t> F, </a:t>
            </a:r>
            <a:r>
              <a:rPr lang="en-GB" sz="3200" dirty="0" err="1">
                <a:latin typeface="Guardian TextSans Web"/>
              </a:rPr>
              <a:t>Broich</a:t>
            </a:r>
            <a:r>
              <a:rPr lang="en-GB" sz="3200" dirty="0">
                <a:latin typeface="Guardian TextSans Web"/>
              </a:rPr>
              <a:t> K, Maier W, Fink A, </a:t>
            </a:r>
            <a:r>
              <a:rPr lang="en-GB" sz="3200" dirty="0" err="1">
                <a:latin typeface="Guardian TextSans Web"/>
              </a:rPr>
              <a:t>Doblhammer</a:t>
            </a:r>
            <a:r>
              <a:rPr lang="en-GB" sz="3200" dirty="0">
                <a:latin typeface="Guardian TextSans Web"/>
              </a:rPr>
              <a:t> G, </a:t>
            </a:r>
            <a:r>
              <a:rPr lang="en-GB" sz="3200" dirty="0" err="1">
                <a:latin typeface="Guardian TextSans Web"/>
              </a:rPr>
              <a:t>Haenisch</a:t>
            </a:r>
            <a:r>
              <a:rPr lang="en-GB" sz="3200" dirty="0">
                <a:latin typeface="Guardian TextSans Web"/>
              </a:rPr>
              <a:t> B. Association of Proton Pump Inhibitors With Risk of </a:t>
            </a:r>
            <a:r>
              <a:rPr lang="en-GB" sz="3200" dirty="0" err="1">
                <a:latin typeface="Guardian TextSans Web"/>
              </a:rPr>
              <a:t>DementiaA</a:t>
            </a:r>
            <a:r>
              <a:rPr lang="en-GB" sz="3200" dirty="0">
                <a:latin typeface="Guardian TextSans Web"/>
              </a:rPr>
              <a:t> </a:t>
            </a:r>
            <a:r>
              <a:rPr lang="en-GB" sz="3200" dirty="0" err="1">
                <a:latin typeface="Guardian TextSans Web"/>
              </a:rPr>
              <a:t>Pharmacoepidemiological</a:t>
            </a:r>
            <a:r>
              <a:rPr lang="en-GB" sz="3200" dirty="0">
                <a:latin typeface="Guardian TextSans Web"/>
              </a:rPr>
              <a:t> Claims Data Analysis. </a:t>
            </a:r>
            <a:r>
              <a:rPr lang="en-GB" sz="3200" i="1" dirty="0">
                <a:latin typeface="Guardian TextSans Web"/>
              </a:rPr>
              <a:t>JAMA Neurol.</a:t>
            </a:r>
            <a:r>
              <a:rPr lang="en-GB" sz="3200" dirty="0">
                <a:latin typeface="Guardian TextSans Web"/>
              </a:rPr>
              <a:t> 2016;73(4):410-416. doi:10.1001/jamaneurol.2015.4791</a:t>
            </a:r>
          </a:p>
          <a:p>
            <a:endParaRPr lang="en-GB" sz="3200" dirty="0">
              <a:solidFill>
                <a:srgbClr val="333333"/>
              </a:solidFill>
              <a:latin typeface="Guardian TextSans Web"/>
            </a:endParaRPr>
          </a:p>
          <a:p>
            <a:r>
              <a:rPr lang="en-GB" sz="3200" dirty="0">
                <a:solidFill>
                  <a:srgbClr val="303030"/>
                </a:solidFill>
                <a:latin typeface="arial" panose="020B0604020202020204" pitchFamily="34" charset="0"/>
              </a:rPr>
              <a:t>Heidelbaugh JJ, Kim AH, Chang R, Walker PC. Overutilization of proton-pump inhibitors: what the clinician needs to know. </a:t>
            </a:r>
            <a:r>
              <a:rPr lang="en-GB" sz="3200" i="1" dirty="0">
                <a:solidFill>
                  <a:srgbClr val="303030"/>
                </a:solidFill>
                <a:latin typeface="arial" panose="020B0604020202020204" pitchFamily="34" charset="0"/>
              </a:rPr>
              <a:t>Therapeutic Advances in Gastroenterology</a:t>
            </a:r>
            <a:r>
              <a:rPr lang="en-GB" sz="3200" dirty="0">
                <a:solidFill>
                  <a:srgbClr val="303030"/>
                </a:solidFill>
                <a:latin typeface="arial" panose="020B0604020202020204" pitchFamily="34" charset="0"/>
              </a:rPr>
              <a:t>. 2012;5(4):219-232. doi:10.1177/1756283X12437358.</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46</a:t>
            </a:fld>
            <a:endParaRPr lang="en-US" dirty="0"/>
          </a:p>
        </p:txBody>
      </p:sp>
    </p:spTree>
    <p:extLst>
      <p:ext uri="{BB962C8B-B14F-4D97-AF65-F5344CB8AC3E}">
        <p14:creationId xmlns:p14="http://schemas.microsoft.com/office/powerpoint/2010/main" val="17507038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 2</a:t>
            </a:r>
          </a:p>
        </p:txBody>
      </p:sp>
      <p:sp>
        <p:nvSpPr>
          <p:cNvPr id="3" name="Content Placeholder 2"/>
          <p:cNvSpPr>
            <a:spLocks noGrp="1"/>
          </p:cNvSpPr>
          <p:nvPr>
            <p:ph idx="1"/>
          </p:nvPr>
        </p:nvSpPr>
        <p:spPr/>
        <p:txBody>
          <a:bodyPr>
            <a:normAutofit/>
          </a:bodyPr>
          <a:lstStyle/>
          <a:p>
            <a:pPr>
              <a:lnSpc>
                <a:spcPct val="100000"/>
              </a:lnSpc>
              <a:spcBef>
                <a:spcPts val="0"/>
              </a:spcBef>
              <a:defRPr/>
            </a:pPr>
            <a:r>
              <a:rPr lang="en-GB" sz="3200" dirty="0"/>
              <a:t>Issa, I.A., </a:t>
            </a:r>
            <a:r>
              <a:rPr lang="en-GB" sz="3200" dirty="0" err="1"/>
              <a:t>Soubra</a:t>
            </a:r>
            <a:r>
              <a:rPr lang="en-GB" sz="3200" dirty="0"/>
              <a:t>, O., </a:t>
            </a:r>
            <a:r>
              <a:rPr lang="en-GB" sz="3200" dirty="0" err="1"/>
              <a:t>Nakkash</a:t>
            </a:r>
            <a:r>
              <a:rPr lang="en-GB" sz="3200" dirty="0"/>
              <a:t>, H. et al. Variables associated with stress ulcer prophylaxis misuse: a retrospective analysis. Dig Dis Sci (2012) 57: 2633. doi:10.1007/s10620-012-2104-9</a:t>
            </a:r>
          </a:p>
          <a:p>
            <a:r>
              <a:rPr lang="en-GB" sz="3200" dirty="0">
                <a:latin typeface="Guardian TextSans Web"/>
              </a:rPr>
              <a:t>Schoenfeld AJ, Grady D. Adverse Effects Associated With Proton Pump Inhibitors. </a:t>
            </a:r>
            <a:r>
              <a:rPr lang="en-GB" sz="3200" i="1" dirty="0">
                <a:latin typeface="Guardian TextSans Web"/>
              </a:rPr>
              <a:t>JAMA Intern Med.</a:t>
            </a:r>
            <a:r>
              <a:rPr lang="en-GB" sz="3200" dirty="0">
                <a:latin typeface="Guardian TextSans Web"/>
              </a:rPr>
              <a:t> 2016;176(2):172-174. doi:10.1001/jamainternmed.2015.7927</a:t>
            </a:r>
            <a:endParaRPr lang="en-GB" sz="3200" dirty="0"/>
          </a:p>
        </p:txBody>
      </p:sp>
      <p:sp>
        <p:nvSpPr>
          <p:cNvPr id="4" name="Slide Number Placeholder 3"/>
          <p:cNvSpPr>
            <a:spLocks noGrp="1"/>
          </p:cNvSpPr>
          <p:nvPr>
            <p:ph type="sldNum" sz="quarter" idx="12"/>
          </p:nvPr>
        </p:nvSpPr>
        <p:spPr/>
        <p:txBody>
          <a:bodyPr/>
          <a:lstStyle/>
          <a:p>
            <a:fld id="{48F63A3B-78C7-47BE-AE5E-E10140E04643}" type="slidenum">
              <a:rPr lang="en-US" smtClean="0"/>
              <a:t>47</a:t>
            </a:fld>
            <a:endParaRPr lang="en-US" dirty="0"/>
          </a:p>
        </p:txBody>
      </p:sp>
    </p:spTree>
    <p:extLst>
      <p:ext uri="{BB962C8B-B14F-4D97-AF65-F5344CB8AC3E}">
        <p14:creationId xmlns:p14="http://schemas.microsoft.com/office/powerpoint/2010/main" val="13420216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9295"/>
          </a:xfrm>
        </p:spPr>
        <p:txBody>
          <a:bodyPr/>
          <a:lstStyle/>
          <a:p>
            <a:r>
              <a:rPr lang="en-GB" dirty="0"/>
              <a:t>References 3</a:t>
            </a:r>
          </a:p>
        </p:txBody>
      </p:sp>
      <p:sp>
        <p:nvSpPr>
          <p:cNvPr id="3" name="Content Placeholder 2"/>
          <p:cNvSpPr>
            <a:spLocks noGrp="1"/>
          </p:cNvSpPr>
          <p:nvPr>
            <p:ph idx="1"/>
          </p:nvPr>
        </p:nvSpPr>
        <p:spPr>
          <a:xfrm>
            <a:off x="838200" y="1303020"/>
            <a:ext cx="10515600" cy="5418455"/>
          </a:xfrm>
        </p:spPr>
        <p:txBody>
          <a:bodyPr>
            <a:normAutofit lnSpcReduction="10000"/>
          </a:bodyPr>
          <a:lstStyle/>
          <a:p>
            <a:r>
              <a:rPr lang="en-GB" u="sng" dirty="0"/>
              <a:t>Biochim Biophys Acta.</a:t>
            </a:r>
            <a:r>
              <a:rPr lang="en-GB" dirty="0"/>
              <a:t> 1991 Jun 18;1065(2):261-8. Omeprazole and bafilomycin, two proton pump inhibitors: differentiation of their effects on gastric, kidney and bone H(+)-translocating </a:t>
            </a:r>
            <a:r>
              <a:rPr lang="en-GB" dirty="0" err="1"/>
              <a:t>ATPases</a:t>
            </a:r>
            <a:r>
              <a:rPr lang="en-GB" dirty="0"/>
              <a:t>. Mattsson JP</a:t>
            </a:r>
            <a:r>
              <a:rPr lang="en-GB" baseline="30000" dirty="0"/>
              <a:t>1</a:t>
            </a:r>
            <a:r>
              <a:rPr lang="en-GB" dirty="0"/>
              <a:t>, Väänänen K, Wallmark B, Lorentzon P.</a:t>
            </a:r>
          </a:p>
          <a:p>
            <a:endParaRPr lang="en-GB" dirty="0"/>
          </a:p>
          <a:p>
            <a:r>
              <a:rPr lang="en-GB" dirty="0">
                <a:latin typeface="arial" panose="020B0604020202020204" pitchFamily="34" charset="0"/>
              </a:rPr>
              <a:t>Shin JM, Sachs G. Pharmacology of Proton Pump Inhibitors. </a:t>
            </a:r>
            <a:r>
              <a:rPr lang="en-GB" i="1" dirty="0">
                <a:latin typeface="arial" panose="020B0604020202020204" pitchFamily="34" charset="0"/>
              </a:rPr>
              <a:t>Current gastroenterology reports</a:t>
            </a:r>
            <a:r>
              <a:rPr lang="en-GB" dirty="0">
                <a:latin typeface="arial" panose="020B0604020202020204" pitchFamily="34" charset="0"/>
              </a:rPr>
              <a:t>. 2008;10(6):528-534</a:t>
            </a:r>
            <a:r>
              <a:rPr lang="en-GB" dirty="0">
                <a:solidFill>
                  <a:srgbClr val="303030"/>
                </a:solidFill>
                <a:latin typeface="arial" panose="020B0604020202020204" pitchFamily="34" charset="0"/>
              </a:rPr>
              <a:t>.</a:t>
            </a:r>
          </a:p>
          <a:p>
            <a:pPr marL="0" indent="0">
              <a:buNone/>
            </a:pPr>
            <a:endParaRPr lang="en-GB" dirty="0">
              <a:solidFill>
                <a:srgbClr val="303030"/>
              </a:solidFill>
              <a:latin typeface="arial" panose="020B0604020202020204" pitchFamily="34" charset="0"/>
            </a:endParaRPr>
          </a:p>
          <a:p>
            <a:r>
              <a:rPr lang="en-GB" dirty="0"/>
              <a:t>Shah NH, </a:t>
            </a:r>
            <a:r>
              <a:rPr lang="en-GB" dirty="0" err="1"/>
              <a:t>LePendu</a:t>
            </a:r>
            <a:r>
              <a:rPr lang="en-GB" dirty="0"/>
              <a:t> P, Bauer-</a:t>
            </a:r>
            <a:r>
              <a:rPr lang="en-GB" dirty="0" err="1"/>
              <a:t>Mehren</a:t>
            </a:r>
            <a:r>
              <a:rPr lang="en-GB" dirty="0"/>
              <a:t> A, </a:t>
            </a:r>
            <a:r>
              <a:rPr lang="en-GB" dirty="0" err="1"/>
              <a:t>Ghebremariam</a:t>
            </a:r>
            <a:r>
              <a:rPr lang="en-GB" dirty="0"/>
              <a:t> YT, </a:t>
            </a:r>
            <a:r>
              <a:rPr lang="en-GB" dirty="0" err="1"/>
              <a:t>Iyer</a:t>
            </a:r>
            <a:r>
              <a:rPr lang="en-GB" dirty="0"/>
              <a:t> SV, Marcus J, et al. (2015) Proton Pump Inhibitor Usage and the Risk of Myocardial Infarction in the General Population. PLoS ONE 10(6): e0124653. doi:10.1371/journal.pone.0124653</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48</a:t>
            </a:fld>
            <a:endParaRPr lang="en-US" dirty="0"/>
          </a:p>
        </p:txBody>
      </p:sp>
    </p:spTree>
    <p:extLst>
      <p:ext uri="{BB962C8B-B14F-4D97-AF65-F5344CB8AC3E}">
        <p14:creationId xmlns:p14="http://schemas.microsoft.com/office/powerpoint/2010/main" val="2831614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2096"/>
            <a:ext cx="10515600" cy="504190"/>
          </a:xfrm>
        </p:spPr>
        <p:txBody>
          <a:bodyPr>
            <a:normAutofit fontScale="90000"/>
          </a:bodyPr>
          <a:lstStyle/>
          <a:p>
            <a:r>
              <a:rPr lang="en-GB" dirty="0"/>
              <a:t>References 4</a:t>
            </a:r>
          </a:p>
        </p:txBody>
      </p:sp>
      <p:sp>
        <p:nvSpPr>
          <p:cNvPr id="3" name="Content Placeholder 2"/>
          <p:cNvSpPr>
            <a:spLocks noGrp="1"/>
          </p:cNvSpPr>
          <p:nvPr>
            <p:ph idx="1"/>
          </p:nvPr>
        </p:nvSpPr>
        <p:spPr>
          <a:xfrm>
            <a:off x="457200" y="869316"/>
            <a:ext cx="11132820" cy="5487034"/>
          </a:xfrm>
        </p:spPr>
        <p:txBody>
          <a:bodyPr>
            <a:normAutofit fontScale="85000" lnSpcReduction="20000"/>
          </a:bodyPr>
          <a:lstStyle/>
          <a:p>
            <a:endParaRPr lang="en-GB" sz="3400" dirty="0"/>
          </a:p>
          <a:p>
            <a:pPr>
              <a:lnSpc>
                <a:spcPct val="100000"/>
              </a:lnSpc>
              <a:spcBef>
                <a:spcPts val="0"/>
              </a:spcBef>
              <a:defRPr/>
            </a:pPr>
            <a:r>
              <a:rPr lang="en-GB" sz="3400" dirty="0"/>
              <a:t>Xie Y, Bowe B, Li T, Xian H, </a:t>
            </a:r>
            <a:r>
              <a:rPr lang="en-GB" sz="3400" dirty="0" err="1"/>
              <a:t>Balasubramanian</a:t>
            </a:r>
            <a:r>
              <a:rPr lang="en-GB" sz="3400" dirty="0"/>
              <a:t> S, and Al-Aly Z. Proton Pump Inhibitors and Risk of Incident CKD and Progression to ESRD. </a:t>
            </a:r>
            <a:r>
              <a:rPr lang="en-GB" sz="3400" i="1" dirty="0"/>
              <a:t>JASN</a:t>
            </a:r>
            <a:r>
              <a:rPr lang="en-GB" sz="3400" dirty="0"/>
              <a:t>. doi:10.1681/ASN.2015121377.</a:t>
            </a:r>
          </a:p>
          <a:p>
            <a:pPr marL="0" lvl="0" indent="0">
              <a:lnSpc>
                <a:spcPct val="100000"/>
              </a:lnSpc>
              <a:spcBef>
                <a:spcPts val="0"/>
              </a:spcBef>
              <a:buNone/>
              <a:defRPr/>
            </a:pPr>
            <a:endParaRPr lang="en-GB" sz="3400" dirty="0"/>
          </a:p>
          <a:p>
            <a:pPr>
              <a:lnSpc>
                <a:spcPct val="100000"/>
              </a:lnSpc>
              <a:spcBef>
                <a:spcPts val="0"/>
              </a:spcBef>
              <a:defRPr/>
            </a:pPr>
            <a:r>
              <a:rPr lang="en-GB" sz="3400" dirty="0"/>
              <a:t>Gomm W, von Holt K, </a:t>
            </a:r>
            <a:r>
              <a:rPr lang="en-GB" sz="3400" dirty="0" err="1"/>
              <a:t>Thomé</a:t>
            </a:r>
            <a:r>
              <a:rPr lang="en-GB" sz="3400" dirty="0"/>
              <a:t> F, </a:t>
            </a:r>
            <a:r>
              <a:rPr lang="en-GB" sz="3400" dirty="0" err="1"/>
              <a:t>Broich</a:t>
            </a:r>
            <a:r>
              <a:rPr lang="en-GB" sz="3400" dirty="0"/>
              <a:t> K, Maier W, Fink A, </a:t>
            </a:r>
            <a:r>
              <a:rPr lang="en-GB" sz="3400" dirty="0" err="1"/>
              <a:t>Doblhammer</a:t>
            </a:r>
            <a:r>
              <a:rPr lang="en-GB" sz="3400" dirty="0"/>
              <a:t> G, </a:t>
            </a:r>
            <a:r>
              <a:rPr lang="en-GB" sz="3400" dirty="0" err="1"/>
              <a:t>Haenisch</a:t>
            </a:r>
            <a:r>
              <a:rPr lang="en-GB" sz="3400" dirty="0"/>
              <a:t> B. Association of Proton Pump Inhibitors With Risk of </a:t>
            </a:r>
            <a:r>
              <a:rPr lang="en-GB" sz="3400" dirty="0" err="1"/>
              <a:t>DementiaA</a:t>
            </a:r>
            <a:r>
              <a:rPr lang="en-GB" sz="3400" dirty="0"/>
              <a:t> </a:t>
            </a:r>
            <a:r>
              <a:rPr lang="en-GB" sz="3400" dirty="0" err="1"/>
              <a:t>Pharmacoepidemiological</a:t>
            </a:r>
            <a:r>
              <a:rPr lang="en-GB" sz="3400" dirty="0"/>
              <a:t> Claims Data Analysis. </a:t>
            </a:r>
            <a:r>
              <a:rPr lang="en-GB" sz="3400" i="1" dirty="0"/>
              <a:t>JAMA Neurol.</a:t>
            </a:r>
            <a:r>
              <a:rPr lang="en-GB" sz="3400" dirty="0"/>
              <a:t> 2016;73(4):410-416. doi:10.1001/jamaneurol.2015.4791</a:t>
            </a:r>
          </a:p>
          <a:p>
            <a:pPr marL="0" lvl="0" indent="0">
              <a:lnSpc>
                <a:spcPct val="100000"/>
              </a:lnSpc>
              <a:spcBef>
                <a:spcPts val="0"/>
              </a:spcBef>
              <a:buNone/>
              <a:defRPr/>
            </a:pPr>
            <a:endParaRPr lang="en-GB" sz="3400" dirty="0"/>
          </a:p>
          <a:p>
            <a:endParaRPr lang="en-GB" sz="3400" dirty="0"/>
          </a:p>
          <a:p>
            <a:pPr>
              <a:lnSpc>
                <a:spcPct val="100000"/>
              </a:lnSpc>
              <a:spcBef>
                <a:spcPts val="0"/>
              </a:spcBef>
              <a:defRPr/>
            </a:pPr>
            <a:r>
              <a:rPr lang="en-GB" sz="3400" dirty="0"/>
              <a:t>Austin, G.L., </a:t>
            </a:r>
            <a:r>
              <a:rPr lang="en-GB" sz="3400" dirty="0" err="1"/>
              <a:t>Thiny</a:t>
            </a:r>
            <a:r>
              <a:rPr lang="en-GB" sz="3400" dirty="0"/>
              <a:t>, M.T., </a:t>
            </a:r>
            <a:r>
              <a:rPr lang="en-GB" sz="3400" dirty="0" err="1"/>
              <a:t>Westman</a:t>
            </a:r>
            <a:r>
              <a:rPr lang="en-GB" sz="3400" dirty="0"/>
              <a:t>, E.C. et al. A Very Low-Carbohydrate Diet Improves Gastroesophageal Reflux and Its Symptoms. Dig Dis Sci (2006) 51: 1307. doi:10.1007/s10620-005-9027-7 </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49</a:t>
            </a:fld>
            <a:endParaRPr lang="en-US" dirty="0"/>
          </a:p>
        </p:txBody>
      </p:sp>
    </p:spTree>
    <p:extLst>
      <p:ext uri="{BB962C8B-B14F-4D97-AF65-F5344CB8AC3E}">
        <p14:creationId xmlns:p14="http://schemas.microsoft.com/office/powerpoint/2010/main" val="289691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PPIs are used in the treatment of:</a:t>
            </a:r>
          </a:p>
        </p:txBody>
      </p:sp>
      <p:sp>
        <p:nvSpPr>
          <p:cNvPr id="3" name="Content Placeholder 2"/>
          <p:cNvSpPr>
            <a:spLocks noGrp="1"/>
          </p:cNvSpPr>
          <p:nvPr>
            <p:ph sz="half" idx="1"/>
          </p:nvPr>
        </p:nvSpPr>
        <p:spPr>
          <a:xfrm>
            <a:off x="838200" y="2171699"/>
            <a:ext cx="5181600" cy="4005263"/>
          </a:xfrm>
        </p:spPr>
        <p:txBody>
          <a:bodyPr>
            <a:normAutofit/>
          </a:bodyPr>
          <a:lstStyle/>
          <a:p>
            <a:r>
              <a:rPr lang="en-GB" sz="3600" dirty="0"/>
              <a:t>Dyspepsia</a:t>
            </a:r>
          </a:p>
          <a:p>
            <a:pPr lvl="0"/>
            <a:r>
              <a:rPr lang="en-GB" sz="3600" dirty="0"/>
              <a:t>Peptic ulcers.</a:t>
            </a:r>
          </a:p>
          <a:p>
            <a:pPr lvl="0"/>
            <a:r>
              <a:rPr lang="en-GB" sz="3600" dirty="0"/>
              <a:t>Gastritis.</a:t>
            </a:r>
          </a:p>
          <a:p>
            <a:pPr lvl="0"/>
            <a:r>
              <a:rPr lang="en-GB" sz="3600" dirty="0"/>
              <a:t>Barrett's oesophagus.</a:t>
            </a:r>
          </a:p>
          <a:p>
            <a:r>
              <a:rPr lang="en-GB" sz="3600" dirty="0"/>
              <a:t>Allergic esophagitis.</a:t>
            </a:r>
          </a:p>
          <a:p>
            <a:endParaRPr lang="en-GB" dirty="0"/>
          </a:p>
        </p:txBody>
      </p:sp>
      <p:sp>
        <p:nvSpPr>
          <p:cNvPr id="4" name="Content Placeholder 3"/>
          <p:cNvSpPr>
            <a:spLocks noGrp="1"/>
          </p:cNvSpPr>
          <p:nvPr>
            <p:ph sz="half" idx="2"/>
          </p:nvPr>
        </p:nvSpPr>
        <p:spPr>
          <a:xfrm>
            <a:off x="6172200" y="2171699"/>
            <a:ext cx="5181600" cy="4005264"/>
          </a:xfrm>
        </p:spPr>
        <p:txBody>
          <a:bodyPr>
            <a:normAutofit/>
          </a:bodyPr>
          <a:lstStyle/>
          <a:p>
            <a:pPr lvl="0"/>
            <a:r>
              <a:rPr lang="en-GB" sz="3600" dirty="0" err="1"/>
              <a:t>Gastrinomas</a:t>
            </a:r>
            <a:r>
              <a:rPr lang="en-GB" sz="3600" dirty="0"/>
              <a:t> or other stomach </a:t>
            </a:r>
            <a:r>
              <a:rPr lang="en-GB" sz="3600" dirty="0" err="1"/>
              <a:t>tumors</a:t>
            </a:r>
            <a:r>
              <a:rPr lang="en-GB" sz="3600" dirty="0"/>
              <a:t>.</a:t>
            </a:r>
          </a:p>
          <a:p>
            <a:pPr lvl="0"/>
            <a:r>
              <a:rPr lang="en-GB" sz="3600" dirty="0" err="1"/>
              <a:t>Zollinger</a:t>
            </a:r>
            <a:r>
              <a:rPr lang="en-GB" sz="3600" dirty="0"/>
              <a:t>-Ellison syndrome.</a:t>
            </a:r>
          </a:p>
          <a:p>
            <a:pPr lvl="0"/>
            <a:r>
              <a:rPr lang="en-GB" sz="3600" b="1" dirty="0"/>
              <a:t>Gastro oesophageal reflux disease. (GORD/GERD)</a:t>
            </a:r>
          </a:p>
          <a:p>
            <a:endParaRPr lang="en-GB" dirty="0"/>
          </a:p>
        </p:txBody>
      </p:sp>
      <p:sp>
        <p:nvSpPr>
          <p:cNvPr id="5" name="Slide Number Placeholder 4"/>
          <p:cNvSpPr>
            <a:spLocks noGrp="1"/>
          </p:cNvSpPr>
          <p:nvPr>
            <p:ph type="sldNum" sz="quarter" idx="12"/>
          </p:nvPr>
        </p:nvSpPr>
        <p:spPr/>
        <p:txBody>
          <a:bodyPr/>
          <a:lstStyle/>
          <a:p>
            <a:fld id="{48F63A3B-78C7-47BE-AE5E-E10140E04643}" type="slidenum">
              <a:rPr lang="en-US" smtClean="0"/>
              <a:t>5</a:t>
            </a:fld>
            <a:endParaRPr lang="en-US" dirty="0"/>
          </a:p>
        </p:txBody>
      </p:sp>
    </p:spTree>
    <p:extLst>
      <p:ext uri="{BB962C8B-B14F-4D97-AF65-F5344CB8AC3E}">
        <p14:creationId xmlns:p14="http://schemas.microsoft.com/office/powerpoint/2010/main" val="5490345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NICE guidelines PPIs and GORD</a:t>
            </a:r>
          </a:p>
        </p:txBody>
      </p:sp>
      <p:sp>
        <p:nvSpPr>
          <p:cNvPr id="3" name="Content Placeholder 2"/>
          <p:cNvSpPr>
            <a:spLocks noGrp="1"/>
          </p:cNvSpPr>
          <p:nvPr>
            <p:ph idx="1"/>
          </p:nvPr>
        </p:nvSpPr>
        <p:spPr>
          <a:xfrm>
            <a:off x="838200" y="2628899"/>
            <a:ext cx="10515600" cy="3548063"/>
          </a:xfrm>
        </p:spPr>
        <p:txBody>
          <a:bodyPr/>
          <a:lstStyle/>
          <a:p>
            <a:r>
              <a:rPr lang="en-GB" sz="3200" dirty="0"/>
              <a:t>https://www.nice.org.uk/guidance/cg184/chapter/1-recommendations#interventions-for-peptic-ulcer-disease-2</a:t>
            </a:r>
          </a:p>
          <a:p>
            <a:endParaRPr lang="en-GB" dirty="0"/>
          </a:p>
        </p:txBody>
      </p:sp>
      <p:sp>
        <p:nvSpPr>
          <p:cNvPr id="4" name="Slide Number Placeholder 3"/>
          <p:cNvSpPr>
            <a:spLocks noGrp="1"/>
          </p:cNvSpPr>
          <p:nvPr>
            <p:ph type="sldNum" sz="quarter" idx="12"/>
          </p:nvPr>
        </p:nvSpPr>
        <p:spPr/>
        <p:txBody>
          <a:bodyPr/>
          <a:lstStyle/>
          <a:p>
            <a:fld id="{48F63A3B-78C7-47BE-AE5E-E10140E04643}" type="slidenum">
              <a:rPr lang="en-US" smtClean="0"/>
              <a:t>50</a:t>
            </a:fld>
            <a:endParaRPr lang="en-US" dirty="0"/>
          </a:p>
        </p:txBody>
      </p:sp>
    </p:spTree>
    <p:extLst>
      <p:ext uri="{BB962C8B-B14F-4D97-AF65-F5344CB8AC3E}">
        <p14:creationId xmlns:p14="http://schemas.microsoft.com/office/powerpoint/2010/main" val="2942930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PPIs work</a:t>
            </a:r>
          </a:p>
        </p:txBody>
      </p:sp>
      <p:sp>
        <p:nvSpPr>
          <p:cNvPr id="3" name="Content Placeholder 2"/>
          <p:cNvSpPr>
            <a:spLocks noGrp="1"/>
          </p:cNvSpPr>
          <p:nvPr>
            <p:ph sz="half" idx="1"/>
          </p:nvPr>
        </p:nvSpPr>
        <p:spPr>
          <a:xfrm>
            <a:off x="838200" y="1825625"/>
            <a:ext cx="7482840" cy="4351338"/>
          </a:xfrm>
        </p:spPr>
        <p:txBody>
          <a:bodyPr>
            <a:normAutofit/>
          </a:bodyPr>
          <a:lstStyle/>
          <a:p>
            <a:r>
              <a:rPr lang="en-GB" sz="3200" dirty="0"/>
              <a:t>They inhibit gastric acid secretion by blocking the hydrogen-potassium adenosine </a:t>
            </a:r>
            <a:r>
              <a:rPr lang="en-GB" sz="3200" dirty="0" err="1"/>
              <a:t>triphosphatase</a:t>
            </a:r>
            <a:r>
              <a:rPr lang="en-GB" sz="3200" dirty="0"/>
              <a:t> enzyme system (</a:t>
            </a:r>
            <a:r>
              <a:rPr lang="en-GB" sz="3200" dirty="0">
                <a:hlinkClick r:id="rId3" tooltip="Hydrogen potassium ATPase"/>
              </a:rPr>
              <a:t>H</a:t>
            </a:r>
            <a:r>
              <a:rPr lang="en-GB" sz="3200" baseline="30000" dirty="0">
                <a:hlinkClick r:id="rId3" tooltip="Hydrogen potassium ATPase"/>
              </a:rPr>
              <a:t>+</a:t>
            </a:r>
            <a:r>
              <a:rPr lang="en-GB" sz="3200" dirty="0">
                <a:hlinkClick r:id="rId3" tooltip="Hydrogen potassium ATPase"/>
              </a:rPr>
              <a:t>/K</a:t>
            </a:r>
            <a:r>
              <a:rPr lang="en-GB" sz="3200" baseline="30000" dirty="0">
                <a:hlinkClick r:id="rId3" tooltip="Hydrogen potassium ATPase"/>
              </a:rPr>
              <a:t>+</a:t>
            </a:r>
            <a:r>
              <a:rPr lang="en-GB" sz="3200" dirty="0">
                <a:hlinkClick r:id="rId3" tooltip="Hydrogen potassium ATPase"/>
              </a:rPr>
              <a:t> ATPase</a:t>
            </a:r>
            <a:r>
              <a:rPr lang="en-GB" sz="3200" dirty="0"/>
              <a:t>) of the gastric parietal cell.</a:t>
            </a:r>
          </a:p>
          <a:p>
            <a:endParaRPr lang="en-GB" sz="3200" dirty="0"/>
          </a:p>
          <a:p>
            <a:r>
              <a:rPr lang="en-GB" sz="3200" dirty="0"/>
              <a:t>(otherwise know as the ‘proton pump’)</a:t>
            </a:r>
          </a:p>
          <a:p>
            <a:endParaRPr lang="en-GB" sz="3200" dirty="0"/>
          </a:p>
          <a:p>
            <a:endParaRPr lang="en-GB" dirty="0"/>
          </a:p>
        </p:txBody>
      </p:sp>
      <p:sp>
        <p:nvSpPr>
          <p:cNvPr id="4" name="Content Placeholder 3"/>
          <p:cNvSpPr>
            <a:spLocks noGrp="1"/>
          </p:cNvSpPr>
          <p:nvPr>
            <p:ph sz="half" idx="2"/>
          </p:nvPr>
        </p:nvSpPr>
        <p:spPr>
          <a:xfrm>
            <a:off x="8610600" y="1825625"/>
            <a:ext cx="2743200" cy="4351338"/>
          </a:xfrm>
        </p:spPr>
        <p:txBody>
          <a:bodyPr>
            <a:normAutofit/>
          </a:bodyPr>
          <a:lstStyle/>
          <a:p>
            <a:endParaRPr lang="en-GB" dirty="0"/>
          </a:p>
        </p:txBody>
      </p:sp>
      <p:sp>
        <p:nvSpPr>
          <p:cNvPr id="5" name="Slide Number Placeholder 4"/>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788651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9315"/>
          </a:xfrm>
        </p:spPr>
        <p:txBody>
          <a:bodyPr/>
          <a:lstStyle/>
          <a:p>
            <a:r>
              <a:rPr lang="en-GB" dirty="0"/>
              <a:t>Form and bond</a:t>
            </a:r>
          </a:p>
        </p:txBody>
      </p:sp>
      <p:sp>
        <p:nvSpPr>
          <p:cNvPr id="3" name="Content Placeholder 2"/>
          <p:cNvSpPr>
            <a:spLocks noGrp="1"/>
          </p:cNvSpPr>
          <p:nvPr>
            <p:ph sz="half" idx="1"/>
          </p:nvPr>
        </p:nvSpPr>
        <p:spPr>
          <a:xfrm>
            <a:off x="838200" y="1413826"/>
            <a:ext cx="8945880" cy="4942523"/>
          </a:xfrm>
        </p:spPr>
        <p:txBody>
          <a:bodyPr>
            <a:normAutofit/>
          </a:bodyPr>
          <a:lstStyle/>
          <a:p>
            <a:r>
              <a:rPr lang="en-GB" sz="3200" dirty="0"/>
              <a:t>The PPIs are given in an inactive form, which is neutrally charged (</a:t>
            </a:r>
            <a:r>
              <a:rPr lang="en-GB" sz="3200" u="sng" dirty="0">
                <a:hlinkClick r:id="rId3" tooltip="Lipophilic"/>
              </a:rPr>
              <a:t>lipophilic</a:t>
            </a:r>
            <a:r>
              <a:rPr lang="en-GB" sz="3200" dirty="0"/>
              <a:t>) and readily crosses </a:t>
            </a:r>
            <a:r>
              <a:rPr lang="en-GB" sz="3200" u="sng" dirty="0">
                <a:hlinkClick r:id="rId4" tooltip="Cell membrane"/>
              </a:rPr>
              <a:t>cell membranes</a:t>
            </a:r>
            <a:r>
              <a:rPr lang="en-GB" sz="3200" dirty="0"/>
              <a:t> into intracellular compartments (like the parietal cell canaliculus) with acidic environments. </a:t>
            </a:r>
          </a:p>
          <a:p>
            <a:pPr marL="0" indent="0">
              <a:buNone/>
            </a:pPr>
            <a:endParaRPr lang="en-GB" sz="3200" dirty="0"/>
          </a:p>
          <a:p>
            <a:r>
              <a:rPr lang="en-GB" sz="3200" dirty="0"/>
              <a:t>In an acid environment, the inactive drug is protonated and rearranges into its active form. The active form will </a:t>
            </a:r>
            <a:r>
              <a:rPr lang="en-GB" sz="3200" u="sng" dirty="0">
                <a:hlinkClick r:id="rId5" tooltip="Covalent"/>
              </a:rPr>
              <a:t>covalently</a:t>
            </a:r>
            <a:r>
              <a:rPr lang="en-GB" sz="3200" dirty="0"/>
              <a:t> and irreversibly bind to the gastric proton pump, deactivating it.</a:t>
            </a:r>
          </a:p>
          <a:p>
            <a:endParaRPr lang="en-GB" dirty="0"/>
          </a:p>
        </p:txBody>
      </p:sp>
      <p:sp>
        <p:nvSpPr>
          <p:cNvPr id="4" name="Content Placeholder 3"/>
          <p:cNvSpPr>
            <a:spLocks noGrp="1"/>
          </p:cNvSpPr>
          <p:nvPr>
            <p:ph sz="half" idx="2"/>
          </p:nvPr>
        </p:nvSpPr>
        <p:spPr>
          <a:xfrm>
            <a:off x="10126980" y="1825625"/>
            <a:ext cx="1226820" cy="4351338"/>
          </a:xfrm>
        </p:spPr>
        <p:txBody>
          <a:bodyPr>
            <a:normAutofit/>
          </a:bodyPr>
          <a:lstStyle/>
          <a:p>
            <a:endParaRPr lang="en-GB" dirty="0"/>
          </a:p>
        </p:txBody>
      </p:sp>
      <p:sp>
        <p:nvSpPr>
          <p:cNvPr id="5" name="Slide Number Placeholder 4"/>
          <p:cNvSpPr>
            <a:spLocks noGrp="1"/>
          </p:cNvSpPr>
          <p:nvPr>
            <p:ph type="sldNum" sz="quarter" idx="12"/>
          </p:nvPr>
        </p:nvSpPr>
        <p:spPr/>
        <p:txBody>
          <a:bodyPr/>
          <a:lstStyle/>
          <a:p>
            <a:fld id="{48F63A3B-78C7-47BE-AE5E-E10140E04643}" type="slidenum">
              <a:rPr lang="en-US" smtClean="0"/>
              <a:t>7</a:t>
            </a:fld>
            <a:endParaRPr lang="en-US" dirty="0"/>
          </a:p>
        </p:txBody>
      </p:sp>
    </p:spTree>
    <p:extLst>
      <p:ext uri="{BB962C8B-B14F-4D97-AF65-F5344CB8AC3E}">
        <p14:creationId xmlns:p14="http://schemas.microsoft.com/office/powerpoint/2010/main" val="1046314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"Proton pump inhibitors do have some very positive benefits to patients," </a:t>
            </a:r>
          </a:p>
        </p:txBody>
      </p:sp>
      <p:sp>
        <p:nvSpPr>
          <p:cNvPr id="3" name="Content Placeholder 2"/>
          <p:cNvSpPr>
            <a:spLocks noGrp="1"/>
          </p:cNvSpPr>
          <p:nvPr>
            <p:ph idx="1"/>
          </p:nvPr>
        </p:nvSpPr>
        <p:spPr>
          <a:xfrm>
            <a:off x="838200" y="2331721"/>
            <a:ext cx="10515600" cy="3845242"/>
          </a:xfrm>
        </p:spPr>
        <p:txBody>
          <a:bodyPr/>
          <a:lstStyle/>
          <a:p>
            <a:r>
              <a:rPr lang="en-GB" sz="3600" dirty="0"/>
              <a:t>"They relieve (dyspeptic) symptoms better than any other medication that has ever been developed.“</a:t>
            </a:r>
          </a:p>
          <a:p>
            <a:pPr marL="0" indent="0">
              <a:buNone/>
            </a:pPr>
            <a:endParaRPr lang="en-GB" sz="3600" dirty="0"/>
          </a:p>
          <a:p>
            <a:r>
              <a:rPr lang="en-GB" sz="3600" dirty="0"/>
              <a:t>(The most important) "positive effect of proton pump inhibitors is restoration of a quality of life,“</a:t>
            </a:r>
          </a:p>
          <a:p>
            <a:pPr marL="0" indent="0" algn="r">
              <a:buNone/>
            </a:pPr>
            <a:r>
              <a:rPr lang="en-GB" dirty="0"/>
              <a:t>Kenneth </a:t>
            </a:r>
            <a:r>
              <a:rPr lang="en-GB" dirty="0" err="1"/>
              <a:t>DeVault</a:t>
            </a:r>
            <a:r>
              <a:rPr lang="en-GB" dirty="0"/>
              <a:t>  gastroenterologist and president of the </a:t>
            </a:r>
          </a:p>
          <a:p>
            <a:pPr marL="0" indent="0" algn="r">
              <a:buNone/>
            </a:pPr>
            <a:r>
              <a:rPr lang="en-GB" dirty="0"/>
              <a:t>American College of Gastroenterology.</a:t>
            </a:r>
          </a:p>
        </p:txBody>
      </p:sp>
      <p:sp>
        <p:nvSpPr>
          <p:cNvPr id="4" name="Slide Number Placeholder 3"/>
          <p:cNvSpPr>
            <a:spLocks noGrp="1"/>
          </p:cNvSpPr>
          <p:nvPr>
            <p:ph type="sldNum" sz="quarter" idx="12"/>
          </p:nvPr>
        </p:nvSpPr>
        <p:spPr/>
        <p:txBody>
          <a:bodyPr/>
          <a:lstStyle/>
          <a:p>
            <a:fld id="{48F63A3B-78C7-47BE-AE5E-E10140E04643}" type="slidenum">
              <a:rPr lang="en-US" smtClean="0"/>
              <a:t>8</a:t>
            </a:fld>
            <a:endParaRPr lang="en-US" dirty="0"/>
          </a:p>
        </p:txBody>
      </p:sp>
    </p:spTree>
    <p:extLst>
      <p:ext uri="{BB962C8B-B14F-4D97-AF65-F5344CB8AC3E}">
        <p14:creationId xmlns:p14="http://schemas.microsoft.com/office/powerpoint/2010/main" val="1585951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Common Adverse effects associated with PPIs</a:t>
            </a:r>
          </a:p>
        </p:txBody>
      </p:sp>
      <p:sp>
        <p:nvSpPr>
          <p:cNvPr id="3" name="Content Placeholder 2"/>
          <p:cNvSpPr>
            <a:spLocks noGrp="1"/>
          </p:cNvSpPr>
          <p:nvPr>
            <p:ph sz="half" idx="1"/>
          </p:nvPr>
        </p:nvSpPr>
        <p:spPr/>
        <p:txBody>
          <a:bodyPr>
            <a:normAutofit fontScale="92500" lnSpcReduction="20000"/>
          </a:bodyPr>
          <a:lstStyle/>
          <a:p>
            <a:r>
              <a:rPr lang="en-GB" sz="3500" dirty="0"/>
              <a:t>gastro-intestinal disturbances</a:t>
            </a:r>
          </a:p>
          <a:p>
            <a:r>
              <a:rPr lang="en-GB" sz="3500" dirty="0"/>
              <a:t>headache</a:t>
            </a:r>
          </a:p>
          <a:p>
            <a:r>
              <a:rPr lang="en-GB" sz="3500" dirty="0"/>
              <a:t>dry mouth,</a:t>
            </a:r>
          </a:p>
          <a:p>
            <a:r>
              <a:rPr lang="en-GB" sz="3500" dirty="0"/>
              <a:t>peripheral oedema</a:t>
            </a:r>
          </a:p>
          <a:p>
            <a:r>
              <a:rPr lang="en-GB" sz="3500" dirty="0"/>
              <a:t>dizziness</a:t>
            </a:r>
          </a:p>
          <a:p>
            <a:r>
              <a:rPr lang="en-GB" sz="3500" dirty="0"/>
              <a:t>sleep disturbances</a:t>
            </a:r>
          </a:p>
          <a:p>
            <a:endParaRPr lang="en-GB" dirty="0"/>
          </a:p>
          <a:p>
            <a:endParaRPr lang="en-GB" dirty="0"/>
          </a:p>
        </p:txBody>
      </p:sp>
      <p:sp>
        <p:nvSpPr>
          <p:cNvPr id="4" name="Content Placeholder 3"/>
          <p:cNvSpPr>
            <a:spLocks noGrp="1"/>
          </p:cNvSpPr>
          <p:nvPr>
            <p:ph sz="half" idx="2"/>
          </p:nvPr>
        </p:nvSpPr>
        <p:spPr/>
        <p:txBody>
          <a:bodyPr>
            <a:normAutofit fontScale="92500" lnSpcReduction="20000"/>
          </a:bodyPr>
          <a:lstStyle/>
          <a:p>
            <a:r>
              <a:rPr lang="en-GB" sz="3500" dirty="0"/>
              <a:t>fatigue</a:t>
            </a:r>
          </a:p>
          <a:p>
            <a:r>
              <a:rPr lang="en-GB" sz="3500" dirty="0"/>
              <a:t>paraesthesia</a:t>
            </a:r>
          </a:p>
          <a:p>
            <a:r>
              <a:rPr lang="en-GB" sz="3500" dirty="0"/>
              <a:t>arthralgia</a:t>
            </a:r>
          </a:p>
          <a:p>
            <a:r>
              <a:rPr lang="en-GB" sz="3500" dirty="0"/>
              <a:t>myalgia</a:t>
            </a:r>
          </a:p>
          <a:p>
            <a:r>
              <a:rPr lang="en-GB" sz="3500" dirty="0"/>
              <a:t>rash</a:t>
            </a:r>
          </a:p>
          <a:p>
            <a:r>
              <a:rPr lang="en-GB" sz="3500" dirty="0"/>
              <a:t>pruritus</a:t>
            </a:r>
          </a:p>
          <a:p>
            <a:pPr marL="0" indent="0" algn="r">
              <a:buNone/>
            </a:pPr>
            <a:endParaRPr lang="en-GB" dirty="0"/>
          </a:p>
          <a:p>
            <a:pPr marL="0" indent="0" algn="r">
              <a:buNone/>
            </a:pPr>
            <a:endParaRPr lang="en-GB" dirty="0"/>
          </a:p>
          <a:p>
            <a:pPr marL="0" indent="0" algn="r">
              <a:buNone/>
            </a:pPr>
            <a:r>
              <a:rPr lang="en-GB" dirty="0"/>
              <a:t>BNF online 2017</a:t>
            </a:r>
          </a:p>
        </p:txBody>
      </p:sp>
      <p:sp>
        <p:nvSpPr>
          <p:cNvPr id="5" name="Slide Number Placeholder 4"/>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24118567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10045</TotalTime>
  <Words>3108</Words>
  <Application>Microsoft Office PowerPoint</Application>
  <PresentationFormat>Widescreen</PresentationFormat>
  <Paragraphs>372</Paragraphs>
  <Slides>50</Slides>
  <Notes>45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9" baseType="lpstr">
      <vt:lpstr>arial</vt:lpstr>
      <vt:lpstr>arial</vt:lpstr>
      <vt:lpstr>Calibri</vt:lpstr>
      <vt:lpstr>Calibri Light</vt:lpstr>
      <vt:lpstr>Guardian TextSans Web</vt:lpstr>
      <vt:lpstr>Helvetica</vt:lpstr>
      <vt:lpstr>inherit</vt:lpstr>
      <vt:lpstr>Office Theme</vt:lpstr>
      <vt:lpstr>Document</vt:lpstr>
      <vt:lpstr>The Problem with Proton Pump Inhibitors</vt:lpstr>
      <vt:lpstr>What the seminar will cover</vt:lpstr>
      <vt:lpstr>PPIs are one of the worlds most used drugs</vt:lpstr>
      <vt:lpstr>What are PPIs and what do they do?</vt:lpstr>
      <vt:lpstr>PPIs are used in the treatment of:</vt:lpstr>
      <vt:lpstr>How PPIs work</vt:lpstr>
      <vt:lpstr>Form and bond</vt:lpstr>
      <vt:lpstr>"Proton pump inhibitors do have some very positive benefits to patients," </vt:lpstr>
      <vt:lpstr>Common Adverse effects associated with PPIs</vt:lpstr>
      <vt:lpstr>Rare adverse effects associated with PPIs</vt:lpstr>
      <vt:lpstr>PPIs increase risk:</vt:lpstr>
      <vt:lpstr>PPIs combined with other drugs in a single product (ref. BNF)</vt:lpstr>
      <vt:lpstr>“There is data emerging that suggests PPIs may not be as safe as we think they are."</vt:lpstr>
      <vt:lpstr>“Mounting evidence demonstrates that PPIs are associated with a number of adverse effects and are overprescribed.” </vt:lpstr>
      <vt:lpstr>Risk benefit ratio is shifting</vt:lpstr>
      <vt:lpstr>This study confirmed the growing suspicion that SUP misuse is evident on the medical floors.   </vt:lpstr>
      <vt:lpstr>Omeprazole 'increases the risk of suffering a heart attack by around 20%'</vt:lpstr>
      <vt:lpstr>  Studies have found an increased risk of incidence of CKD, CKD progression, and ESRD.  </vt:lpstr>
      <vt:lpstr>Associated risk with dementia</vt:lpstr>
      <vt:lpstr>Why might PPIs have so varied  adverse effects and risks?</vt:lpstr>
      <vt:lpstr>PPIs effect the absorption of nutrients</vt:lpstr>
      <vt:lpstr>PPIs leave people vulnerable to infections</vt:lpstr>
      <vt:lpstr>Why else might PPIs have adverse effects across the body's systems?</vt:lpstr>
      <vt:lpstr>Need for complete review of use?</vt:lpstr>
      <vt:lpstr>Drugs companies behaving badly</vt:lpstr>
      <vt:lpstr>The drugs don’t work</vt:lpstr>
      <vt:lpstr>‘I can’t seem to get off the drug’</vt:lpstr>
      <vt:lpstr>Rebound acid hypersecretion and protracted dyspepsia may occur after stopping prolonged treatment with a proton pump inhibitor.</vt:lpstr>
      <vt:lpstr>‘Try everything else first’</vt:lpstr>
      <vt:lpstr>Gastro oesophageal reflux disease</vt:lpstr>
      <vt:lpstr>GORD aetiology</vt:lpstr>
      <vt:lpstr>Signs and symptoms of GORD</vt:lpstr>
      <vt:lpstr>Factors associated with the development of gastro-oesophageal reflux disease</vt:lpstr>
      <vt:lpstr>Complications:  inflammation-metaplasia-dysplasia-adenocarcinoma sequence</vt:lpstr>
      <vt:lpstr>PowerPoint Presentation</vt:lpstr>
      <vt:lpstr>GORD can be caused by too little acid!</vt:lpstr>
      <vt:lpstr>A Very Low-Carbohydrate Diet Improves Gastroesophageal Reflux and Its Symptoms </vt:lpstr>
      <vt:lpstr>Educational and diary apps for GORD</vt:lpstr>
      <vt:lpstr>Case summary and working diagnosis:</vt:lpstr>
      <vt:lpstr>Prescription:</vt:lpstr>
      <vt:lpstr>.  </vt:lpstr>
      <vt:lpstr>Second follow-up appointment for: Five weeks later. Working diagnosis: GORD associated with chronic stress. </vt:lpstr>
      <vt:lpstr>Third follow-up: seven weeks later. Working diagnosis: GORD managed by herbal medicine and omeprazole; Chronic stress managed by herbal medicine and relaxation techniques. . Chronic localised dermatitis from Red coral venom.  </vt:lpstr>
      <vt:lpstr>Fourth follow-up appointment: seven weeks later.  Working diagnosis: GORD resolved, chronic stress resolved, Chronic localised dermatitis caused by Red coral venom. </vt:lpstr>
      <vt:lpstr>Postscript:</vt:lpstr>
      <vt:lpstr>References 1</vt:lpstr>
      <vt:lpstr>References 2</vt:lpstr>
      <vt:lpstr>References 3</vt:lpstr>
      <vt:lpstr>References 4</vt:lpstr>
      <vt:lpstr>NICE guidelines PPIs and GORD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Problem with Proton Pump Inhibitors</dc:title>
  <dc:creator>User</dc:creator>
  <cp:lastModifiedBy>Helen Fowler</cp:lastModifiedBy>
  <cp:revision>186</cp:revision>
  <cp:lastPrinted>2017-04-05T09:59:14Z</cp:lastPrinted>
  <dcterms:created xsi:type="dcterms:W3CDTF">2017-01-20T14:15:11Z</dcterms:created>
  <dcterms:modified xsi:type="dcterms:W3CDTF">2020-08-05T12:15:43Z</dcterms:modified>
</cp:coreProperties>
</file>