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43"/>
  </p:notesMasterIdLst>
  <p:handoutMasterIdLst>
    <p:handoutMasterId r:id="rId44"/>
  </p:handoutMasterIdLst>
  <p:sldIdLst>
    <p:sldId id="256" r:id="rId2"/>
    <p:sldId id="273" r:id="rId3"/>
    <p:sldId id="274" r:id="rId4"/>
    <p:sldId id="266" r:id="rId5"/>
    <p:sldId id="268" r:id="rId6"/>
    <p:sldId id="270" r:id="rId7"/>
    <p:sldId id="271" r:id="rId8"/>
    <p:sldId id="297" r:id="rId9"/>
    <p:sldId id="298" r:id="rId10"/>
    <p:sldId id="299" r:id="rId11"/>
    <p:sldId id="275" r:id="rId12"/>
    <p:sldId id="293" r:id="rId13"/>
    <p:sldId id="300" r:id="rId14"/>
    <p:sldId id="278" r:id="rId15"/>
    <p:sldId id="279" r:id="rId16"/>
    <p:sldId id="280" r:id="rId17"/>
    <p:sldId id="281" r:id="rId18"/>
    <p:sldId id="301" r:id="rId19"/>
    <p:sldId id="302" r:id="rId20"/>
    <p:sldId id="296" r:id="rId21"/>
    <p:sldId id="303" r:id="rId22"/>
    <p:sldId id="269" r:id="rId23"/>
    <p:sldId id="283" r:id="rId24"/>
    <p:sldId id="284" r:id="rId25"/>
    <p:sldId id="285" r:id="rId26"/>
    <p:sldId id="286" r:id="rId27"/>
    <p:sldId id="294" r:id="rId28"/>
    <p:sldId id="295" r:id="rId29"/>
    <p:sldId id="287" r:id="rId30"/>
    <p:sldId id="292" r:id="rId31"/>
    <p:sldId id="304" r:id="rId32"/>
    <p:sldId id="305" r:id="rId33"/>
    <p:sldId id="306" r:id="rId34"/>
    <p:sldId id="308" r:id="rId35"/>
    <p:sldId id="309" r:id="rId36"/>
    <p:sldId id="310" r:id="rId37"/>
    <p:sldId id="311" r:id="rId38"/>
    <p:sldId id="312" r:id="rId39"/>
    <p:sldId id="313" r:id="rId40"/>
    <p:sldId id="314" r:id="rId41"/>
    <p:sldId id="291" r:id="rId42"/>
  </p:sldIdLst>
  <p:sldSz cx="9144000" cy="6858000" type="screen4x3"/>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390D"/>
    <a:srgbClr val="264B11"/>
    <a:srgbClr val="DFE7D5"/>
    <a:srgbClr val="346717"/>
    <a:srgbClr val="D6D3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71" autoAdjust="0"/>
    <p:restoredTop sz="94671" autoAdjust="0"/>
  </p:normalViewPr>
  <p:slideViewPr>
    <p:cSldViewPr>
      <p:cViewPr varScale="1">
        <p:scale>
          <a:sx n="68" d="100"/>
          <a:sy n="68" d="100"/>
        </p:scale>
        <p:origin x="147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621696" y="0"/>
            <a:ext cx="4302625" cy="340265"/>
          </a:xfrm>
          <a:prstGeom prst="rect">
            <a:avLst/>
          </a:prstGeom>
        </p:spPr>
        <p:txBody>
          <a:bodyPr vert="horz" lIns="91440" tIns="45720" rIns="91440" bIns="45720" rtlCol="0"/>
          <a:lstStyle>
            <a:lvl1pPr algn="r">
              <a:defRPr sz="1200"/>
            </a:lvl1pPr>
          </a:lstStyle>
          <a:p>
            <a:fld id="{C03C0639-0612-46FE-AD6B-090132DA5EDF}" type="datetimeFigureOut">
              <a:rPr lang="en-GB" smtClean="0"/>
              <a:t>26/08/2020</a:t>
            </a:fld>
            <a:endParaRPr lang="en-GB"/>
          </a:p>
        </p:txBody>
      </p:sp>
      <p:sp>
        <p:nvSpPr>
          <p:cNvPr id="4" name="Footer Placeholder 3"/>
          <p:cNvSpPr>
            <a:spLocks noGrp="1"/>
          </p:cNvSpPr>
          <p:nvPr>
            <p:ph type="ftr" sz="quarter" idx="2"/>
          </p:nvPr>
        </p:nvSpPr>
        <p:spPr>
          <a:xfrm>
            <a:off x="0" y="6457410"/>
            <a:ext cx="4302625" cy="34026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21696" y="6457410"/>
            <a:ext cx="4302625" cy="340265"/>
          </a:xfrm>
          <a:prstGeom prst="rect">
            <a:avLst/>
          </a:prstGeom>
        </p:spPr>
        <p:txBody>
          <a:bodyPr vert="horz" lIns="91440" tIns="45720" rIns="91440" bIns="45720" rtlCol="0" anchor="b"/>
          <a:lstStyle>
            <a:lvl1pPr algn="r">
              <a:defRPr sz="1200"/>
            </a:lvl1pPr>
          </a:lstStyle>
          <a:p>
            <a:fld id="{1912C0CB-4780-4BFA-9F16-59BBD1D16F30}" type="slidenum">
              <a:rPr lang="en-GB" smtClean="0"/>
              <a:t>‹#›</a:t>
            </a:fld>
            <a:endParaRPr lang="en-GB"/>
          </a:p>
        </p:txBody>
      </p:sp>
    </p:spTree>
    <p:extLst>
      <p:ext uri="{BB962C8B-B14F-4D97-AF65-F5344CB8AC3E}">
        <p14:creationId xmlns:p14="http://schemas.microsoft.com/office/powerpoint/2010/main" val="2056956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1543" cy="339884"/>
          </a:xfrm>
          <a:prstGeom prst="rect">
            <a:avLst/>
          </a:prstGeom>
        </p:spPr>
        <p:txBody>
          <a:bodyPr vert="horz" lIns="91001" tIns="45501" rIns="91001" bIns="45501" rtlCol="0"/>
          <a:lstStyle>
            <a:lvl1pPr algn="l">
              <a:defRPr sz="1200"/>
            </a:lvl1pPr>
          </a:lstStyle>
          <a:p>
            <a:endParaRPr lang="en-GB"/>
          </a:p>
        </p:txBody>
      </p:sp>
      <p:sp>
        <p:nvSpPr>
          <p:cNvPr id="3" name="Date Placeholder 2"/>
          <p:cNvSpPr>
            <a:spLocks noGrp="1"/>
          </p:cNvSpPr>
          <p:nvPr>
            <p:ph type="dt" idx="1"/>
          </p:nvPr>
        </p:nvSpPr>
        <p:spPr>
          <a:xfrm>
            <a:off x="5622799" y="0"/>
            <a:ext cx="4301543" cy="339884"/>
          </a:xfrm>
          <a:prstGeom prst="rect">
            <a:avLst/>
          </a:prstGeom>
        </p:spPr>
        <p:txBody>
          <a:bodyPr vert="horz" lIns="91001" tIns="45501" rIns="91001" bIns="45501" rtlCol="0"/>
          <a:lstStyle>
            <a:lvl1pPr algn="r">
              <a:defRPr sz="1200"/>
            </a:lvl1pPr>
          </a:lstStyle>
          <a:p>
            <a:fld id="{1A97AE1C-EE06-4193-8860-CA4CA156A58B}" type="datetimeFigureOut">
              <a:rPr lang="en-US" smtClean="0"/>
              <a:pPr/>
              <a:t>8/26/2020</a:t>
            </a:fld>
            <a:endParaRPr lang="en-GB"/>
          </a:p>
        </p:txBody>
      </p:sp>
      <p:sp>
        <p:nvSpPr>
          <p:cNvPr id="4" name="Slide Image Placeholder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001" tIns="45501" rIns="91001" bIns="45501" rtlCol="0" anchor="ctr"/>
          <a:lstStyle/>
          <a:p>
            <a:endParaRPr lang="en-GB"/>
          </a:p>
        </p:txBody>
      </p:sp>
      <p:sp>
        <p:nvSpPr>
          <p:cNvPr id="5" name="Notes Placeholder 4"/>
          <p:cNvSpPr>
            <a:spLocks noGrp="1"/>
          </p:cNvSpPr>
          <p:nvPr>
            <p:ph type="body" sz="quarter" idx="3"/>
          </p:nvPr>
        </p:nvSpPr>
        <p:spPr>
          <a:xfrm>
            <a:off x="992665" y="3228896"/>
            <a:ext cx="7941310" cy="3058954"/>
          </a:xfrm>
          <a:prstGeom prst="rect">
            <a:avLst/>
          </a:prstGeom>
        </p:spPr>
        <p:txBody>
          <a:bodyPr vert="horz" lIns="91001" tIns="45501" rIns="91001" bIns="4550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6456612"/>
            <a:ext cx="4301543" cy="339884"/>
          </a:xfrm>
          <a:prstGeom prst="rect">
            <a:avLst/>
          </a:prstGeom>
        </p:spPr>
        <p:txBody>
          <a:bodyPr vert="horz" lIns="91001" tIns="45501" rIns="91001" bIns="45501" rtlCol="0" anchor="b"/>
          <a:lstStyle>
            <a:lvl1pPr algn="l">
              <a:defRPr sz="1200"/>
            </a:lvl1pPr>
          </a:lstStyle>
          <a:p>
            <a:endParaRPr lang="en-GB"/>
          </a:p>
        </p:txBody>
      </p:sp>
      <p:sp>
        <p:nvSpPr>
          <p:cNvPr id="7" name="Slide Number Placeholder 6"/>
          <p:cNvSpPr>
            <a:spLocks noGrp="1"/>
          </p:cNvSpPr>
          <p:nvPr>
            <p:ph type="sldNum" sz="quarter" idx="5"/>
          </p:nvPr>
        </p:nvSpPr>
        <p:spPr>
          <a:xfrm>
            <a:off x="5622799" y="6456612"/>
            <a:ext cx="4301543" cy="339884"/>
          </a:xfrm>
          <a:prstGeom prst="rect">
            <a:avLst/>
          </a:prstGeom>
        </p:spPr>
        <p:txBody>
          <a:bodyPr vert="horz" lIns="91001" tIns="45501" rIns="91001" bIns="45501" rtlCol="0" anchor="b"/>
          <a:lstStyle>
            <a:lvl1pPr algn="r">
              <a:defRPr sz="1200"/>
            </a:lvl1pPr>
          </a:lstStyle>
          <a:p>
            <a:fld id="{1946C7FD-8797-4CEB-940A-5B4C3DB2D78D}" type="slidenum">
              <a:rPr lang="en-GB" smtClean="0"/>
              <a:pPr/>
              <a:t>‹#›</a:t>
            </a:fld>
            <a:endParaRPr lang="en-GB"/>
          </a:p>
        </p:txBody>
      </p:sp>
    </p:spTree>
    <p:extLst>
      <p:ext uri="{BB962C8B-B14F-4D97-AF65-F5344CB8AC3E}">
        <p14:creationId xmlns:p14="http://schemas.microsoft.com/office/powerpoint/2010/main" val="34185691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1</a:t>
            </a:fld>
            <a:endParaRPr lang="en-GB"/>
          </a:p>
        </p:txBody>
      </p:sp>
    </p:spTree>
    <p:extLst>
      <p:ext uri="{BB962C8B-B14F-4D97-AF65-F5344CB8AC3E}">
        <p14:creationId xmlns:p14="http://schemas.microsoft.com/office/powerpoint/2010/main" val="803076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10</a:t>
            </a:fld>
            <a:endParaRPr lang="en-GB"/>
          </a:p>
        </p:txBody>
      </p:sp>
    </p:spTree>
    <p:extLst>
      <p:ext uri="{BB962C8B-B14F-4D97-AF65-F5344CB8AC3E}">
        <p14:creationId xmlns:p14="http://schemas.microsoft.com/office/powerpoint/2010/main" val="1734004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11</a:t>
            </a:fld>
            <a:endParaRPr lang="en-GB"/>
          </a:p>
        </p:txBody>
      </p:sp>
    </p:spTree>
    <p:extLst>
      <p:ext uri="{BB962C8B-B14F-4D97-AF65-F5344CB8AC3E}">
        <p14:creationId xmlns:p14="http://schemas.microsoft.com/office/powerpoint/2010/main" val="42699735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12</a:t>
            </a:fld>
            <a:endParaRPr lang="en-GB"/>
          </a:p>
        </p:txBody>
      </p:sp>
    </p:spTree>
    <p:extLst>
      <p:ext uri="{BB962C8B-B14F-4D97-AF65-F5344CB8AC3E}">
        <p14:creationId xmlns:p14="http://schemas.microsoft.com/office/powerpoint/2010/main" val="23904767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13</a:t>
            </a:fld>
            <a:endParaRPr lang="en-GB"/>
          </a:p>
        </p:txBody>
      </p:sp>
    </p:spTree>
    <p:extLst>
      <p:ext uri="{BB962C8B-B14F-4D97-AF65-F5344CB8AC3E}">
        <p14:creationId xmlns:p14="http://schemas.microsoft.com/office/powerpoint/2010/main" val="6632912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14</a:t>
            </a:fld>
            <a:endParaRPr lang="en-GB"/>
          </a:p>
        </p:txBody>
      </p:sp>
    </p:spTree>
    <p:extLst>
      <p:ext uri="{BB962C8B-B14F-4D97-AF65-F5344CB8AC3E}">
        <p14:creationId xmlns:p14="http://schemas.microsoft.com/office/powerpoint/2010/main" val="8045446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15</a:t>
            </a:fld>
            <a:endParaRPr lang="en-GB"/>
          </a:p>
        </p:txBody>
      </p:sp>
    </p:spTree>
    <p:extLst>
      <p:ext uri="{BB962C8B-B14F-4D97-AF65-F5344CB8AC3E}">
        <p14:creationId xmlns:p14="http://schemas.microsoft.com/office/powerpoint/2010/main" val="18307618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16</a:t>
            </a:fld>
            <a:endParaRPr lang="en-GB"/>
          </a:p>
        </p:txBody>
      </p:sp>
    </p:spTree>
    <p:extLst>
      <p:ext uri="{BB962C8B-B14F-4D97-AF65-F5344CB8AC3E}">
        <p14:creationId xmlns:p14="http://schemas.microsoft.com/office/powerpoint/2010/main" val="7131210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17</a:t>
            </a:fld>
            <a:endParaRPr lang="en-GB"/>
          </a:p>
        </p:txBody>
      </p:sp>
    </p:spTree>
    <p:extLst>
      <p:ext uri="{BB962C8B-B14F-4D97-AF65-F5344CB8AC3E}">
        <p14:creationId xmlns:p14="http://schemas.microsoft.com/office/powerpoint/2010/main" val="4292544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18</a:t>
            </a:fld>
            <a:endParaRPr lang="en-GB"/>
          </a:p>
        </p:txBody>
      </p:sp>
    </p:spTree>
    <p:extLst>
      <p:ext uri="{BB962C8B-B14F-4D97-AF65-F5344CB8AC3E}">
        <p14:creationId xmlns:p14="http://schemas.microsoft.com/office/powerpoint/2010/main" val="18923970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19</a:t>
            </a:fld>
            <a:endParaRPr lang="en-GB"/>
          </a:p>
        </p:txBody>
      </p:sp>
    </p:spTree>
    <p:extLst>
      <p:ext uri="{BB962C8B-B14F-4D97-AF65-F5344CB8AC3E}">
        <p14:creationId xmlns:p14="http://schemas.microsoft.com/office/powerpoint/2010/main" val="3404926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2</a:t>
            </a:fld>
            <a:endParaRPr lang="en-GB"/>
          </a:p>
        </p:txBody>
      </p:sp>
    </p:spTree>
    <p:extLst>
      <p:ext uri="{BB962C8B-B14F-4D97-AF65-F5344CB8AC3E}">
        <p14:creationId xmlns:p14="http://schemas.microsoft.com/office/powerpoint/2010/main" val="30220542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20</a:t>
            </a:fld>
            <a:endParaRPr lang="en-GB"/>
          </a:p>
        </p:txBody>
      </p:sp>
    </p:spTree>
    <p:extLst>
      <p:ext uri="{BB962C8B-B14F-4D97-AF65-F5344CB8AC3E}">
        <p14:creationId xmlns:p14="http://schemas.microsoft.com/office/powerpoint/2010/main" val="37283778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21</a:t>
            </a:fld>
            <a:endParaRPr lang="en-GB"/>
          </a:p>
        </p:txBody>
      </p:sp>
    </p:spTree>
    <p:extLst>
      <p:ext uri="{BB962C8B-B14F-4D97-AF65-F5344CB8AC3E}">
        <p14:creationId xmlns:p14="http://schemas.microsoft.com/office/powerpoint/2010/main" val="8242740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22</a:t>
            </a:fld>
            <a:endParaRPr lang="en-GB"/>
          </a:p>
        </p:txBody>
      </p:sp>
    </p:spTree>
    <p:extLst>
      <p:ext uri="{BB962C8B-B14F-4D97-AF65-F5344CB8AC3E}">
        <p14:creationId xmlns:p14="http://schemas.microsoft.com/office/powerpoint/2010/main" val="34998856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23</a:t>
            </a:fld>
            <a:endParaRPr lang="en-GB"/>
          </a:p>
        </p:txBody>
      </p:sp>
    </p:spTree>
    <p:extLst>
      <p:ext uri="{BB962C8B-B14F-4D97-AF65-F5344CB8AC3E}">
        <p14:creationId xmlns:p14="http://schemas.microsoft.com/office/powerpoint/2010/main" val="16087493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24</a:t>
            </a:fld>
            <a:endParaRPr lang="en-GB"/>
          </a:p>
        </p:txBody>
      </p:sp>
    </p:spTree>
    <p:extLst>
      <p:ext uri="{BB962C8B-B14F-4D97-AF65-F5344CB8AC3E}">
        <p14:creationId xmlns:p14="http://schemas.microsoft.com/office/powerpoint/2010/main" val="8808271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25</a:t>
            </a:fld>
            <a:endParaRPr lang="en-GB"/>
          </a:p>
        </p:txBody>
      </p:sp>
    </p:spTree>
    <p:extLst>
      <p:ext uri="{BB962C8B-B14F-4D97-AF65-F5344CB8AC3E}">
        <p14:creationId xmlns:p14="http://schemas.microsoft.com/office/powerpoint/2010/main" val="30481556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26</a:t>
            </a:fld>
            <a:endParaRPr lang="en-GB"/>
          </a:p>
        </p:txBody>
      </p:sp>
    </p:spTree>
    <p:extLst>
      <p:ext uri="{BB962C8B-B14F-4D97-AF65-F5344CB8AC3E}">
        <p14:creationId xmlns:p14="http://schemas.microsoft.com/office/powerpoint/2010/main" val="16790268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27</a:t>
            </a:fld>
            <a:endParaRPr lang="en-GB"/>
          </a:p>
        </p:txBody>
      </p:sp>
    </p:spTree>
    <p:extLst>
      <p:ext uri="{BB962C8B-B14F-4D97-AF65-F5344CB8AC3E}">
        <p14:creationId xmlns:p14="http://schemas.microsoft.com/office/powerpoint/2010/main" val="34488437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28</a:t>
            </a:fld>
            <a:endParaRPr lang="en-GB"/>
          </a:p>
        </p:txBody>
      </p:sp>
    </p:spTree>
    <p:extLst>
      <p:ext uri="{BB962C8B-B14F-4D97-AF65-F5344CB8AC3E}">
        <p14:creationId xmlns:p14="http://schemas.microsoft.com/office/powerpoint/2010/main" val="35727025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29</a:t>
            </a:fld>
            <a:endParaRPr lang="en-GB"/>
          </a:p>
        </p:txBody>
      </p:sp>
    </p:spTree>
    <p:extLst>
      <p:ext uri="{BB962C8B-B14F-4D97-AF65-F5344CB8AC3E}">
        <p14:creationId xmlns:p14="http://schemas.microsoft.com/office/powerpoint/2010/main" val="1424985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3</a:t>
            </a:fld>
            <a:endParaRPr lang="en-GB"/>
          </a:p>
        </p:txBody>
      </p:sp>
    </p:spTree>
    <p:extLst>
      <p:ext uri="{BB962C8B-B14F-4D97-AF65-F5344CB8AC3E}">
        <p14:creationId xmlns:p14="http://schemas.microsoft.com/office/powerpoint/2010/main" val="3556796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30</a:t>
            </a:fld>
            <a:endParaRPr lang="en-GB"/>
          </a:p>
        </p:txBody>
      </p:sp>
    </p:spTree>
    <p:extLst>
      <p:ext uri="{BB962C8B-B14F-4D97-AF65-F5344CB8AC3E}">
        <p14:creationId xmlns:p14="http://schemas.microsoft.com/office/powerpoint/2010/main" val="14372153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31</a:t>
            </a:fld>
            <a:endParaRPr lang="en-GB"/>
          </a:p>
        </p:txBody>
      </p:sp>
    </p:spTree>
    <p:extLst>
      <p:ext uri="{BB962C8B-B14F-4D97-AF65-F5344CB8AC3E}">
        <p14:creationId xmlns:p14="http://schemas.microsoft.com/office/powerpoint/2010/main" val="30834353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32</a:t>
            </a:fld>
            <a:endParaRPr lang="en-GB"/>
          </a:p>
        </p:txBody>
      </p:sp>
    </p:spTree>
    <p:extLst>
      <p:ext uri="{BB962C8B-B14F-4D97-AF65-F5344CB8AC3E}">
        <p14:creationId xmlns:p14="http://schemas.microsoft.com/office/powerpoint/2010/main" val="24626332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33</a:t>
            </a:fld>
            <a:endParaRPr lang="en-GB"/>
          </a:p>
        </p:txBody>
      </p:sp>
    </p:spTree>
    <p:extLst>
      <p:ext uri="{BB962C8B-B14F-4D97-AF65-F5344CB8AC3E}">
        <p14:creationId xmlns:p14="http://schemas.microsoft.com/office/powerpoint/2010/main" val="32889985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34</a:t>
            </a:fld>
            <a:endParaRPr lang="en-GB"/>
          </a:p>
        </p:txBody>
      </p:sp>
    </p:spTree>
    <p:extLst>
      <p:ext uri="{BB962C8B-B14F-4D97-AF65-F5344CB8AC3E}">
        <p14:creationId xmlns:p14="http://schemas.microsoft.com/office/powerpoint/2010/main" val="29589356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35</a:t>
            </a:fld>
            <a:endParaRPr lang="en-GB"/>
          </a:p>
        </p:txBody>
      </p:sp>
    </p:spTree>
    <p:extLst>
      <p:ext uri="{BB962C8B-B14F-4D97-AF65-F5344CB8AC3E}">
        <p14:creationId xmlns:p14="http://schemas.microsoft.com/office/powerpoint/2010/main" val="11568915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36</a:t>
            </a:fld>
            <a:endParaRPr lang="en-GB"/>
          </a:p>
        </p:txBody>
      </p:sp>
    </p:spTree>
    <p:extLst>
      <p:ext uri="{BB962C8B-B14F-4D97-AF65-F5344CB8AC3E}">
        <p14:creationId xmlns:p14="http://schemas.microsoft.com/office/powerpoint/2010/main" val="33765092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37</a:t>
            </a:fld>
            <a:endParaRPr lang="en-GB"/>
          </a:p>
        </p:txBody>
      </p:sp>
    </p:spTree>
    <p:extLst>
      <p:ext uri="{BB962C8B-B14F-4D97-AF65-F5344CB8AC3E}">
        <p14:creationId xmlns:p14="http://schemas.microsoft.com/office/powerpoint/2010/main" val="31107158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38</a:t>
            </a:fld>
            <a:endParaRPr lang="en-GB"/>
          </a:p>
        </p:txBody>
      </p:sp>
    </p:spTree>
    <p:extLst>
      <p:ext uri="{BB962C8B-B14F-4D97-AF65-F5344CB8AC3E}">
        <p14:creationId xmlns:p14="http://schemas.microsoft.com/office/powerpoint/2010/main" val="18455867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39</a:t>
            </a:fld>
            <a:endParaRPr lang="en-GB"/>
          </a:p>
        </p:txBody>
      </p:sp>
    </p:spTree>
    <p:extLst>
      <p:ext uri="{BB962C8B-B14F-4D97-AF65-F5344CB8AC3E}">
        <p14:creationId xmlns:p14="http://schemas.microsoft.com/office/powerpoint/2010/main" val="3896343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4</a:t>
            </a:fld>
            <a:endParaRPr lang="en-GB"/>
          </a:p>
        </p:txBody>
      </p:sp>
    </p:spTree>
    <p:extLst>
      <p:ext uri="{BB962C8B-B14F-4D97-AF65-F5344CB8AC3E}">
        <p14:creationId xmlns:p14="http://schemas.microsoft.com/office/powerpoint/2010/main" val="9697950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40</a:t>
            </a:fld>
            <a:endParaRPr lang="en-GB"/>
          </a:p>
        </p:txBody>
      </p:sp>
    </p:spTree>
    <p:extLst>
      <p:ext uri="{BB962C8B-B14F-4D97-AF65-F5344CB8AC3E}">
        <p14:creationId xmlns:p14="http://schemas.microsoft.com/office/powerpoint/2010/main" val="11145333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41</a:t>
            </a:fld>
            <a:endParaRPr lang="en-GB"/>
          </a:p>
        </p:txBody>
      </p:sp>
    </p:spTree>
    <p:extLst>
      <p:ext uri="{BB962C8B-B14F-4D97-AF65-F5344CB8AC3E}">
        <p14:creationId xmlns:p14="http://schemas.microsoft.com/office/powerpoint/2010/main" val="3143760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5</a:t>
            </a:fld>
            <a:endParaRPr lang="en-GB"/>
          </a:p>
        </p:txBody>
      </p:sp>
    </p:spTree>
    <p:extLst>
      <p:ext uri="{BB962C8B-B14F-4D97-AF65-F5344CB8AC3E}">
        <p14:creationId xmlns:p14="http://schemas.microsoft.com/office/powerpoint/2010/main" val="27237415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6</a:t>
            </a:fld>
            <a:endParaRPr lang="en-GB"/>
          </a:p>
        </p:txBody>
      </p:sp>
    </p:spTree>
    <p:extLst>
      <p:ext uri="{BB962C8B-B14F-4D97-AF65-F5344CB8AC3E}">
        <p14:creationId xmlns:p14="http://schemas.microsoft.com/office/powerpoint/2010/main" val="2446865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7</a:t>
            </a:fld>
            <a:endParaRPr lang="en-GB"/>
          </a:p>
        </p:txBody>
      </p:sp>
    </p:spTree>
    <p:extLst>
      <p:ext uri="{BB962C8B-B14F-4D97-AF65-F5344CB8AC3E}">
        <p14:creationId xmlns:p14="http://schemas.microsoft.com/office/powerpoint/2010/main" val="798281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8</a:t>
            </a:fld>
            <a:endParaRPr lang="en-GB"/>
          </a:p>
        </p:txBody>
      </p:sp>
    </p:spTree>
    <p:extLst>
      <p:ext uri="{BB962C8B-B14F-4D97-AF65-F5344CB8AC3E}">
        <p14:creationId xmlns:p14="http://schemas.microsoft.com/office/powerpoint/2010/main" val="3322198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946C7FD-8797-4CEB-940A-5B4C3DB2D78D}" type="slidenum">
              <a:rPr lang="en-GB" smtClean="0"/>
              <a:pPr/>
              <a:t>9</a:t>
            </a:fld>
            <a:endParaRPr lang="en-GB"/>
          </a:p>
        </p:txBody>
      </p:sp>
    </p:spTree>
    <p:extLst>
      <p:ext uri="{BB962C8B-B14F-4D97-AF65-F5344CB8AC3E}">
        <p14:creationId xmlns:p14="http://schemas.microsoft.com/office/powerpoint/2010/main" val="493347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8003E23-3860-4ECF-B8B3-3C2AC0469E40}" type="datetime1">
              <a:rPr lang="en-US" smtClean="0"/>
              <a:pPr/>
              <a:t>8/26/2020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F32435-2177-4FCE-B1F8-76AE89477C37}"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715EE08-54A1-4DDF-AEF3-E924C6B8B3A9}" type="datetime1">
              <a:rPr lang="en-US" smtClean="0"/>
              <a:pPr/>
              <a:t>8/26/2020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F32435-2177-4FCE-B1F8-76AE89477C37}"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5DC447D-80A8-4702-B16E-331BF6EE7896}" type="datetime1">
              <a:rPr lang="en-US" smtClean="0"/>
              <a:pPr/>
              <a:t>8/26/2020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F32435-2177-4FCE-B1F8-76AE89477C37}"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C75AA11-54E9-43A8-BC5F-8433B31964E6}" type="datetime1">
              <a:rPr lang="en-US" smtClean="0"/>
              <a:pPr/>
              <a:t>8/26/2020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F32435-2177-4FCE-B1F8-76AE89477C37}"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82883E3-6D16-4589-BBDD-EBE107A0AC69}" type="datetime1">
              <a:rPr lang="en-US" smtClean="0"/>
              <a:pPr/>
              <a:t>8/26/2020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F32435-2177-4FCE-B1F8-76AE89477C37}"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3F2F1DF-D793-473A-816F-48B3294DA506}" type="datetime1">
              <a:rPr lang="en-US" smtClean="0"/>
              <a:pPr/>
              <a:t>8/26/2020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F32435-2177-4FCE-B1F8-76AE89477C37}"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B006D79-BFD3-4953-A402-F6A5198A724E}" type="datetime1">
              <a:rPr lang="en-US" smtClean="0"/>
              <a:pPr/>
              <a:t>8/26/2020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8F32435-2177-4FCE-B1F8-76AE89477C37}"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CB47674-6252-42B3-AFF4-944C9D99265E}" type="datetime1">
              <a:rPr lang="en-US" smtClean="0"/>
              <a:pPr/>
              <a:t>8/26/2020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8F32435-2177-4FCE-B1F8-76AE89477C37}"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9248DD-B0A5-40C5-8280-AD1AA1C1BF5A}" type="datetime1">
              <a:rPr lang="en-US" smtClean="0"/>
              <a:pPr/>
              <a:t>8/26/2020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8F32435-2177-4FCE-B1F8-76AE89477C37}"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12C7C8-7A6D-4AD2-8EEE-2C7AE606BEDB}" type="datetime1">
              <a:rPr lang="en-US" smtClean="0"/>
              <a:pPr/>
              <a:t>8/26/2020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F32435-2177-4FCE-B1F8-76AE89477C37}"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D53409A-64D4-42C7-8134-0AEDA74B2432}" type="datetime1">
              <a:rPr lang="en-US" smtClean="0"/>
              <a:pPr/>
              <a:t>8/26/2020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F32435-2177-4FCE-B1F8-76AE89477C37}"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FE7D5"/>
            </a:gs>
            <a:gs pos="50000">
              <a:schemeClr val="accent1">
                <a:tint val="44500"/>
                <a:satMod val="160000"/>
              </a:schemeClr>
            </a:gs>
            <a:gs pos="100000">
              <a:schemeClr val="accent1">
                <a:tint val="23500"/>
                <a:satMod val="160000"/>
              </a:schemeClr>
            </a:gs>
          </a:gsLst>
          <a:lin ang="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77FDFF-86A6-4D67-B92A-785CA37BB24D}" type="datetime1">
              <a:rPr lang="en-US" smtClean="0"/>
              <a:pPr/>
              <a:t>8/26/2020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32435-2177-4FCE-B1F8-76AE89477C37}"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dirty="0"/>
              <a:t>    Treating hypertension- key herbs and strategies</a:t>
            </a:r>
          </a:p>
        </p:txBody>
      </p:sp>
      <p:sp>
        <p:nvSpPr>
          <p:cNvPr id="3" name="Subtitle 2"/>
          <p:cNvSpPr>
            <a:spLocks noGrp="1"/>
          </p:cNvSpPr>
          <p:nvPr>
            <p:ph type="subTitle" idx="1"/>
          </p:nvPr>
        </p:nvSpPr>
        <p:spPr>
          <a:xfrm>
            <a:off x="1331640" y="2780928"/>
            <a:ext cx="6728792" cy="2952328"/>
          </a:xfrm>
        </p:spPr>
        <p:txBody>
          <a:bodyPr>
            <a:normAutofit/>
          </a:bodyPr>
          <a:lstStyle/>
          <a:p>
            <a:endParaRPr lang="en-GB" dirty="0">
              <a:solidFill>
                <a:schemeClr val="tx1">
                  <a:lumMod val="65000"/>
                  <a:lumOff val="35000"/>
                </a:schemeClr>
              </a:solidFill>
            </a:endParaRPr>
          </a:p>
          <a:p>
            <a:r>
              <a:rPr lang="en-GB" dirty="0">
                <a:solidFill>
                  <a:schemeClr val="tx1">
                    <a:lumMod val="75000"/>
                    <a:lumOff val="25000"/>
                  </a:schemeClr>
                </a:solidFill>
              </a:rPr>
              <a:t>     Anna Newton BA BSc MCPP</a:t>
            </a:r>
          </a:p>
        </p:txBody>
      </p:sp>
      <p:sp>
        <p:nvSpPr>
          <p:cNvPr id="4" name="Slide Number Placeholder 3"/>
          <p:cNvSpPr>
            <a:spLocks noGrp="1"/>
          </p:cNvSpPr>
          <p:nvPr>
            <p:ph type="sldNum" sz="quarter" idx="12"/>
          </p:nvPr>
        </p:nvSpPr>
        <p:spPr/>
        <p:txBody>
          <a:bodyPr/>
          <a:lstStyle/>
          <a:p>
            <a:fld id="{48F32435-2177-4FCE-B1F8-76AE89477C37}" type="slidenum">
              <a:rPr lang="en-GB" smtClean="0"/>
              <a:pPr/>
              <a:t>1</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dirty="0"/>
              <a:t>    </a:t>
            </a:r>
            <a:r>
              <a:rPr lang="en-GB" sz="3600" dirty="0">
                <a:solidFill>
                  <a:srgbClr val="1D390D"/>
                </a:solidFill>
              </a:rPr>
              <a:t>Burden of hypertension in selected EU countries</a:t>
            </a:r>
          </a:p>
        </p:txBody>
      </p:sp>
      <p:sp>
        <p:nvSpPr>
          <p:cNvPr id="3" name="Subtitle 2"/>
          <p:cNvSpPr>
            <a:spLocks noGrp="1"/>
          </p:cNvSpPr>
          <p:nvPr>
            <p:ph type="subTitle" idx="1"/>
          </p:nvPr>
        </p:nvSpPr>
        <p:spPr>
          <a:xfrm>
            <a:off x="1331640" y="2348880"/>
            <a:ext cx="7056784" cy="3672408"/>
          </a:xfrm>
        </p:spPr>
        <p:txBody>
          <a:bodyPr>
            <a:normAutofit lnSpcReduction="10000"/>
          </a:bodyPr>
          <a:lstStyle/>
          <a:p>
            <a:pPr algn="l"/>
            <a:r>
              <a:rPr lang="en-GB" dirty="0">
                <a:solidFill>
                  <a:schemeClr val="tx1">
                    <a:lumMod val="65000"/>
                    <a:lumOff val="35000"/>
                  </a:schemeClr>
                </a:solidFill>
              </a:rPr>
              <a:t> The projections show a considerable increase in the prevalence of hypertension: the total population of the 5 biggest EU countries will grow by 5.7% but the number of people with hypertension will increase by 15.3%. This projection partially reflects the effect of the EU population aging.</a:t>
            </a:r>
            <a:endParaRPr lang="en-GB" b="1"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10</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30453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dirty="0"/>
              <a:t>    </a:t>
            </a:r>
            <a:r>
              <a:rPr lang="en-GB" sz="3200" dirty="0">
                <a:solidFill>
                  <a:srgbClr val="1D390D"/>
                </a:solidFill>
              </a:rPr>
              <a:t>Some myths about hypertension</a:t>
            </a:r>
          </a:p>
        </p:txBody>
      </p:sp>
      <p:sp>
        <p:nvSpPr>
          <p:cNvPr id="3" name="Subtitle 2"/>
          <p:cNvSpPr>
            <a:spLocks noGrp="1"/>
          </p:cNvSpPr>
          <p:nvPr>
            <p:ph type="subTitle" idx="1"/>
          </p:nvPr>
        </p:nvSpPr>
        <p:spPr>
          <a:xfrm>
            <a:off x="1331640" y="2348880"/>
            <a:ext cx="7056784" cy="3672408"/>
          </a:xfrm>
        </p:spPr>
        <p:txBody>
          <a:bodyPr>
            <a:normAutofit/>
          </a:bodyPr>
          <a:lstStyle/>
          <a:p>
            <a:pPr marL="285750" indent="-285750" algn="l">
              <a:buFont typeface="Arial" panose="020B0604020202020204" pitchFamily="34" charset="0"/>
              <a:buChar char="•"/>
            </a:pPr>
            <a:r>
              <a:rPr lang="en-GB" sz="1800" b="1" dirty="0">
                <a:solidFill>
                  <a:schemeClr val="tx1">
                    <a:lumMod val="65000"/>
                    <a:lumOff val="35000"/>
                  </a:schemeClr>
                </a:solidFill>
              </a:rPr>
              <a:t>Once you started on hypertensive medication you have to stay on it for life (</a:t>
            </a:r>
            <a:r>
              <a:rPr lang="en-GB" sz="1800" b="1" dirty="0">
                <a:solidFill>
                  <a:schemeClr val="bg2">
                    <a:lumMod val="50000"/>
                  </a:schemeClr>
                </a:solidFill>
              </a:rPr>
              <a:t>not true – lifestyle changes/herbal treatment can reverse it</a:t>
            </a:r>
            <a:r>
              <a:rPr lang="en-GB" sz="1800" b="1" dirty="0">
                <a:solidFill>
                  <a:schemeClr val="tx1">
                    <a:lumMod val="65000"/>
                    <a:lumOff val="35000"/>
                  </a:schemeClr>
                </a:solidFill>
              </a:rPr>
              <a:t>)</a:t>
            </a:r>
          </a:p>
          <a:p>
            <a:pPr marL="285750" indent="-285750" algn="l">
              <a:buFont typeface="Arial" panose="020B0604020202020204" pitchFamily="34" charset="0"/>
              <a:buChar char="•"/>
            </a:pPr>
            <a:r>
              <a:rPr lang="en-GB" sz="1800" b="1" dirty="0">
                <a:solidFill>
                  <a:schemeClr val="tx1">
                    <a:lumMod val="65000"/>
                    <a:lumOff val="35000"/>
                  </a:schemeClr>
                </a:solidFill>
              </a:rPr>
              <a:t>Only Western countries have the problem (</a:t>
            </a:r>
            <a:r>
              <a:rPr lang="en-GB" sz="1800" b="1" dirty="0">
                <a:solidFill>
                  <a:schemeClr val="bg2">
                    <a:lumMod val="50000"/>
                  </a:schemeClr>
                </a:solidFill>
              </a:rPr>
              <a:t>not true – it is a global problem)</a:t>
            </a:r>
          </a:p>
          <a:p>
            <a:pPr marL="285750" indent="-285750" algn="l">
              <a:buFont typeface="Arial" panose="020B0604020202020204" pitchFamily="34" charset="0"/>
              <a:buChar char="•"/>
            </a:pPr>
            <a:r>
              <a:rPr lang="en-GB" sz="1800" b="1" dirty="0">
                <a:solidFill>
                  <a:schemeClr val="tx1">
                    <a:lumMod val="65000"/>
                    <a:lumOff val="35000"/>
                  </a:schemeClr>
                </a:solidFill>
              </a:rPr>
              <a:t>Low intake of salt will reduce your hypertension (</a:t>
            </a:r>
            <a:r>
              <a:rPr lang="en-GB" sz="1800" b="1" dirty="0">
                <a:solidFill>
                  <a:schemeClr val="bg2">
                    <a:lumMod val="50000"/>
                  </a:schemeClr>
                </a:solidFill>
              </a:rPr>
              <a:t>not true – only in a proportion of people high salt intake will induce hypertension)</a:t>
            </a:r>
          </a:p>
          <a:p>
            <a:pPr marL="285750" indent="-285750" algn="l">
              <a:buFont typeface="Arial" panose="020B0604020202020204" pitchFamily="34" charset="0"/>
              <a:buChar char="•"/>
            </a:pPr>
            <a:r>
              <a:rPr lang="en-GB" sz="1800" b="1" dirty="0">
                <a:solidFill>
                  <a:schemeClr val="tx1">
                    <a:lumMod val="65000"/>
                    <a:lumOff val="35000"/>
                  </a:schemeClr>
                </a:solidFill>
              </a:rPr>
              <a:t>Thiazide diuretics reduce your blood volume in the long term (</a:t>
            </a:r>
            <a:r>
              <a:rPr lang="en-GB" sz="1800" b="1" dirty="0">
                <a:solidFill>
                  <a:schemeClr val="bg2">
                    <a:lumMod val="50000"/>
                  </a:schemeClr>
                </a:solidFill>
              </a:rPr>
              <a:t>not true – the mechanism of long term action is poorly understood and seems to involve vasodilation)</a:t>
            </a:r>
          </a:p>
          <a:p>
            <a:pPr marL="285750" indent="-285750" algn="l">
              <a:buFont typeface="Arial" panose="020B0604020202020204" pitchFamily="34" charset="0"/>
              <a:buChar char="•"/>
            </a:pPr>
            <a:r>
              <a:rPr lang="en-GB" sz="1800" b="1" dirty="0">
                <a:solidFill>
                  <a:schemeClr val="tx1">
                    <a:lumMod val="65000"/>
                    <a:lumOff val="35000"/>
                  </a:schemeClr>
                </a:solidFill>
              </a:rPr>
              <a:t>Low fat diet will prevent hypertension (</a:t>
            </a:r>
            <a:r>
              <a:rPr lang="en-GB" sz="1800" b="1" dirty="0">
                <a:solidFill>
                  <a:schemeClr val="bg2">
                    <a:lumMod val="50000"/>
                  </a:schemeClr>
                </a:solidFill>
              </a:rPr>
              <a:t>not true – low fat diets lead to imbalance of lipid profile and often cause obesity)</a:t>
            </a:r>
          </a:p>
          <a:p>
            <a:pPr marL="457200" indent="-457200" algn="l">
              <a:buFont typeface="Arial" panose="020B0604020202020204" pitchFamily="34" charset="0"/>
              <a:buChar char="•"/>
            </a:pPr>
            <a:endParaRPr lang="en-GB" sz="1800" b="1" dirty="0">
              <a:solidFill>
                <a:schemeClr val="tx1">
                  <a:lumMod val="65000"/>
                  <a:lumOff val="35000"/>
                </a:schemeClr>
              </a:solidFill>
            </a:endParaRPr>
          </a:p>
          <a:p>
            <a:pPr marL="457200" indent="-457200" algn="l">
              <a:buFont typeface="Arial" panose="020B0604020202020204" pitchFamily="34" charset="0"/>
              <a:buChar char="•"/>
            </a:pPr>
            <a:endParaRPr lang="en-GB" sz="1800" b="1" dirty="0">
              <a:solidFill>
                <a:schemeClr val="tx1">
                  <a:lumMod val="65000"/>
                  <a:lumOff val="35000"/>
                </a:schemeClr>
              </a:solidFill>
            </a:endParaRPr>
          </a:p>
          <a:p>
            <a:pPr marL="457200" indent="-457200" algn="l">
              <a:buFont typeface="Arial" panose="020B0604020202020204" pitchFamily="34" charset="0"/>
              <a:buChar char="•"/>
            </a:pPr>
            <a:endParaRPr lang="en-GB" sz="1800" b="1"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11</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26842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dirty="0"/>
              <a:t>    </a:t>
            </a:r>
            <a:r>
              <a:rPr lang="en-GB" sz="3200" dirty="0">
                <a:solidFill>
                  <a:srgbClr val="1D390D"/>
                </a:solidFill>
              </a:rPr>
              <a:t>Some myths about hypertension</a:t>
            </a:r>
          </a:p>
        </p:txBody>
      </p:sp>
      <p:sp>
        <p:nvSpPr>
          <p:cNvPr id="3" name="Subtitle 2"/>
          <p:cNvSpPr>
            <a:spLocks noGrp="1"/>
          </p:cNvSpPr>
          <p:nvPr>
            <p:ph type="subTitle" idx="1"/>
          </p:nvPr>
        </p:nvSpPr>
        <p:spPr>
          <a:xfrm>
            <a:off x="1331640" y="2348880"/>
            <a:ext cx="7056784" cy="3672408"/>
          </a:xfrm>
        </p:spPr>
        <p:txBody>
          <a:bodyPr>
            <a:normAutofit/>
          </a:bodyPr>
          <a:lstStyle/>
          <a:p>
            <a:pPr marL="285750" indent="-285750" algn="l">
              <a:buFont typeface="Arial" panose="020B0604020202020204" pitchFamily="34" charset="0"/>
              <a:buChar char="•"/>
            </a:pPr>
            <a:r>
              <a:rPr lang="en-GB" sz="1800" b="1" dirty="0">
                <a:solidFill>
                  <a:schemeClr val="tx1">
                    <a:lumMod val="65000"/>
                    <a:lumOff val="35000"/>
                  </a:schemeClr>
                </a:solidFill>
              </a:rPr>
              <a:t>You are OK if your lower systolic blood pressure (</a:t>
            </a:r>
            <a:r>
              <a:rPr lang="en-GB" sz="1800" b="1" dirty="0">
                <a:solidFill>
                  <a:schemeClr val="bg2">
                    <a:lumMod val="50000"/>
                  </a:schemeClr>
                </a:solidFill>
              </a:rPr>
              <a:t>not true – both numbers need to be reduced and pulse pressure should be around 40 i.e. SBP 120 – DBP 80 = 40)</a:t>
            </a:r>
          </a:p>
          <a:p>
            <a:pPr marL="285750" indent="-285750" algn="l">
              <a:buFont typeface="Arial" panose="020B0604020202020204" pitchFamily="34" charset="0"/>
              <a:buChar char="•"/>
            </a:pPr>
            <a:r>
              <a:rPr lang="en-GB" sz="1800" b="1" dirty="0">
                <a:solidFill>
                  <a:schemeClr val="tx1">
                    <a:lumMod val="65000"/>
                    <a:lumOff val="35000"/>
                  </a:schemeClr>
                </a:solidFill>
              </a:rPr>
              <a:t>Only orthodox medication can lower hypertension (</a:t>
            </a:r>
            <a:r>
              <a:rPr lang="en-GB" sz="1800" b="1" dirty="0">
                <a:solidFill>
                  <a:schemeClr val="bg2">
                    <a:lumMod val="50000"/>
                  </a:schemeClr>
                </a:solidFill>
              </a:rPr>
              <a:t>not true – lifestyle changes  can be as effective)</a:t>
            </a:r>
          </a:p>
          <a:p>
            <a:pPr marL="285750" indent="-285750" algn="l">
              <a:buFont typeface="Arial" panose="020B0604020202020204" pitchFamily="34" charset="0"/>
              <a:buChar char="•"/>
            </a:pPr>
            <a:r>
              <a:rPr lang="en-GB" sz="1800" b="1" dirty="0">
                <a:solidFill>
                  <a:schemeClr val="tx1">
                    <a:lumMod val="65000"/>
                    <a:lumOff val="35000"/>
                  </a:schemeClr>
                </a:solidFill>
              </a:rPr>
              <a:t>Complementary medicine cannot help with hypertension (</a:t>
            </a:r>
            <a:r>
              <a:rPr lang="en-GB" sz="1800" b="1" dirty="0">
                <a:solidFill>
                  <a:schemeClr val="bg2">
                    <a:lumMod val="50000"/>
                  </a:schemeClr>
                </a:solidFill>
              </a:rPr>
              <a:t>not true – many modalities will help, some indirectly by e.g. reducing the stress level)</a:t>
            </a:r>
          </a:p>
          <a:p>
            <a:pPr marL="285750" indent="-285750" algn="l">
              <a:buFont typeface="Arial" panose="020B0604020202020204" pitchFamily="34" charset="0"/>
              <a:buChar char="•"/>
            </a:pPr>
            <a:r>
              <a:rPr lang="en-GB" sz="1800" b="1" dirty="0">
                <a:solidFill>
                  <a:schemeClr val="tx1">
                    <a:lumMod val="65000"/>
                    <a:lumOff val="35000"/>
                  </a:schemeClr>
                </a:solidFill>
              </a:rPr>
              <a:t>If you are genetically predisposed to hypertension, there is nothing you can do to prevent it (</a:t>
            </a:r>
            <a:r>
              <a:rPr lang="en-GB" sz="1800" b="1" dirty="0">
                <a:solidFill>
                  <a:schemeClr val="bg2">
                    <a:lumMod val="50000"/>
                  </a:schemeClr>
                </a:solidFill>
              </a:rPr>
              <a:t>not true – lifestyle modifications can prevent hypertension)</a:t>
            </a:r>
          </a:p>
          <a:p>
            <a:pPr marL="285750" indent="-285750" algn="l">
              <a:buFont typeface="Arial" panose="020B0604020202020204" pitchFamily="34" charset="0"/>
              <a:buChar char="•"/>
            </a:pPr>
            <a:endParaRPr lang="en-GB" sz="1800" b="1" dirty="0">
              <a:solidFill>
                <a:schemeClr val="tx1">
                  <a:lumMod val="65000"/>
                  <a:lumOff val="35000"/>
                </a:schemeClr>
              </a:solidFill>
            </a:endParaRPr>
          </a:p>
          <a:p>
            <a:pPr marL="457200" indent="-457200" algn="l">
              <a:buFont typeface="Arial" panose="020B0604020202020204" pitchFamily="34" charset="0"/>
              <a:buChar char="•"/>
            </a:pPr>
            <a:endParaRPr lang="en-GB" sz="1800" b="1" dirty="0">
              <a:solidFill>
                <a:schemeClr val="tx1">
                  <a:lumMod val="65000"/>
                  <a:lumOff val="35000"/>
                </a:schemeClr>
              </a:solidFill>
            </a:endParaRPr>
          </a:p>
          <a:p>
            <a:pPr marL="457200" indent="-457200" algn="l">
              <a:buFont typeface="Arial" panose="020B0604020202020204" pitchFamily="34" charset="0"/>
              <a:buChar char="•"/>
            </a:pPr>
            <a:endParaRPr lang="en-GB" sz="1800" b="1" dirty="0">
              <a:solidFill>
                <a:schemeClr val="tx1">
                  <a:lumMod val="65000"/>
                  <a:lumOff val="35000"/>
                </a:schemeClr>
              </a:solidFill>
            </a:endParaRPr>
          </a:p>
          <a:p>
            <a:pPr marL="457200" indent="-457200" algn="l">
              <a:buFont typeface="Arial" panose="020B0604020202020204" pitchFamily="34" charset="0"/>
              <a:buChar char="•"/>
            </a:pPr>
            <a:endParaRPr lang="en-GB" sz="1800" b="1"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12</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42269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sz="3200" dirty="0">
                <a:solidFill>
                  <a:srgbClr val="1D390D"/>
                </a:solidFill>
              </a:rPr>
              <a:t>Hypertension as a factor in the cardiovascular disease (CVD) </a:t>
            </a:r>
          </a:p>
        </p:txBody>
      </p:sp>
      <p:sp>
        <p:nvSpPr>
          <p:cNvPr id="3" name="Subtitle 2"/>
          <p:cNvSpPr>
            <a:spLocks noGrp="1"/>
          </p:cNvSpPr>
          <p:nvPr>
            <p:ph type="subTitle" idx="1"/>
          </p:nvPr>
        </p:nvSpPr>
        <p:spPr>
          <a:xfrm>
            <a:off x="1331640" y="2348880"/>
            <a:ext cx="7056784" cy="3672408"/>
          </a:xfrm>
        </p:spPr>
        <p:txBody>
          <a:bodyPr>
            <a:normAutofit lnSpcReduction="10000"/>
          </a:bodyPr>
          <a:lstStyle/>
          <a:p>
            <a:pPr algn="l"/>
            <a:r>
              <a:rPr lang="en-GB" sz="1800" b="1" dirty="0">
                <a:solidFill>
                  <a:schemeClr val="tx1">
                    <a:lumMod val="65000"/>
                    <a:lumOff val="35000"/>
                  </a:schemeClr>
                </a:solidFill>
              </a:rPr>
              <a:t>There are many  factors contributing to CVD :</a:t>
            </a:r>
          </a:p>
          <a:p>
            <a:pPr marL="285750" indent="-285750" algn="l">
              <a:buFont typeface="Arial" panose="020B0604020202020204" pitchFamily="34" charset="0"/>
              <a:buChar char="•"/>
            </a:pPr>
            <a:r>
              <a:rPr lang="en-GB" sz="1800" b="1" dirty="0">
                <a:solidFill>
                  <a:schemeClr val="tx1">
                    <a:lumMod val="65000"/>
                    <a:lumOff val="35000"/>
                  </a:schemeClr>
                </a:solidFill>
              </a:rPr>
              <a:t>smoking</a:t>
            </a:r>
          </a:p>
          <a:p>
            <a:pPr marL="285750" indent="-285750" algn="l">
              <a:buFont typeface="Arial" panose="020B0604020202020204" pitchFamily="34" charset="0"/>
              <a:buChar char="•"/>
            </a:pPr>
            <a:r>
              <a:rPr lang="en-GB" sz="1800" b="1" dirty="0">
                <a:solidFill>
                  <a:schemeClr val="tx1">
                    <a:lumMod val="65000"/>
                    <a:lumOff val="35000"/>
                  </a:schemeClr>
                </a:solidFill>
              </a:rPr>
              <a:t>poor diet</a:t>
            </a:r>
          </a:p>
          <a:p>
            <a:pPr marL="285750" indent="-285750" algn="l">
              <a:buFont typeface="Arial" panose="020B0604020202020204" pitchFamily="34" charset="0"/>
              <a:buChar char="•"/>
            </a:pPr>
            <a:r>
              <a:rPr lang="en-GB" sz="1800" b="1" dirty="0">
                <a:solidFill>
                  <a:schemeClr val="tx1">
                    <a:lumMod val="65000"/>
                    <a:lumOff val="35000"/>
                  </a:schemeClr>
                </a:solidFill>
              </a:rPr>
              <a:t>obesity </a:t>
            </a:r>
          </a:p>
          <a:p>
            <a:pPr marL="285750" indent="-285750" algn="l">
              <a:buFont typeface="Arial" panose="020B0604020202020204" pitchFamily="34" charset="0"/>
              <a:buChar char="•"/>
            </a:pPr>
            <a:r>
              <a:rPr lang="en-GB" sz="1800" b="1" dirty="0">
                <a:solidFill>
                  <a:schemeClr val="tx1">
                    <a:lumMod val="65000"/>
                    <a:lumOff val="35000"/>
                  </a:schemeClr>
                </a:solidFill>
              </a:rPr>
              <a:t>co-morbidities as diabetes I or II</a:t>
            </a:r>
          </a:p>
          <a:p>
            <a:pPr marL="285750" indent="-285750" algn="l">
              <a:buFont typeface="Arial" panose="020B0604020202020204" pitchFamily="34" charset="0"/>
              <a:buChar char="•"/>
            </a:pPr>
            <a:r>
              <a:rPr lang="en-GB" sz="1800" b="1" dirty="0">
                <a:solidFill>
                  <a:schemeClr val="tx1">
                    <a:lumMod val="65000"/>
                    <a:lumOff val="35000"/>
                  </a:schemeClr>
                </a:solidFill>
              </a:rPr>
              <a:t>cholesterol levels</a:t>
            </a:r>
          </a:p>
          <a:p>
            <a:pPr marL="285750" indent="-285750" algn="l">
              <a:buFont typeface="Arial" panose="020B0604020202020204" pitchFamily="34" charset="0"/>
              <a:buChar char="•"/>
            </a:pPr>
            <a:r>
              <a:rPr lang="en-GB" sz="1800" b="1" dirty="0">
                <a:solidFill>
                  <a:schemeClr val="tx1">
                    <a:lumMod val="65000"/>
                    <a:lumOff val="35000"/>
                  </a:schemeClr>
                </a:solidFill>
              </a:rPr>
              <a:t>high homocysteine levels </a:t>
            </a:r>
          </a:p>
          <a:p>
            <a:pPr marL="285750" indent="-285750" algn="l">
              <a:buFont typeface="Arial" panose="020B0604020202020204" pitchFamily="34" charset="0"/>
              <a:buChar char="•"/>
            </a:pPr>
            <a:r>
              <a:rPr lang="en-GB" sz="1800" b="1" dirty="0">
                <a:solidFill>
                  <a:schemeClr val="tx1">
                    <a:lumMod val="65000"/>
                    <a:lumOff val="35000"/>
                  </a:schemeClr>
                </a:solidFill>
              </a:rPr>
              <a:t>hypertension</a:t>
            </a:r>
          </a:p>
          <a:p>
            <a:pPr marL="285750" indent="-285750" algn="l">
              <a:buFont typeface="Arial" panose="020B0604020202020204" pitchFamily="34" charset="0"/>
              <a:buChar char="•"/>
            </a:pPr>
            <a:r>
              <a:rPr lang="en-GB" sz="1800" b="1" dirty="0">
                <a:solidFill>
                  <a:schemeClr val="tx1">
                    <a:lumMod val="65000"/>
                    <a:lumOff val="35000"/>
                  </a:schemeClr>
                </a:solidFill>
              </a:rPr>
              <a:t>high insulin and insulin resistance </a:t>
            </a:r>
          </a:p>
          <a:p>
            <a:pPr marL="285750" indent="-285750" algn="l">
              <a:buFont typeface="Arial" panose="020B0604020202020204" pitchFamily="34" charset="0"/>
              <a:buChar char="•"/>
            </a:pPr>
            <a:r>
              <a:rPr lang="en-GB" sz="1800" b="1" dirty="0">
                <a:solidFill>
                  <a:schemeClr val="tx1">
                    <a:lumMod val="65000"/>
                    <a:lumOff val="35000"/>
                  </a:schemeClr>
                </a:solidFill>
              </a:rPr>
              <a:t>Sleep </a:t>
            </a:r>
            <a:r>
              <a:rPr lang="en-GB" sz="1800" b="1" dirty="0" err="1">
                <a:solidFill>
                  <a:schemeClr val="tx1">
                    <a:lumMod val="65000"/>
                    <a:lumOff val="35000"/>
                  </a:schemeClr>
                </a:solidFill>
              </a:rPr>
              <a:t>apnea</a:t>
            </a:r>
            <a:endParaRPr lang="en-GB" sz="1800" b="1" dirty="0">
              <a:solidFill>
                <a:schemeClr val="tx1">
                  <a:lumMod val="65000"/>
                  <a:lumOff val="35000"/>
                </a:schemeClr>
              </a:solidFill>
            </a:endParaRPr>
          </a:p>
          <a:p>
            <a:pPr marL="285750" indent="-285750" algn="l">
              <a:buFont typeface="Arial" panose="020B0604020202020204" pitchFamily="34" charset="0"/>
              <a:buChar char="•"/>
            </a:pPr>
            <a:r>
              <a:rPr lang="en-GB" sz="1800" b="1" dirty="0">
                <a:solidFill>
                  <a:schemeClr val="tx1">
                    <a:lumMod val="65000"/>
                    <a:lumOff val="35000"/>
                  </a:schemeClr>
                </a:solidFill>
              </a:rPr>
              <a:t>ethnic origin</a:t>
            </a:r>
          </a:p>
          <a:p>
            <a:pPr marL="285750" indent="-285750" algn="l">
              <a:buFont typeface="Arial" panose="020B0604020202020204" pitchFamily="34" charset="0"/>
              <a:buChar char="•"/>
            </a:pPr>
            <a:r>
              <a:rPr lang="en-GB" sz="1800" b="1" dirty="0">
                <a:solidFill>
                  <a:schemeClr val="tx1">
                    <a:lumMod val="65000"/>
                    <a:lumOff val="35000"/>
                  </a:schemeClr>
                </a:solidFill>
              </a:rPr>
              <a:t>level of deprivation  (social and wealth)</a:t>
            </a:r>
          </a:p>
          <a:p>
            <a:pPr algn="l"/>
            <a:endParaRPr lang="en-GB" sz="1800" b="1" dirty="0">
              <a:solidFill>
                <a:schemeClr val="tx1">
                  <a:lumMod val="65000"/>
                  <a:lumOff val="35000"/>
                </a:schemeClr>
              </a:solidFill>
            </a:endParaRPr>
          </a:p>
          <a:p>
            <a:pPr marL="457200" indent="-457200" algn="l">
              <a:buFont typeface="Arial" panose="020B0604020202020204" pitchFamily="34" charset="0"/>
              <a:buChar char="•"/>
            </a:pPr>
            <a:endParaRPr lang="en-GB" sz="1800" b="1" dirty="0">
              <a:solidFill>
                <a:schemeClr val="tx1">
                  <a:lumMod val="65000"/>
                  <a:lumOff val="35000"/>
                </a:schemeClr>
              </a:solidFill>
            </a:endParaRPr>
          </a:p>
          <a:p>
            <a:pPr marL="457200" indent="-457200" algn="l">
              <a:buFont typeface="Arial" panose="020B0604020202020204" pitchFamily="34" charset="0"/>
              <a:buChar char="•"/>
            </a:pPr>
            <a:endParaRPr lang="en-GB" sz="1800" b="1"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13</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870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sz="3200">
                <a:solidFill>
                  <a:srgbClr val="1D390D"/>
                </a:solidFill>
              </a:rPr>
              <a:t>Hypertension </a:t>
            </a:r>
            <a:r>
              <a:rPr lang="en-GB" sz="3200" dirty="0">
                <a:solidFill>
                  <a:srgbClr val="1D390D"/>
                </a:solidFill>
              </a:rPr>
              <a:t>as a factor in the cardiovascular disease (CVD) </a:t>
            </a:r>
          </a:p>
        </p:txBody>
      </p:sp>
      <p:sp>
        <p:nvSpPr>
          <p:cNvPr id="3" name="Subtitle 2"/>
          <p:cNvSpPr>
            <a:spLocks noGrp="1"/>
          </p:cNvSpPr>
          <p:nvPr>
            <p:ph type="subTitle" idx="1"/>
          </p:nvPr>
        </p:nvSpPr>
        <p:spPr>
          <a:xfrm>
            <a:off x="1331640" y="2348880"/>
            <a:ext cx="7056784" cy="3672408"/>
          </a:xfrm>
        </p:spPr>
        <p:txBody>
          <a:bodyPr>
            <a:normAutofit/>
          </a:bodyPr>
          <a:lstStyle/>
          <a:p>
            <a:pPr algn="l"/>
            <a:endParaRPr lang="en-GB" sz="1800" b="1" dirty="0">
              <a:solidFill>
                <a:schemeClr val="tx1">
                  <a:lumMod val="65000"/>
                  <a:lumOff val="35000"/>
                </a:schemeClr>
              </a:solidFill>
            </a:endParaRPr>
          </a:p>
          <a:p>
            <a:pPr marL="285750" indent="-285750" algn="l">
              <a:buFont typeface="Arial" panose="020B0604020202020204" pitchFamily="34" charset="0"/>
              <a:buChar char="•"/>
            </a:pPr>
            <a:r>
              <a:rPr lang="en-GB" sz="1800" b="1" dirty="0">
                <a:solidFill>
                  <a:schemeClr val="tx1">
                    <a:lumMod val="65000"/>
                    <a:lumOff val="35000"/>
                  </a:schemeClr>
                </a:solidFill>
              </a:rPr>
              <a:t>There is limited consensus among the medical profession which factors are most important and the target figures for many factors keep on changing </a:t>
            </a:r>
          </a:p>
          <a:p>
            <a:pPr algn="l"/>
            <a:endParaRPr lang="en-GB" sz="1800" b="1" dirty="0">
              <a:solidFill>
                <a:schemeClr val="tx1">
                  <a:lumMod val="65000"/>
                  <a:lumOff val="35000"/>
                </a:schemeClr>
              </a:solidFill>
            </a:endParaRPr>
          </a:p>
          <a:p>
            <a:pPr marL="285750" indent="-285750" algn="l">
              <a:buFont typeface="Arial" panose="020B0604020202020204" pitchFamily="34" charset="0"/>
              <a:buChar char="•"/>
            </a:pPr>
            <a:r>
              <a:rPr lang="en-GB" sz="1800" b="1" dirty="0">
                <a:solidFill>
                  <a:schemeClr val="tx1">
                    <a:lumMod val="65000"/>
                    <a:lumOff val="35000"/>
                  </a:schemeClr>
                </a:solidFill>
              </a:rPr>
              <a:t>Medical profession relies on algorithms to estimate the CVD risk of individuals, often pressurising the patients to take up orthodox treatment </a:t>
            </a:r>
          </a:p>
          <a:p>
            <a:pPr marL="457200" indent="-457200" algn="l">
              <a:buFont typeface="Arial" panose="020B0604020202020204" pitchFamily="34" charset="0"/>
              <a:buChar char="•"/>
            </a:pPr>
            <a:endParaRPr lang="en-GB" sz="1800" b="1" dirty="0">
              <a:solidFill>
                <a:schemeClr val="tx1">
                  <a:lumMod val="65000"/>
                  <a:lumOff val="35000"/>
                </a:schemeClr>
              </a:solidFill>
            </a:endParaRPr>
          </a:p>
          <a:p>
            <a:pPr marL="457200" indent="-457200" algn="l">
              <a:buFont typeface="Arial" panose="020B0604020202020204" pitchFamily="34" charset="0"/>
              <a:buChar char="•"/>
            </a:pPr>
            <a:endParaRPr lang="en-GB" sz="1800" b="1" dirty="0">
              <a:solidFill>
                <a:schemeClr val="tx1">
                  <a:lumMod val="65000"/>
                  <a:lumOff val="35000"/>
                </a:schemeClr>
              </a:solidFill>
            </a:endParaRPr>
          </a:p>
          <a:p>
            <a:pPr marL="457200" indent="-457200" algn="l">
              <a:buFont typeface="Arial" panose="020B0604020202020204" pitchFamily="34" charset="0"/>
              <a:buChar char="•"/>
            </a:pPr>
            <a:endParaRPr lang="en-GB" sz="1800" b="1"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14</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306872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sz="3200" dirty="0">
                <a:solidFill>
                  <a:srgbClr val="1D390D"/>
                </a:solidFill>
              </a:rPr>
              <a:t>Hypertension as a factor in the context of an algorithm</a:t>
            </a:r>
          </a:p>
        </p:txBody>
      </p:sp>
      <p:sp>
        <p:nvSpPr>
          <p:cNvPr id="3" name="Subtitle 2"/>
          <p:cNvSpPr>
            <a:spLocks noGrp="1"/>
          </p:cNvSpPr>
          <p:nvPr>
            <p:ph type="subTitle" idx="1"/>
          </p:nvPr>
        </p:nvSpPr>
        <p:spPr>
          <a:xfrm>
            <a:off x="1331640" y="2348880"/>
            <a:ext cx="7056784" cy="3672408"/>
          </a:xfrm>
        </p:spPr>
        <p:txBody>
          <a:bodyPr>
            <a:normAutofit/>
          </a:bodyPr>
          <a:lstStyle/>
          <a:p>
            <a:pPr algn="l"/>
            <a:r>
              <a:rPr lang="en-GB" sz="2400" b="1" dirty="0">
                <a:solidFill>
                  <a:schemeClr val="tx1">
                    <a:lumMod val="65000"/>
                    <a:lumOff val="35000"/>
                  </a:schemeClr>
                </a:solidFill>
              </a:rPr>
              <a:t>Let’s have a look at a specific algorithm: </a:t>
            </a:r>
          </a:p>
          <a:p>
            <a:pPr algn="l"/>
            <a:r>
              <a:rPr lang="en-GB" sz="2400" b="1" dirty="0"/>
              <a:t>QRISK</a:t>
            </a:r>
            <a:r>
              <a:rPr lang="en-GB" sz="2400" b="1" baseline="30000" dirty="0"/>
              <a:t>®</a:t>
            </a:r>
            <a:r>
              <a:rPr lang="en-GB" sz="2400" b="1" dirty="0"/>
              <a:t>2-2015 risk calculator: http://qrisk.org</a:t>
            </a:r>
          </a:p>
          <a:p>
            <a:pPr algn="l"/>
            <a:endParaRPr lang="en-GB" sz="1800" b="1" dirty="0">
              <a:solidFill>
                <a:schemeClr val="tx1">
                  <a:lumMod val="65000"/>
                  <a:lumOff val="35000"/>
                </a:schemeClr>
              </a:solidFill>
            </a:endParaRPr>
          </a:p>
          <a:p>
            <a:pPr algn="l"/>
            <a:r>
              <a:rPr lang="en-GB" sz="2400" b="1" dirty="0">
                <a:solidFill>
                  <a:schemeClr val="tx1">
                    <a:lumMod val="65000"/>
                    <a:lumOff val="35000"/>
                  </a:schemeClr>
                </a:solidFill>
              </a:rPr>
              <a:t>This is an example of an algorithm that is used widely in NHS to calculate the risk of a heart attack or stroke within the next 10 years from the point of entering the data. </a:t>
            </a:r>
          </a:p>
          <a:p>
            <a:pPr algn="l"/>
            <a:endParaRPr lang="en-GB" sz="1800" b="1" dirty="0">
              <a:solidFill>
                <a:schemeClr val="tx1">
                  <a:lumMod val="65000"/>
                  <a:lumOff val="35000"/>
                </a:schemeClr>
              </a:solidFill>
            </a:endParaRPr>
          </a:p>
          <a:p>
            <a:pPr marL="457200" indent="-457200" algn="l">
              <a:buFont typeface="Arial" panose="020B0604020202020204" pitchFamily="34" charset="0"/>
              <a:buChar char="•"/>
            </a:pPr>
            <a:endParaRPr lang="en-GB" sz="1800" b="1"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15</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824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sz="3200" dirty="0">
                <a:solidFill>
                  <a:srgbClr val="1D390D"/>
                </a:solidFill>
              </a:rPr>
              <a:t>Hypertension as a risk factor in the context of the algorithm </a:t>
            </a:r>
            <a:r>
              <a:rPr lang="en-GB" sz="3200" dirty="0">
                <a:solidFill>
                  <a:schemeClr val="tx1">
                    <a:lumMod val="65000"/>
                    <a:lumOff val="35000"/>
                  </a:schemeClr>
                </a:solidFill>
              </a:rPr>
              <a:t>QRISK</a:t>
            </a:r>
            <a:r>
              <a:rPr lang="en-GB" sz="3200" baseline="30000" dirty="0">
                <a:solidFill>
                  <a:schemeClr val="tx1">
                    <a:lumMod val="65000"/>
                    <a:lumOff val="35000"/>
                  </a:schemeClr>
                </a:solidFill>
              </a:rPr>
              <a:t>®</a:t>
            </a:r>
            <a:r>
              <a:rPr lang="en-GB" sz="3200" dirty="0">
                <a:solidFill>
                  <a:schemeClr val="tx1">
                    <a:lumMod val="65000"/>
                    <a:lumOff val="35000"/>
                  </a:schemeClr>
                </a:solidFill>
              </a:rPr>
              <a:t>2-2015</a:t>
            </a:r>
          </a:p>
        </p:txBody>
      </p:sp>
      <p:sp>
        <p:nvSpPr>
          <p:cNvPr id="3" name="Subtitle 2"/>
          <p:cNvSpPr>
            <a:spLocks noGrp="1"/>
          </p:cNvSpPr>
          <p:nvPr>
            <p:ph type="subTitle" idx="1"/>
          </p:nvPr>
        </p:nvSpPr>
        <p:spPr>
          <a:xfrm>
            <a:off x="1331640" y="2348880"/>
            <a:ext cx="7056784" cy="3672408"/>
          </a:xfrm>
        </p:spPr>
        <p:txBody>
          <a:bodyPr numCol="2">
            <a:normAutofit lnSpcReduction="10000"/>
          </a:bodyPr>
          <a:lstStyle/>
          <a:p>
            <a:pPr algn="l"/>
            <a:r>
              <a:rPr lang="en-GB" sz="1800" b="1" dirty="0">
                <a:solidFill>
                  <a:schemeClr val="tx1">
                    <a:lumMod val="65000"/>
                    <a:lumOff val="35000"/>
                  </a:schemeClr>
                </a:solidFill>
              </a:rPr>
              <a:t>AGE: </a:t>
            </a:r>
            <a:r>
              <a:rPr lang="en-GB" sz="1800" b="1" dirty="0">
                <a:solidFill>
                  <a:schemeClr val="bg2">
                    <a:lumMod val="50000"/>
                  </a:schemeClr>
                </a:solidFill>
              </a:rPr>
              <a:t>58</a:t>
            </a:r>
          </a:p>
          <a:p>
            <a:pPr algn="l"/>
            <a:r>
              <a:rPr lang="en-GB" sz="1800" b="1" dirty="0">
                <a:solidFill>
                  <a:schemeClr val="tx1">
                    <a:lumMod val="65000"/>
                    <a:lumOff val="35000"/>
                  </a:schemeClr>
                </a:solidFill>
              </a:rPr>
              <a:t>SEX:  </a:t>
            </a:r>
            <a:r>
              <a:rPr lang="en-GB" sz="1800" b="1" dirty="0">
                <a:solidFill>
                  <a:schemeClr val="bg2">
                    <a:lumMod val="50000"/>
                  </a:schemeClr>
                </a:solidFill>
              </a:rPr>
              <a:t>F</a:t>
            </a:r>
          </a:p>
          <a:p>
            <a:pPr algn="l"/>
            <a:r>
              <a:rPr lang="en-GB" sz="1800" b="1" dirty="0">
                <a:solidFill>
                  <a:schemeClr val="tx1">
                    <a:lumMod val="65000"/>
                    <a:lumOff val="35000"/>
                  </a:schemeClr>
                </a:solidFill>
              </a:rPr>
              <a:t>ETHNICITY: </a:t>
            </a:r>
            <a:r>
              <a:rPr lang="en-GB" sz="1800" b="1" dirty="0">
                <a:solidFill>
                  <a:schemeClr val="bg2">
                    <a:lumMod val="50000"/>
                  </a:schemeClr>
                </a:solidFill>
              </a:rPr>
              <a:t>White</a:t>
            </a:r>
          </a:p>
          <a:p>
            <a:pPr algn="l"/>
            <a:r>
              <a:rPr lang="en-GB" sz="1800" b="1" dirty="0">
                <a:solidFill>
                  <a:schemeClr val="tx1">
                    <a:lumMod val="65000"/>
                    <a:lumOff val="35000"/>
                  </a:schemeClr>
                </a:solidFill>
              </a:rPr>
              <a:t>UK POSTCODE: </a:t>
            </a:r>
            <a:r>
              <a:rPr lang="en-GB" sz="1800" b="1" dirty="0">
                <a:solidFill>
                  <a:schemeClr val="bg2">
                    <a:lumMod val="50000"/>
                  </a:schemeClr>
                </a:solidFill>
              </a:rPr>
              <a:t>GL50</a:t>
            </a:r>
          </a:p>
          <a:p>
            <a:pPr algn="l"/>
            <a:r>
              <a:rPr lang="en-GB" sz="1800" b="1" dirty="0">
                <a:solidFill>
                  <a:schemeClr val="tx1">
                    <a:lumMod val="65000"/>
                    <a:lumOff val="35000"/>
                  </a:schemeClr>
                </a:solidFill>
              </a:rPr>
              <a:t>SMOKING STATUS: </a:t>
            </a:r>
            <a:r>
              <a:rPr lang="en-GB" sz="1800" b="1" dirty="0">
                <a:solidFill>
                  <a:schemeClr val="bg2">
                    <a:lumMod val="50000"/>
                  </a:schemeClr>
                </a:solidFill>
              </a:rPr>
              <a:t>x</a:t>
            </a:r>
          </a:p>
          <a:p>
            <a:pPr algn="l"/>
            <a:r>
              <a:rPr lang="en-GB" sz="1800" b="1" dirty="0">
                <a:solidFill>
                  <a:schemeClr val="tx1">
                    <a:lumMod val="65000"/>
                    <a:lumOff val="35000"/>
                  </a:schemeClr>
                </a:solidFill>
              </a:rPr>
              <a:t>DIABETES STATUS: </a:t>
            </a:r>
            <a:r>
              <a:rPr lang="en-GB" sz="1800" b="1" dirty="0">
                <a:solidFill>
                  <a:schemeClr val="bg2">
                    <a:lumMod val="50000"/>
                  </a:schemeClr>
                </a:solidFill>
              </a:rPr>
              <a:t>x</a:t>
            </a:r>
          </a:p>
          <a:p>
            <a:pPr algn="l"/>
            <a:r>
              <a:rPr lang="en-GB" sz="1800" b="1" dirty="0">
                <a:solidFill>
                  <a:schemeClr val="tx1">
                    <a:lumMod val="65000"/>
                    <a:lumOff val="35000"/>
                  </a:schemeClr>
                </a:solidFill>
              </a:rPr>
              <a:t>ANGINA/MI IN A RELATIVE: </a:t>
            </a:r>
            <a:r>
              <a:rPr lang="en-GB" sz="1800" b="1" dirty="0">
                <a:solidFill>
                  <a:schemeClr val="bg2">
                    <a:lumMod val="50000"/>
                  </a:schemeClr>
                </a:solidFill>
              </a:rPr>
              <a:t>x</a:t>
            </a:r>
          </a:p>
          <a:p>
            <a:pPr algn="l"/>
            <a:r>
              <a:rPr lang="en-GB" sz="1800" b="1" dirty="0">
                <a:solidFill>
                  <a:schemeClr val="tx1">
                    <a:lumMod val="65000"/>
                    <a:lumOff val="35000"/>
                  </a:schemeClr>
                </a:solidFill>
              </a:rPr>
              <a:t>CHRONIC KIDNEY DISEASE: </a:t>
            </a:r>
            <a:r>
              <a:rPr lang="en-GB" sz="1800" b="1" dirty="0">
                <a:solidFill>
                  <a:schemeClr val="bg2">
                    <a:lumMod val="50000"/>
                  </a:schemeClr>
                </a:solidFill>
              </a:rPr>
              <a:t>x</a:t>
            </a:r>
          </a:p>
          <a:p>
            <a:pPr algn="l"/>
            <a:r>
              <a:rPr lang="en-GB" sz="1800" b="1" dirty="0">
                <a:solidFill>
                  <a:schemeClr val="tx1">
                    <a:lumMod val="65000"/>
                    <a:lumOff val="35000"/>
                  </a:schemeClr>
                </a:solidFill>
              </a:rPr>
              <a:t>ATRIAL FIBRILATION: </a:t>
            </a:r>
            <a:r>
              <a:rPr lang="en-GB" sz="1800" b="1" dirty="0">
                <a:solidFill>
                  <a:schemeClr val="bg2">
                    <a:lumMod val="50000"/>
                  </a:schemeClr>
                </a:solidFill>
              </a:rPr>
              <a:t>x</a:t>
            </a:r>
          </a:p>
          <a:p>
            <a:pPr algn="l"/>
            <a:r>
              <a:rPr lang="en-GB" sz="1800" b="1" dirty="0">
                <a:solidFill>
                  <a:schemeClr val="tx1">
                    <a:lumMod val="65000"/>
                    <a:lumOff val="35000"/>
                  </a:schemeClr>
                </a:solidFill>
              </a:rPr>
              <a:t>ON BLOOD PRESSURE MEDS: </a:t>
            </a:r>
            <a:r>
              <a:rPr lang="en-GB" sz="1800" b="1" dirty="0">
                <a:solidFill>
                  <a:schemeClr val="bg2">
                    <a:lumMod val="50000"/>
                  </a:schemeClr>
                </a:solidFill>
              </a:rPr>
              <a:t>x</a:t>
            </a:r>
          </a:p>
          <a:p>
            <a:pPr algn="l"/>
            <a:r>
              <a:rPr lang="en-GB" sz="1800" b="1" dirty="0">
                <a:solidFill>
                  <a:schemeClr val="tx1">
                    <a:lumMod val="65000"/>
                    <a:lumOff val="35000"/>
                  </a:schemeClr>
                </a:solidFill>
              </a:rPr>
              <a:t>RA: </a:t>
            </a:r>
            <a:r>
              <a:rPr lang="en-GB" sz="1800" b="1" dirty="0">
                <a:solidFill>
                  <a:schemeClr val="bg2">
                    <a:lumMod val="50000"/>
                  </a:schemeClr>
                </a:solidFill>
              </a:rPr>
              <a:t>x</a:t>
            </a:r>
          </a:p>
          <a:p>
            <a:pPr algn="l"/>
            <a:r>
              <a:rPr lang="en-GB" sz="1800" b="1" dirty="0">
                <a:solidFill>
                  <a:schemeClr val="tx1">
                    <a:lumMod val="65000"/>
                    <a:lumOff val="35000"/>
                  </a:schemeClr>
                </a:solidFill>
              </a:rPr>
              <a:t>CHOLESTEROL/HDL RATIO: </a:t>
            </a:r>
            <a:r>
              <a:rPr lang="en-GB" sz="1800" b="1" dirty="0">
                <a:solidFill>
                  <a:schemeClr val="bg2">
                    <a:lumMod val="50000"/>
                  </a:schemeClr>
                </a:solidFill>
              </a:rPr>
              <a:t>3.5</a:t>
            </a:r>
          </a:p>
          <a:p>
            <a:pPr algn="l"/>
            <a:r>
              <a:rPr lang="en-GB" sz="1800" b="1" dirty="0">
                <a:solidFill>
                  <a:schemeClr val="tx1">
                    <a:lumMod val="65000"/>
                    <a:lumOff val="35000"/>
                  </a:schemeClr>
                </a:solidFill>
              </a:rPr>
              <a:t>SYSTOLIC BLOOD PRESSURE: </a:t>
            </a:r>
            <a:r>
              <a:rPr lang="en-GB" sz="1800" b="1" dirty="0">
                <a:solidFill>
                  <a:schemeClr val="bg2">
                    <a:lumMod val="50000"/>
                  </a:schemeClr>
                </a:solidFill>
              </a:rPr>
              <a:t>115</a:t>
            </a:r>
          </a:p>
          <a:p>
            <a:pPr algn="l"/>
            <a:r>
              <a:rPr lang="en-GB" sz="1800" b="1" dirty="0">
                <a:solidFill>
                  <a:schemeClr val="tx1">
                    <a:lumMod val="65000"/>
                    <a:lumOff val="35000"/>
                  </a:schemeClr>
                </a:solidFill>
              </a:rPr>
              <a:t>BODY MASS INDEX: </a:t>
            </a:r>
            <a:r>
              <a:rPr lang="en-GB" sz="1800" b="1" dirty="0">
                <a:solidFill>
                  <a:schemeClr val="bg2">
                    <a:lumMod val="50000"/>
                  </a:schemeClr>
                </a:solidFill>
              </a:rPr>
              <a:t>20kg/m</a:t>
            </a:r>
            <a:r>
              <a:rPr lang="en-GB" sz="1800" b="1" baseline="30000" dirty="0">
                <a:solidFill>
                  <a:schemeClr val="bg2">
                    <a:lumMod val="50000"/>
                  </a:schemeClr>
                </a:solidFill>
              </a:rPr>
              <a:t>2</a:t>
            </a:r>
            <a:endParaRPr lang="en-GB" sz="1800" b="1" dirty="0">
              <a:solidFill>
                <a:schemeClr val="bg2">
                  <a:lumMod val="50000"/>
                </a:schemeClr>
              </a:solidFill>
            </a:endParaRPr>
          </a:p>
          <a:p>
            <a:pPr algn="l"/>
            <a:r>
              <a:rPr lang="en-GB" sz="1800" dirty="0"/>
              <a:t> </a:t>
            </a:r>
          </a:p>
          <a:p>
            <a:pPr marL="285750" indent="-285750" algn="l">
              <a:buFont typeface="Arial" panose="020B0604020202020204" pitchFamily="34" charset="0"/>
              <a:buChar char="•"/>
            </a:pPr>
            <a:r>
              <a:rPr lang="en-GB" sz="1800" b="1" dirty="0">
                <a:solidFill>
                  <a:schemeClr val="tx1">
                    <a:lumMod val="65000"/>
                    <a:lumOff val="35000"/>
                  </a:schemeClr>
                </a:solidFill>
              </a:rPr>
              <a:t>My risk over 10 years with the above values: </a:t>
            </a:r>
            <a:r>
              <a:rPr lang="en-GB" sz="1800" b="1" dirty="0">
                <a:solidFill>
                  <a:schemeClr val="bg2">
                    <a:lumMod val="50000"/>
                  </a:schemeClr>
                </a:solidFill>
              </a:rPr>
              <a:t>3.1%</a:t>
            </a:r>
          </a:p>
          <a:p>
            <a:pPr marL="285750" indent="-285750" algn="l">
              <a:buFont typeface="Arial" panose="020B0604020202020204" pitchFamily="34" charset="0"/>
              <a:buChar char="•"/>
            </a:pPr>
            <a:r>
              <a:rPr lang="en-GB" sz="1800" b="1" dirty="0">
                <a:solidFill>
                  <a:schemeClr val="tx1">
                    <a:lumMod val="65000"/>
                    <a:lumOff val="35000"/>
                  </a:schemeClr>
                </a:solidFill>
              </a:rPr>
              <a:t>My risk over 10 years if my SBP was 150 mmHg: </a:t>
            </a:r>
            <a:r>
              <a:rPr lang="en-GB" sz="1800" b="1" dirty="0">
                <a:solidFill>
                  <a:schemeClr val="bg2">
                    <a:lumMod val="50000"/>
                  </a:schemeClr>
                </a:solidFill>
              </a:rPr>
              <a:t>4%</a:t>
            </a:r>
          </a:p>
          <a:p>
            <a:pPr marL="285750" indent="-285750" algn="l">
              <a:buFont typeface="Arial" panose="020B0604020202020204" pitchFamily="34" charset="0"/>
              <a:buChar char="•"/>
            </a:pPr>
            <a:r>
              <a:rPr lang="en-GB" sz="1800" b="1" dirty="0">
                <a:solidFill>
                  <a:schemeClr val="tx1">
                    <a:lumMod val="65000"/>
                    <a:lumOff val="35000"/>
                  </a:schemeClr>
                </a:solidFill>
              </a:rPr>
              <a:t>My risk over 10 years if my SBP was 140 mmHg and I was on blood pressure medication: </a:t>
            </a:r>
            <a:r>
              <a:rPr lang="en-GB" sz="1800" b="1" dirty="0">
                <a:solidFill>
                  <a:schemeClr val="bg2">
                    <a:lumMod val="50000"/>
                  </a:schemeClr>
                </a:solidFill>
              </a:rPr>
              <a:t>5%</a:t>
            </a:r>
          </a:p>
          <a:p>
            <a:pPr algn="l"/>
            <a:endParaRPr lang="en-GB" sz="1800" b="1" dirty="0">
              <a:solidFill>
                <a:schemeClr val="tx1">
                  <a:lumMod val="65000"/>
                  <a:lumOff val="35000"/>
                </a:schemeClr>
              </a:solidFill>
            </a:endParaRPr>
          </a:p>
          <a:p>
            <a:pPr algn="l"/>
            <a:endParaRPr lang="en-GB" sz="1800" b="1"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16</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57566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sz="3200" dirty="0">
                <a:solidFill>
                  <a:srgbClr val="1D390D"/>
                </a:solidFill>
              </a:rPr>
              <a:t>Hypertension and lifestyle factors</a:t>
            </a:r>
            <a:endParaRPr lang="en-GB" sz="3200" dirty="0">
              <a:solidFill>
                <a:schemeClr val="tx1">
                  <a:lumMod val="65000"/>
                  <a:lumOff val="35000"/>
                </a:schemeClr>
              </a:solidFill>
            </a:endParaRPr>
          </a:p>
        </p:txBody>
      </p:sp>
      <p:sp>
        <p:nvSpPr>
          <p:cNvPr id="3" name="Subtitle 2"/>
          <p:cNvSpPr>
            <a:spLocks noGrp="1"/>
          </p:cNvSpPr>
          <p:nvPr>
            <p:ph type="subTitle" idx="1"/>
          </p:nvPr>
        </p:nvSpPr>
        <p:spPr>
          <a:xfrm>
            <a:off x="1331640" y="2348880"/>
            <a:ext cx="7056784" cy="3672408"/>
          </a:xfrm>
        </p:spPr>
        <p:txBody>
          <a:bodyPr numCol="1">
            <a:normAutofit/>
          </a:bodyPr>
          <a:lstStyle/>
          <a:p>
            <a:pPr algn="l"/>
            <a:r>
              <a:rPr lang="en-GB" sz="1800" b="1" dirty="0">
                <a:solidFill>
                  <a:schemeClr val="tx1">
                    <a:lumMod val="65000"/>
                    <a:lumOff val="35000"/>
                  </a:schemeClr>
                </a:solidFill>
              </a:rPr>
              <a:t>The problem with such algorithms is that they are too simplistic, often out of date and do not take into consideration the protective lifestyle factors.</a:t>
            </a:r>
          </a:p>
          <a:p>
            <a:pPr algn="l"/>
            <a:r>
              <a:rPr lang="en-GB" sz="1800" b="1" dirty="0">
                <a:solidFill>
                  <a:schemeClr val="tx1">
                    <a:lumMod val="65000"/>
                    <a:lumOff val="35000"/>
                  </a:schemeClr>
                </a:solidFill>
              </a:rPr>
              <a:t>For instance, it has been shown that:</a:t>
            </a:r>
          </a:p>
          <a:p>
            <a:pPr marL="285750" indent="-285750" algn="l">
              <a:buFont typeface="Arial" panose="020B0604020202020204" pitchFamily="34" charset="0"/>
              <a:buChar char="•"/>
            </a:pPr>
            <a:r>
              <a:rPr lang="en-GB" sz="1800" b="1" dirty="0">
                <a:solidFill>
                  <a:schemeClr val="tx1">
                    <a:lumMod val="65000"/>
                    <a:lumOff val="35000"/>
                  </a:schemeClr>
                </a:solidFill>
              </a:rPr>
              <a:t> BMI is not as relevant as the actual waste size (should be less  than 94cm if you're a man and less than 80cm if you're a woman, or even more importantly the  waste-to-hip ration should be  less than 1 in men and less than 0.85 in women)</a:t>
            </a:r>
          </a:p>
          <a:p>
            <a:pPr algn="l"/>
            <a:endParaRPr lang="en-GB" sz="1800" b="1" dirty="0">
              <a:solidFill>
                <a:schemeClr val="tx1">
                  <a:lumMod val="65000"/>
                  <a:lumOff val="35000"/>
                </a:schemeClr>
              </a:solidFill>
            </a:endParaRPr>
          </a:p>
          <a:p>
            <a:pPr marL="285750" indent="-285750" algn="l">
              <a:buFont typeface="Arial" panose="020B0604020202020204" pitchFamily="34" charset="0"/>
              <a:buChar char="•"/>
            </a:pPr>
            <a:r>
              <a:rPr lang="en-GB" sz="1800" b="1" dirty="0">
                <a:solidFill>
                  <a:schemeClr val="tx1">
                    <a:lumMod val="65000"/>
                    <a:lumOff val="35000"/>
                  </a:schemeClr>
                </a:solidFill>
              </a:rPr>
              <a:t>Both systolic and diastolic BP matter in equal measure (has been shown in numerous studies in the 90-ies)</a:t>
            </a:r>
          </a:p>
          <a:p>
            <a:pPr algn="l"/>
            <a:endParaRPr lang="en-GB" sz="1800" b="1"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17</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882955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sz="3200" dirty="0">
                <a:solidFill>
                  <a:srgbClr val="1D390D"/>
                </a:solidFill>
              </a:rPr>
              <a:t>Hypertension and lifestyle factors</a:t>
            </a:r>
            <a:endParaRPr lang="en-GB" sz="3200" dirty="0">
              <a:solidFill>
                <a:schemeClr val="tx1">
                  <a:lumMod val="65000"/>
                  <a:lumOff val="35000"/>
                </a:schemeClr>
              </a:solidFill>
            </a:endParaRPr>
          </a:p>
        </p:txBody>
      </p:sp>
      <p:sp>
        <p:nvSpPr>
          <p:cNvPr id="3" name="Subtitle 2"/>
          <p:cNvSpPr>
            <a:spLocks noGrp="1"/>
          </p:cNvSpPr>
          <p:nvPr>
            <p:ph type="subTitle" idx="1"/>
          </p:nvPr>
        </p:nvSpPr>
        <p:spPr>
          <a:xfrm>
            <a:off x="1331640" y="2348880"/>
            <a:ext cx="7056784" cy="3672408"/>
          </a:xfrm>
        </p:spPr>
        <p:txBody>
          <a:bodyPr numCol="1">
            <a:normAutofit lnSpcReduction="10000"/>
          </a:bodyPr>
          <a:lstStyle/>
          <a:p>
            <a:pPr marL="285750" indent="-285750" algn="l">
              <a:buFont typeface="Arial" panose="020B0604020202020204" pitchFamily="34" charset="0"/>
              <a:buChar char="•"/>
            </a:pPr>
            <a:r>
              <a:rPr lang="en-GB" sz="1800" b="1" dirty="0">
                <a:solidFill>
                  <a:schemeClr val="tx1">
                    <a:lumMod val="65000"/>
                    <a:lumOff val="35000"/>
                  </a:schemeClr>
                </a:solidFill>
              </a:rPr>
              <a:t>Pulse pressure (SBP – DBP = PP) has been shown to be a powerful risk marker, especially for elderly patients, therefore patients with isolated systolic HT are at greater risk for cardiovascular events  than those with combined systolic and diastolic hypertension</a:t>
            </a:r>
          </a:p>
          <a:p>
            <a:pPr algn="l"/>
            <a:endParaRPr lang="en-GB" sz="1800" b="1" dirty="0">
              <a:solidFill>
                <a:schemeClr val="tx1">
                  <a:lumMod val="65000"/>
                  <a:lumOff val="35000"/>
                </a:schemeClr>
              </a:solidFill>
            </a:endParaRPr>
          </a:p>
          <a:p>
            <a:pPr marL="285750" indent="-285750" algn="l">
              <a:buFont typeface="Arial" panose="020B0604020202020204" pitchFamily="34" charset="0"/>
              <a:buChar char="•"/>
            </a:pPr>
            <a:r>
              <a:rPr lang="en-GB" sz="1800" b="1" dirty="0">
                <a:solidFill>
                  <a:schemeClr val="tx1">
                    <a:lumMod val="65000"/>
                    <a:lumOff val="35000"/>
                  </a:schemeClr>
                </a:solidFill>
              </a:rPr>
              <a:t>Diet matters hugely e.g. consumption of coffee and alcohol, trans-fats, low Mg, intake of vegetables, levels of </a:t>
            </a:r>
            <a:r>
              <a:rPr lang="en-GB" sz="1800" b="1" dirty="0" err="1">
                <a:solidFill>
                  <a:schemeClr val="tx1">
                    <a:lumMod val="65000"/>
                    <a:lumOff val="35000"/>
                  </a:schemeClr>
                </a:solidFill>
              </a:rPr>
              <a:t>vit</a:t>
            </a:r>
            <a:r>
              <a:rPr lang="en-GB" sz="1800" b="1" dirty="0">
                <a:solidFill>
                  <a:schemeClr val="tx1">
                    <a:lumMod val="65000"/>
                    <a:lumOff val="35000"/>
                  </a:schemeClr>
                </a:solidFill>
              </a:rPr>
              <a:t> D</a:t>
            </a:r>
          </a:p>
          <a:p>
            <a:pPr algn="l"/>
            <a:endParaRPr lang="en-GB" sz="1800" b="1" dirty="0">
              <a:solidFill>
                <a:schemeClr val="tx1">
                  <a:lumMod val="65000"/>
                  <a:lumOff val="35000"/>
                </a:schemeClr>
              </a:solidFill>
            </a:endParaRPr>
          </a:p>
          <a:p>
            <a:pPr marL="285750" indent="-285750" algn="l">
              <a:buFont typeface="Arial" panose="020B0604020202020204" pitchFamily="34" charset="0"/>
              <a:buChar char="•"/>
            </a:pPr>
            <a:r>
              <a:rPr lang="en-GB" sz="1800" b="1" dirty="0">
                <a:solidFill>
                  <a:schemeClr val="tx1">
                    <a:lumMod val="65000"/>
                    <a:lumOff val="35000"/>
                  </a:schemeClr>
                </a:solidFill>
              </a:rPr>
              <a:t>Lack of exercise increases your risk of both hypertension and CVD</a:t>
            </a:r>
          </a:p>
          <a:p>
            <a:pPr algn="l"/>
            <a:endParaRPr lang="en-GB" sz="1800" b="1" dirty="0">
              <a:solidFill>
                <a:schemeClr val="tx1">
                  <a:lumMod val="65000"/>
                  <a:lumOff val="35000"/>
                </a:schemeClr>
              </a:solidFill>
            </a:endParaRPr>
          </a:p>
          <a:p>
            <a:pPr marL="285750" indent="-285750" algn="l">
              <a:buFont typeface="Arial" panose="020B0604020202020204" pitchFamily="34" charset="0"/>
              <a:buChar char="•"/>
            </a:pPr>
            <a:r>
              <a:rPr lang="en-GB" sz="1800" b="1" dirty="0">
                <a:solidFill>
                  <a:schemeClr val="tx1">
                    <a:lumMod val="65000"/>
                    <a:lumOff val="35000"/>
                  </a:schemeClr>
                </a:solidFill>
              </a:rPr>
              <a:t>Homocysteine increase is linked to hypertension  (high homocysteine levels have been linked to meat based diet and/or  </a:t>
            </a:r>
            <a:r>
              <a:rPr lang="en-GB" sz="1800" b="1" dirty="0" err="1">
                <a:solidFill>
                  <a:schemeClr val="tx1">
                    <a:lumMod val="65000"/>
                    <a:lumOff val="35000"/>
                  </a:schemeClr>
                </a:solidFill>
              </a:rPr>
              <a:t>vit</a:t>
            </a:r>
            <a:r>
              <a:rPr lang="en-GB" sz="1800" b="1" dirty="0">
                <a:solidFill>
                  <a:schemeClr val="tx1">
                    <a:lumMod val="65000"/>
                    <a:lumOff val="35000"/>
                  </a:schemeClr>
                </a:solidFill>
              </a:rPr>
              <a:t> B12/folate deficiency)</a:t>
            </a:r>
          </a:p>
          <a:p>
            <a:pPr algn="l"/>
            <a:endParaRPr lang="en-GB" sz="1800" b="1"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18</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22485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sz="3200" dirty="0">
                <a:solidFill>
                  <a:srgbClr val="1D390D"/>
                </a:solidFill>
              </a:rPr>
              <a:t>Hypertension and lifestyle factors</a:t>
            </a:r>
            <a:endParaRPr lang="en-GB" sz="3200" dirty="0">
              <a:solidFill>
                <a:schemeClr val="tx1">
                  <a:lumMod val="65000"/>
                  <a:lumOff val="35000"/>
                </a:schemeClr>
              </a:solidFill>
            </a:endParaRPr>
          </a:p>
        </p:txBody>
      </p:sp>
      <p:sp>
        <p:nvSpPr>
          <p:cNvPr id="3" name="Subtitle 2"/>
          <p:cNvSpPr>
            <a:spLocks noGrp="1"/>
          </p:cNvSpPr>
          <p:nvPr>
            <p:ph type="subTitle" idx="1"/>
          </p:nvPr>
        </p:nvSpPr>
        <p:spPr>
          <a:xfrm>
            <a:off x="1331640" y="2348880"/>
            <a:ext cx="7056784" cy="3672408"/>
          </a:xfrm>
        </p:spPr>
        <p:txBody>
          <a:bodyPr numCol="1">
            <a:normAutofit/>
          </a:bodyPr>
          <a:lstStyle/>
          <a:p>
            <a:pPr marL="285750" indent="-285750" algn="l">
              <a:buFont typeface="Arial" panose="020B0604020202020204" pitchFamily="34" charset="0"/>
              <a:buChar char="•"/>
            </a:pPr>
            <a:r>
              <a:rPr lang="en-GB" sz="1800" b="1" dirty="0">
                <a:solidFill>
                  <a:schemeClr val="tx1">
                    <a:lumMod val="65000"/>
                    <a:lumOff val="35000"/>
                  </a:schemeClr>
                </a:solidFill>
              </a:rPr>
              <a:t>The composition of microbiome influences blood pressure</a:t>
            </a:r>
          </a:p>
          <a:p>
            <a:pPr algn="l"/>
            <a:endParaRPr lang="en-GB" sz="1800" b="1" dirty="0">
              <a:solidFill>
                <a:schemeClr val="tx1">
                  <a:lumMod val="65000"/>
                  <a:lumOff val="35000"/>
                </a:schemeClr>
              </a:solidFill>
            </a:endParaRPr>
          </a:p>
          <a:p>
            <a:pPr algn="l"/>
            <a:r>
              <a:rPr lang="en-GB" sz="1800" b="1" dirty="0">
                <a:solidFill>
                  <a:schemeClr val="tx1">
                    <a:lumMod val="65000"/>
                    <a:lumOff val="35000"/>
                  </a:schemeClr>
                </a:solidFill>
              </a:rPr>
              <a:t>Kim S. et al, J </a:t>
            </a:r>
            <a:r>
              <a:rPr lang="en-GB" sz="1800" b="1" dirty="0" err="1">
                <a:solidFill>
                  <a:schemeClr val="tx1">
                    <a:lumMod val="65000"/>
                    <a:lumOff val="35000"/>
                  </a:schemeClr>
                </a:solidFill>
              </a:rPr>
              <a:t>Hypertesion</a:t>
            </a:r>
            <a:r>
              <a:rPr lang="en-GB" sz="1800" b="1" dirty="0">
                <a:solidFill>
                  <a:schemeClr val="tx1">
                    <a:lumMod val="65000"/>
                    <a:lumOff val="35000"/>
                  </a:schemeClr>
                </a:solidFill>
              </a:rPr>
              <a:t>, 2015 June “Hypertensive patients exhibit gut microbial </a:t>
            </a:r>
            <a:r>
              <a:rPr lang="en-GB" sz="1800" b="1" dirty="0" err="1">
                <a:solidFill>
                  <a:schemeClr val="tx1">
                    <a:lumMod val="65000"/>
                    <a:lumOff val="35000"/>
                  </a:schemeClr>
                </a:solidFill>
              </a:rPr>
              <a:t>dysbiosis</a:t>
            </a:r>
            <a:r>
              <a:rPr lang="en-GB" sz="1800" b="1" dirty="0">
                <a:solidFill>
                  <a:schemeClr val="tx1">
                    <a:lumMod val="65000"/>
                    <a:lumOff val="35000"/>
                  </a:schemeClr>
                </a:solidFill>
              </a:rPr>
              <a:t> and an increase in Th17 cells” observed:</a:t>
            </a:r>
          </a:p>
          <a:p>
            <a:pPr marL="342900" indent="-342900" algn="l">
              <a:buFont typeface="+mj-lt"/>
              <a:buAutoNum type="arabicPeriod"/>
            </a:pPr>
            <a:r>
              <a:rPr lang="en-GB" sz="1800" b="1" dirty="0">
                <a:solidFill>
                  <a:schemeClr val="tx1">
                    <a:lumMod val="65000"/>
                    <a:lumOff val="35000"/>
                  </a:schemeClr>
                </a:solidFill>
              </a:rPr>
              <a:t>Marked decrease in microbial richness and  diversity in the HT patients compared to normotensives</a:t>
            </a:r>
          </a:p>
          <a:p>
            <a:pPr marL="342900" indent="-342900" algn="l">
              <a:buFont typeface="+mj-lt"/>
              <a:buAutoNum type="arabicPeriod"/>
            </a:pPr>
            <a:r>
              <a:rPr lang="en-GB" sz="1800" b="1" dirty="0">
                <a:solidFill>
                  <a:schemeClr val="tx1">
                    <a:lumMod val="65000"/>
                    <a:lumOff val="35000"/>
                  </a:schemeClr>
                </a:solidFill>
              </a:rPr>
              <a:t>700% in Th17  cells compared to normotensives  (levels of these cells are regulated by the gut-intrinsic mechanisms that generate pro-inflammatory cytokines such as TGF- </a:t>
            </a:r>
            <a:r>
              <a:rPr lang="el-GR" sz="1800" b="1" dirty="0">
                <a:solidFill>
                  <a:schemeClr val="tx1">
                    <a:lumMod val="65000"/>
                    <a:lumOff val="35000"/>
                  </a:schemeClr>
                </a:solidFill>
              </a:rPr>
              <a:t>β</a:t>
            </a:r>
            <a:r>
              <a:rPr lang="en-GB" sz="1800" b="1" dirty="0">
                <a:solidFill>
                  <a:schemeClr val="tx1">
                    <a:lumMod val="65000"/>
                    <a:lumOff val="35000"/>
                  </a:schemeClr>
                </a:solidFill>
              </a:rPr>
              <a:t>1, TNF-</a:t>
            </a:r>
            <a:r>
              <a:rPr lang="el-GR" sz="1800" b="1" dirty="0">
                <a:solidFill>
                  <a:schemeClr val="tx1">
                    <a:lumMod val="65000"/>
                    <a:lumOff val="35000"/>
                  </a:schemeClr>
                </a:solidFill>
              </a:rPr>
              <a:t>α</a:t>
            </a:r>
            <a:r>
              <a:rPr lang="en-GB" sz="1800" b="1" dirty="0">
                <a:solidFill>
                  <a:schemeClr val="tx1">
                    <a:lumMod val="65000"/>
                    <a:lumOff val="35000"/>
                  </a:schemeClr>
                </a:solidFill>
              </a:rPr>
              <a:t> , IL-1β, IL6)</a:t>
            </a:r>
          </a:p>
          <a:p>
            <a:pPr algn="l"/>
            <a:r>
              <a:rPr lang="en-GB" sz="1800" b="1" u="sng" dirty="0">
                <a:solidFill>
                  <a:schemeClr val="tx1">
                    <a:lumMod val="65000"/>
                    <a:lumOff val="35000"/>
                  </a:schemeClr>
                </a:solidFill>
              </a:rPr>
              <a:t>Conclusions: </a:t>
            </a:r>
            <a:r>
              <a:rPr lang="en-GB" sz="1800" b="1" dirty="0">
                <a:solidFill>
                  <a:schemeClr val="tx1">
                    <a:lumMod val="65000"/>
                    <a:lumOff val="35000"/>
                  </a:schemeClr>
                </a:solidFill>
              </a:rPr>
              <a:t>Gut microbial </a:t>
            </a:r>
            <a:r>
              <a:rPr lang="en-GB" sz="1800" b="1" dirty="0" err="1">
                <a:solidFill>
                  <a:schemeClr val="tx1">
                    <a:lumMod val="65000"/>
                    <a:lumOff val="35000"/>
                  </a:schemeClr>
                </a:solidFill>
              </a:rPr>
              <a:t>dysbiosis</a:t>
            </a:r>
            <a:r>
              <a:rPr lang="en-GB" sz="1800" b="1" dirty="0">
                <a:solidFill>
                  <a:schemeClr val="tx1">
                    <a:lumMod val="65000"/>
                    <a:lumOff val="35000"/>
                  </a:schemeClr>
                </a:solidFill>
              </a:rPr>
              <a:t> plays a key role in HT and the establishment of a systemic </a:t>
            </a:r>
            <a:r>
              <a:rPr lang="en-GB" sz="1800" b="1" dirty="0" err="1">
                <a:solidFill>
                  <a:schemeClr val="tx1">
                    <a:lumMod val="65000"/>
                    <a:lumOff val="35000"/>
                  </a:schemeClr>
                </a:solidFill>
              </a:rPr>
              <a:t>proinflammatory</a:t>
            </a:r>
            <a:r>
              <a:rPr lang="en-GB" sz="1800" b="1" dirty="0">
                <a:solidFill>
                  <a:schemeClr val="tx1">
                    <a:lumMod val="65000"/>
                    <a:lumOff val="35000"/>
                  </a:schemeClr>
                </a:solidFill>
              </a:rPr>
              <a:t>  status through regulation of Th17 cell levels</a:t>
            </a:r>
          </a:p>
          <a:p>
            <a:pPr marL="342900" indent="-342900" algn="l">
              <a:buFont typeface="+mj-lt"/>
              <a:buAutoNum type="arabicPeriod"/>
            </a:pPr>
            <a:endParaRPr lang="en-GB" sz="1800" b="1" dirty="0">
              <a:solidFill>
                <a:schemeClr val="tx1">
                  <a:lumMod val="65000"/>
                  <a:lumOff val="35000"/>
                </a:schemeClr>
              </a:solidFill>
            </a:endParaRPr>
          </a:p>
          <a:p>
            <a:pPr algn="l"/>
            <a:endParaRPr lang="en-GB" sz="1800" b="1" dirty="0">
              <a:solidFill>
                <a:schemeClr val="tx1">
                  <a:lumMod val="65000"/>
                  <a:lumOff val="35000"/>
                </a:schemeClr>
              </a:solidFill>
            </a:endParaRPr>
          </a:p>
          <a:p>
            <a:pPr algn="l"/>
            <a:endParaRPr lang="en-GB" sz="1800" b="1"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19</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15743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sz="3200" dirty="0">
                <a:solidFill>
                  <a:srgbClr val="1D390D"/>
                </a:solidFill>
              </a:rPr>
              <a:t>     Contents</a:t>
            </a:r>
          </a:p>
        </p:txBody>
      </p:sp>
      <p:sp>
        <p:nvSpPr>
          <p:cNvPr id="3" name="Subtitle 2"/>
          <p:cNvSpPr>
            <a:spLocks noGrp="1"/>
          </p:cNvSpPr>
          <p:nvPr>
            <p:ph type="subTitle" idx="1"/>
          </p:nvPr>
        </p:nvSpPr>
        <p:spPr>
          <a:xfrm>
            <a:off x="1331640" y="2780928"/>
            <a:ext cx="6728792" cy="2952328"/>
          </a:xfrm>
        </p:spPr>
        <p:txBody>
          <a:bodyPr>
            <a:normAutofit fontScale="85000" lnSpcReduction="20000"/>
          </a:bodyPr>
          <a:lstStyle/>
          <a:p>
            <a:pPr marL="457200" indent="-457200" algn="l">
              <a:buFont typeface="Arial" panose="020B0604020202020204" pitchFamily="34" charset="0"/>
              <a:buChar char="•"/>
            </a:pPr>
            <a:r>
              <a:rPr lang="en-GB" dirty="0">
                <a:solidFill>
                  <a:schemeClr val="tx1">
                    <a:lumMod val="75000"/>
                    <a:lumOff val="25000"/>
                  </a:schemeClr>
                </a:solidFill>
              </a:rPr>
              <a:t>Introduction</a:t>
            </a:r>
          </a:p>
          <a:p>
            <a:pPr marL="457200" indent="-457200" algn="l">
              <a:buFont typeface="Arial" panose="020B0604020202020204" pitchFamily="34" charset="0"/>
              <a:buChar char="•"/>
            </a:pPr>
            <a:r>
              <a:rPr lang="en-GB" dirty="0">
                <a:solidFill>
                  <a:schemeClr val="tx1">
                    <a:lumMod val="75000"/>
                    <a:lumOff val="25000"/>
                  </a:schemeClr>
                </a:solidFill>
              </a:rPr>
              <a:t>Variety of current</a:t>
            </a:r>
            <a:r>
              <a:rPr lang="en-GB" dirty="0"/>
              <a:t> </a:t>
            </a:r>
            <a:r>
              <a:rPr lang="en-GB" dirty="0">
                <a:solidFill>
                  <a:schemeClr val="tx1">
                    <a:lumMod val="75000"/>
                    <a:lumOff val="25000"/>
                  </a:schemeClr>
                </a:solidFill>
              </a:rPr>
              <a:t>statistics and views on hypertension</a:t>
            </a:r>
          </a:p>
          <a:p>
            <a:pPr marL="457200" indent="-457200" algn="l">
              <a:buFont typeface="Arial" panose="020B0604020202020204" pitchFamily="34" charset="0"/>
              <a:buChar char="•"/>
            </a:pPr>
            <a:r>
              <a:rPr lang="en-GB" dirty="0">
                <a:solidFill>
                  <a:schemeClr val="tx1">
                    <a:lumMod val="75000"/>
                    <a:lumOff val="25000"/>
                  </a:schemeClr>
                </a:solidFill>
              </a:rPr>
              <a:t>Myths associated with hypertension</a:t>
            </a:r>
          </a:p>
          <a:p>
            <a:pPr marL="457200" indent="-457200" algn="l">
              <a:buFont typeface="Arial" panose="020B0604020202020204" pitchFamily="34" charset="0"/>
              <a:buChar char="•"/>
            </a:pPr>
            <a:r>
              <a:rPr lang="en-GB" dirty="0">
                <a:solidFill>
                  <a:schemeClr val="tx1">
                    <a:lumMod val="75000"/>
                    <a:lumOff val="25000"/>
                  </a:schemeClr>
                </a:solidFill>
              </a:rPr>
              <a:t>Hypertension  as a factor of CVD</a:t>
            </a:r>
          </a:p>
          <a:p>
            <a:pPr marL="457200" indent="-457200" algn="l">
              <a:buFont typeface="Arial" panose="020B0604020202020204" pitchFamily="34" charset="0"/>
              <a:buChar char="•"/>
            </a:pPr>
            <a:r>
              <a:rPr lang="en-GB" dirty="0">
                <a:solidFill>
                  <a:schemeClr val="tx1">
                    <a:lumMod val="75000"/>
                    <a:lumOff val="25000"/>
                  </a:schemeClr>
                </a:solidFill>
              </a:rPr>
              <a:t>Strategies to treat hypertension </a:t>
            </a:r>
          </a:p>
          <a:p>
            <a:pPr marL="457200" indent="-457200" algn="l">
              <a:buFont typeface="Arial" panose="020B0604020202020204" pitchFamily="34" charset="0"/>
              <a:buChar char="•"/>
            </a:pPr>
            <a:r>
              <a:rPr lang="en-GB" dirty="0">
                <a:solidFill>
                  <a:schemeClr val="tx1">
                    <a:lumMod val="75000"/>
                    <a:lumOff val="25000"/>
                  </a:schemeClr>
                </a:solidFill>
              </a:rPr>
              <a:t>Case histories</a:t>
            </a:r>
          </a:p>
        </p:txBody>
      </p:sp>
      <p:sp>
        <p:nvSpPr>
          <p:cNvPr id="4" name="Slide Number Placeholder 3"/>
          <p:cNvSpPr>
            <a:spLocks noGrp="1"/>
          </p:cNvSpPr>
          <p:nvPr>
            <p:ph type="sldNum" sz="quarter" idx="12"/>
          </p:nvPr>
        </p:nvSpPr>
        <p:spPr/>
        <p:txBody>
          <a:bodyPr/>
          <a:lstStyle/>
          <a:p>
            <a:fld id="{48F32435-2177-4FCE-B1F8-76AE89477C37}" type="slidenum">
              <a:rPr lang="en-GB" smtClean="0"/>
              <a:pPr/>
              <a:t>2</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756884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sz="3200" dirty="0">
                <a:solidFill>
                  <a:srgbClr val="1D390D"/>
                </a:solidFill>
              </a:rPr>
              <a:t>Hypertension – target values</a:t>
            </a:r>
            <a:endParaRPr lang="en-GB" sz="3200" dirty="0">
              <a:solidFill>
                <a:schemeClr val="tx1">
                  <a:lumMod val="65000"/>
                  <a:lumOff val="35000"/>
                </a:schemeClr>
              </a:solidFill>
            </a:endParaRPr>
          </a:p>
        </p:txBody>
      </p:sp>
      <p:sp>
        <p:nvSpPr>
          <p:cNvPr id="3" name="Subtitle 2"/>
          <p:cNvSpPr>
            <a:spLocks noGrp="1"/>
          </p:cNvSpPr>
          <p:nvPr>
            <p:ph type="subTitle" idx="1"/>
          </p:nvPr>
        </p:nvSpPr>
        <p:spPr>
          <a:xfrm>
            <a:off x="1331640" y="2348880"/>
            <a:ext cx="7056784" cy="3672408"/>
          </a:xfrm>
        </p:spPr>
        <p:txBody>
          <a:bodyPr numCol="1">
            <a:normAutofit/>
          </a:bodyPr>
          <a:lstStyle/>
          <a:p>
            <a:pPr marL="285750" indent="-285750" algn="l">
              <a:buFont typeface="Arial" panose="020B0604020202020204" pitchFamily="34" charset="0"/>
              <a:buChar char="•"/>
            </a:pPr>
            <a:r>
              <a:rPr lang="en-GB" sz="2200" b="1" dirty="0">
                <a:solidFill>
                  <a:schemeClr val="tx1">
                    <a:lumMod val="65000"/>
                    <a:lumOff val="35000"/>
                  </a:schemeClr>
                </a:solidFill>
              </a:rPr>
              <a:t>Prior to 1970 blood pressure of 170/110 was noted by a GP but not treated – today that would be treated as emergency needing immediate treatment</a:t>
            </a:r>
          </a:p>
          <a:p>
            <a:pPr marL="285750" indent="-285750" algn="l">
              <a:buFont typeface="Arial" panose="020B0604020202020204" pitchFamily="34" charset="0"/>
              <a:buChar char="•"/>
            </a:pPr>
            <a:r>
              <a:rPr lang="en-GB" sz="2200" b="1" dirty="0">
                <a:solidFill>
                  <a:schemeClr val="tx1">
                    <a:lumMod val="65000"/>
                    <a:lumOff val="35000"/>
                  </a:schemeClr>
                </a:solidFill>
              </a:rPr>
              <a:t>Recently the target in Europe and USA has been 140/90 mmHg</a:t>
            </a:r>
          </a:p>
          <a:p>
            <a:pPr marL="285750" indent="-285750" algn="l">
              <a:buFont typeface="Arial" panose="020B0604020202020204" pitchFamily="34" charset="0"/>
              <a:buChar char="•"/>
            </a:pPr>
            <a:r>
              <a:rPr lang="en-GB" sz="2200" b="1" dirty="0">
                <a:solidFill>
                  <a:schemeClr val="tx1">
                    <a:lumMod val="65000"/>
                    <a:lumOff val="35000"/>
                  </a:schemeClr>
                </a:solidFill>
              </a:rPr>
              <a:t>Lower target for patients with diabetes: 130/80 mmHg</a:t>
            </a:r>
          </a:p>
          <a:p>
            <a:pPr marL="285750" indent="-285750" algn="l">
              <a:buFont typeface="Arial" panose="020B0604020202020204" pitchFamily="34" charset="0"/>
              <a:buChar char="•"/>
            </a:pPr>
            <a:r>
              <a:rPr lang="en-GB" sz="2200" b="1" dirty="0">
                <a:solidFill>
                  <a:schemeClr val="tx1">
                    <a:lumMod val="65000"/>
                    <a:lumOff val="35000"/>
                  </a:schemeClr>
                </a:solidFill>
              </a:rPr>
              <a:t>Higher targets for patients over 60: 150/90 (recommended by the 8</a:t>
            </a:r>
            <a:r>
              <a:rPr lang="en-GB" sz="2200" b="1" baseline="30000" dirty="0">
                <a:solidFill>
                  <a:schemeClr val="tx1">
                    <a:lumMod val="65000"/>
                    <a:lumOff val="35000"/>
                  </a:schemeClr>
                </a:solidFill>
              </a:rPr>
              <a:t>th</a:t>
            </a:r>
            <a:r>
              <a:rPr lang="en-GB" sz="2200" b="1" dirty="0">
                <a:solidFill>
                  <a:schemeClr val="tx1">
                    <a:lumMod val="65000"/>
                    <a:lumOff val="35000"/>
                  </a:schemeClr>
                </a:solidFill>
              </a:rPr>
              <a:t> Joint National Committee JNC 8 in 2013)</a:t>
            </a:r>
          </a:p>
        </p:txBody>
      </p:sp>
      <p:sp>
        <p:nvSpPr>
          <p:cNvPr id="4" name="Slide Number Placeholder 3"/>
          <p:cNvSpPr>
            <a:spLocks noGrp="1"/>
          </p:cNvSpPr>
          <p:nvPr>
            <p:ph type="sldNum" sz="quarter" idx="12"/>
          </p:nvPr>
        </p:nvSpPr>
        <p:spPr/>
        <p:txBody>
          <a:bodyPr/>
          <a:lstStyle/>
          <a:p>
            <a:fld id="{48F32435-2177-4FCE-B1F8-76AE89477C37}" type="slidenum">
              <a:rPr lang="en-GB" smtClean="0"/>
              <a:pPr/>
              <a:t>20</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617410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sz="3200" dirty="0">
                <a:solidFill>
                  <a:srgbClr val="1D390D"/>
                </a:solidFill>
              </a:rPr>
              <a:t>Hypertension – target values</a:t>
            </a:r>
            <a:endParaRPr lang="en-GB" sz="3200" dirty="0">
              <a:solidFill>
                <a:schemeClr val="tx1">
                  <a:lumMod val="65000"/>
                  <a:lumOff val="35000"/>
                </a:schemeClr>
              </a:solidFill>
            </a:endParaRPr>
          </a:p>
        </p:txBody>
      </p:sp>
      <p:sp>
        <p:nvSpPr>
          <p:cNvPr id="3" name="Subtitle 2"/>
          <p:cNvSpPr>
            <a:spLocks noGrp="1"/>
          </p:cNvSpPr>
          <p:nvPr>
            <p:ph type="subTitle" idx="1"/>
          </p:nvPr>
        </p:nvSpPr>
        <p:spPr>
          <a:xfrm>
            <a:off x="1331640" y="2348880"/>
            <a:ext cx="7056784" cy="3672408"/>
          </a:xfrm>
        </p:spPr>
        <p:txBody>
          <a:bodyPr numCol="1">
            <a:normAutofit lnSpcReduction="10000"/>
          </a:bodyPr>
          <a:lstStyle/>
          <a:p>
            <a:pPr marL="285750" indent="-285750" algn="l">
              <a:buFont typeface="Arial" panose="020B0604020202020204" pitchFamily="34" charset="0"/>
              <a:buChar char="•"/>
            </a:pPr>
            <a:r>
              <a:rPr lang="en-GB" sz="2200" b="1" dirty="0">
                <a:solidFill>
                  <a:schemeClr val="tx1">
                    <a:lumMod val="65000"/>
                    <a:lumOff val="35000"/>
                  </a:schemeClr>
                </a:solidFill>
              </a:rPr>
              <a:t>Most recent large study SPRINT (Systolic Blood Pressure Intervention Trial) across 100 clinics in USA and Puerto Rico has found by 2015 that lowering SBP to 120 or less in high-risk hypertensive adults was associated with 30% reduction in the cardiovascular events and 25% of all mortality. This required the patients to be on 3 or more hypertensive medications (diuretic </a:t>
            </a:r>
            <a:r>
              <a:rPr lang="en-GB" sz="2200" b="1" dirty="0" err="1">
                <a:solidFill>
                  <a:schemeClr val="tx1">
                    <a:lumMod val="65000"/>
                    <a:lumOff val="35000"/>
                  </a:schemeClr>
                </a:solidFill>
              </a:rPr>
              <a:t>chlorthalidone</a:t>
            </a:r>
            <a:r>
              <a:rPr lang="en-GB" sz="2200" b="1" dirty="0">
                <a:solidFill>
                  <a:schemeClr val="tx1">
                    <a:lumMod val="65000"/>
                    <a:lumOff val="35000"/>
                  </a:schemeClr>
                </a:solidFill>
              </a:rPr>
              <a:t>, calcium channel blocker amlodipine, ACE inhibitor </a:t>
            </a:r>
            <a:r>
              <a:rPr lang="en-GB" sz="2200" b="1" dirty="0" err="1">
                <a:solidFill>
                  <a:schemeClr val="tx1">
                    <a:lumMod val="65000"/>
                    <a:lumOff val="35000"/>
                  </a:schemeClr>
                </a:solidFill>
              </a:rPr>
              <a:t>lisinopril</a:t>
            </a:r>
            <a:r>
              <a:rPr lang="en-GB" sz="2200" b="1" dirty="0">
                <a:solidFill>
                  <a:schemeClr val="tx1">
                    <a:lumMod val="65000"/>
                    <a:lumOff val="35000"/>
                  </a:schemeClr>
                </a:solidFill>
              </a:rPr>
              <a:t>) </a:t>
            </a:r>
          </a:p>
          <a:p>
            <a:pPr algn="l"/>
            <a:r>
              <a:rPr lang="en-GB" sz="1800" b="1" dirty="0">
                <a:solidFill>
                  <a:schemeClr val="tx1">
                    <a:lumMod val="65000"/>
                    <a:lumOff val="35000"/>
                  </a:schemeClr>
                </a:solidFill>
              </a:rPr>
              <a:t>(the study has not been published yet but the trial  was stopped 2 years short of the original duration as the benefits were so clear)</a:t>
            </a:r>
          </a:p>
          <a:p>
            <a:pPr marL="285750" indent="-285750" algn="l">
              <a:buFont typeface="Arial" panose="020B0604020202020204" pitchFamily="34" charset="0"/>
              <a:buChar char="•"/>
            </a:pPr>
            <a:endParaRPr lang="en-GB" sz="1800" b="1" dirty="0">
              <a:solidFill>
                <a:schemeClr val="tx1">
                  <a:lumMod val="65000"/>
                  <a:lumOff val="35000"/>
                </a:schemeClr>
              </a:solidFill>
            </a:endParaRPr>
          </a:p>
          <a:p>
            <a:pPr algn="l"/>
            <a:endParaRPr lang="en-GB" sz="1800" b="1" dirty="0">
              <a:solidFill>
                <a:schemeClr val="tx1">
                  <a:lumMod val="65000"/>
                  <a:lumOff val="35000"/>
                </a:schemeClr>
              </a:solidFill>
            </a:endParaRPr>
          </a:p>
          <a:p>
            <a:pPr algn="l"/>
            <a:endParaRPr lang="en-GB" sz="1800" b="1"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21</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943263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dirty="0"/>
              <a:t>    </a:t>
            </a:r>
            <a:r>
              <a:rPr lang="en-GB" sz="3600" dirty="0">
                <a:solidFill>
                  <a:srgbClr val="1D390D"/>
                </a:solidFill>
              </a:rPr>
              <a:t>Strategies to treat hypertension</a:t>
            </a:r>
          </a:p>
        </p:txBody>
      </p:sp>
      <p:sp>
        <p:nvSpPr>
          <p:cNvPr id="3" name="Subtitle 2"/>
          <p:cNvSpPr>
            <a:spLocks noGrp="1"/>
          </p:cNvSpPr>
          <p:nvPr>
            <p:ph type="subTitle" idx="1"/>
          </p:nvPr>
        </p:nvSpPr>
        <p:spPr>
          <a:xfrm>
            <a:off x="1331640" y="2348880"/>
            <a:ext cx="7056784" cy="3672408"/>
          </a:xfrm>
        </p:spPr>
        <p:txBody>
          <a:bodyPr>
            <a:normAutofit/>
          </a:bodyPr>
          <a:lstStyle/>
          <a:p>
            <a:pPr marL="457200" indent="-457200" algn="l">
              <a:buFont typeface="Arial" panose="020B0604020202020204" pitchFamily="34" charset="0"/>
              <a:buChar char="•"/>
            </a:pPr>
            <a:r>
              <a:rPr lang="en-GB" sz="2800" b="1" dirty="0">
                <a:solidFill>
                  <a:schemeClr val="tx1">
                    <a:lumMod val="65000"/>
                    <a:lumOff val="35000"/>
                  </a:schemeClr>
                </a:solidFill>
              </a:rPr>
              <a:t>Offer advice on lifestyle changes</a:t>
            </a:r>
          </a:p>
          <a:p>
            <a:pPr marL="457200" indent="-457200" algn="l">
              <a:buFont typeface="Arial" panose="020B0604020202020204" pitchFamily="34" charset="0"/>
              <a:buChar char="•"/>
            </a:pPr>
            <a:r>
              <a:rPr lang="en-GB" sz="2800" b="1" dirty="0">
                <a:solidFill>
                  <a:schemeClr val="tx1">
                    <a:lumMod val="65000"/>
                    <a:lumOff val="35000"/>
                  </a:schemeClr>
                </a:solidFill>
              </a:rPr>
              <a:t>Offer advice on diet </a:t>
            </a:r>
          </a:p>
          <a:p>
            <a:pPr marL="457200" indent="-457200" algn="l">
              <a:buFont typeface="Arial" panose="020B0604020202020204" pitchFamily="34" charset="0"/>
              <a:buChar char="•"/>
            </a:pPr>
            <a:r>
              <a:rPr lang="en-GB" sz="2800" b="1" dirty="0">
                <a:solidFill>
                  <a:schemeClr val="tx1">
                    <a:lumMod val="65000"/>
                    <a:lumOff val="35000"/>
                  </a:schemeClr>
                </a:solidFill>
              </a:rPr>
              <a:t>Offer advise on supplements</a:t>
            </a:r>
          </a:p>
          <a:p>
            <a:pPr marL="457200" indent="-457200" algn="l">
              <a:buFont typeface="Arial" panose="020B0604020202020204" pitchFamily="34" charset="0"/>
              <a:buChar char="•"/>
            </a:pPr>
            <a:r>
              <a:rPr lang="en-GB" sz="2800" b="1" dirty="0">
                <a:solidFill>
                  <a:schemeClr val="tx1">
                    <a:lumMod val="65000"/>
                    <a:lumOff val="35000"/>
                  </a:schemeClr>
                </a:solidFill>
              </a:rPr>
              <a:t>Prescribe appropriate herbs</a:t>
            </a:r>
          </a:p>
          <a:p>
            <a:pPr marL="457200" indent="-457200" algn="l">
              <a:buFont typeface="Arial" panose="020B0604020202020204" pitchFamily="34" charset="0"/>
              <a:buChar char="•"/>
            </a:pPr>
            <a:r>
              <a:rPr lang="en-GB" sz="2800" b="1" dirty="0">
                <a:solidFill>
                  <a:schemeClr val="tx1">
                    <a:lumMod val="65000"/>
                    <a:lumOff val="35000"/>
                  </a:schemeClr>
                </a:solidFill>
              </a:rPr>
              <a:t>Monitor progress </a:t>
            </a:r>
          </a:p>
        </p:txBody>
      </p:sp>
      <p:sp>
        <p:nvSpPr>
          <p:cNvPr id="4" name="Slide Number Placeholder 3"/>
          <p:cNvSpPr>
            <a:spLocks noGrp="1"/>
          </p:cNvSpPr>
          <p:nvPr>
            <p:ph type="sldNum" sz="quarter" idx="12"/>
          </p:nvPr>
        </p:nvSpPr>
        <p:spPr/>
        <p:txBody>
          <a:bodyPr/>
          <a:lstStyle/>
          <a:p>
            <a:fld id="{48F32435-2177-4FCE-B1F8-76AE89477C37}" type="slidenum">
              <a:rPr lang="en-GB" smtClean="0"/>
              <a:pPr/>
              <a:t>22</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553481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dirty="0"/>
              <a:t>    </a:t>
            </a:r>
            <a:r>
              <a:rPr lang="en-GB" sz="3600" dirty="0">
                <a:solidFill>
                  <a:srgbClr val="1D390D"/>
                </a:solidFill>
              </a:rPr>
              <a:t>Strategies to treat hypertension- advice on lifestyle changes</a:t>
            </a:r>
          </a:p>
        </p:txBody>
      </p:sp>
      <p:sp>
        <p:nvSpPr>
          <p:cNvPr id="3" name="Subtitle 2"/>
          <p:cNvSpPr>
            <a:spLocks noGrp="1"/>
          </p:cNvSpPr>
          <p:nvPr>
            <p:ph type="subTitle" idx="1"/>
          </p:nvPr>
        </p:nvSpPr>
        <p:spPr>
          <a:xfrm>
            <a:off x="1331640" y="2348880"/>
            <a:ext cx="7056784" cy="3672408"/>
          </a:xfrm>
        </p:spPr>
        <p:txBody>
          <a:bodyPr>
            <a:normAutofit fontScale="92500"/>
          </a:bodyPr>
          <a:lstStyle/>
          <a:p>
            <a:pPr marL="457200" indent="-457200" algn="l">
              <a:buFont typeface="Arial" panose="020B0604020202020204" pitchFamily="34" charset="0"/>
              <a:buChar char="•"/>
            </a:pPr>
            <a:r>
              <a:rPr lang="en-GB" sz="2800" dirty="0">
                <a:solidFill>
                  <a:schemeClr val="tx1">
                    <a:lumMod val="65000"/>
                    <a:lumOff val="35000"/>
                  </a:schemeClr>
                </a:solidFill>
              </a:rPr>
              <a:t>Stop smoking</a:t>
            </a:r>
          </a:p>
          <a:p>
            <a:pPr marL="457200" indent="-457200" algn="l">
              <a:buFont typeface="Arial" panose="020B0604020202020204" pitchFamily="34" charset="0"/>
              <a:buChar char="•"/>
            </a:pPr>
            <a:r>
              <a:rPr lang="en-GB" sz="2800" dirty="0">
                <a:solidFill>
                  <a:schemeClr val="tx1">
                    <a:lumMod val="65000"/>
                    <a:lumOff val="35000"/>
                  </a:schemeClr>
                </a:solidFill>
              </a:rPr>
              <a:t>Reduce alcohol consumption to a very occasional drink</a:t>
            </a:r>
          </a:p>
          <a:p>
            <a:pPr marL="457200" indent="-457200" algn="l">
              <a:buFont typeface="Arial" panose="020B0604020202020204" pitchFamily="34" charset="0"/>
              <a:buChar char="•"/>
            </a:pPr>
            <a:r>
              <a:rPr lang="en-GB" sz="2800" dirty="0">
                <a:solidFill>
                  <a:schemeClr val="tx1">
                    <a:lumMod val="65000"/>
                    <a:lumOff val="35000"/>
                  </a:schemeClr>
                </a:solidFill>
              </a:rPr>
              <a:t>Aim to walk/cycle/garden for at least ½ hour a day, every day (exercise outside is much more beneficial as sun exposure activates </a:t>
            </a:r>
            <a:r>
              <a:rPr lang="en-GB" sz="2800" dirty="0" err="1">
                <a:solidFill>
                  <a:schemeClr val="tx1">
                    <a:lumMod val="65000"/>
                    <a:lumOff val="35000"/>
                  </a:schemeClr>
                </a:solidFill>
              </a:rPr>
              <a:t>vit</a:t>
            </a:r>
            <a:r>
              <a:rPr lang="en-GB" sz="2800" dirty="0">
                <a:solidFill>
                  <a:schemeClr val="tx1">
                    <a:lumMod val="65000"/>
                    <a:lumOff val="35000"/>
                  </a:schemeClr>
                </a:solidFill>
              </a:rPr>
              <a:t> D)</a:t>
            </a:r>
          </a:p>
          <a:p>
            <a:pPr marL="457200" indent="-457200" algn="l">
              <a:buFont typeface="Arial" panose="020B0604020202020204" pitchFamily="34" charset="0"/>
              <a:buChar char="•"/>
            </a:pPr>
            <a:r>
              <a:rPr lang="en-GB" sz="2800" dirty="0">
                <a:solidFill>
                  <a:schemeClr val="tx1">
                    <a:lumMod val="65000"/>
                    <a:lumOff val="35000"/>
                  </a:schemeClr>
                </a:solidFill>
              </a:rPr>
              <a:t>Make time for relaxation</a:t>
            </a:r>
          </a:p>
          <a:p>
            <a:pPr marL="457200" indent="-457200" algn="l">
              <a:buFont typeface="Arial" panose="020B0604020202020204" pitchFamily="34" charset="0"/>
              <a:buChar char="•"/>
            </a:pPr>
            <a:r>
              <a:rPr lang="en-GB" sz="2800" dirty="0">
                <a:solidFill>
                  <a:schemeClr val="tx1">
                    <a:lumMod val="65000"/>
                    <a:lumOff val="35000"/>
                  </a:schemeClr>
                </a:solidFill>
              </a:rPr>
              <a:t>Aim for a healthy weight and waist size</a:t>
            </a:r>
          </a:p>
        </p:txBody>
      </p:sp>
      <p:sp>
        <p:nvSpPr>
          <p:cNvPr id="4" name="Slide Number Placeholder 3"/>
          <p:cNvSpPr>
            <a:spLocks noGrp="1"/>
          </p:cNvSpPr>
          <p:nvPr>
            <p:ph type="sldNum" sz="quarter" idx="12"/>
          </p:nvPr>
        </p:nvSpPr>
        <p:spPr/>
        <p:txBody>
          <a:bodyPr/>
          <a:lstStyle/>
          <a:p>
            <a:fld id="{48F32435-2177-4FCE-B1F8-76AE89477C37}" type="slidenum">
              <a:rPr lang="en-GB" smtClean="0"/>
              <a:pPr/>
              <a:t>23</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34532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dirty="0"/>
              <a:t>    </a:t>
            </a:r>
            <a:r>
              <a:rPr lang="en-GB" sz="3600" dirty="0">
                <a:solidFill>
                  <a:srgbClr val="1D390D"/>
                </a:solidFill>
              </a:rPr>
              <a:t>Strategies to treat hypertension – advice on diet</a:t>
            </a:r>
          </a:p>
        </p:txBody>
      </p:sp>
      <p:sp>
        <p:nvSpPr>
          <p:cNvPr id="3" name="Subtitle 2"/>
          <p:cNvSpPr>
            <a:spLocks noGrp="1"/>
          </p:cNvSpPr>
          <p:nvPr>
            <p:ph type="subTitle" idx="1"/>
          </p:nvPr>
        </p:nvSpPr>
        <p:spPr>
          <a:xfrm>
            <a:off x="1331640" y="2348880"/>
            <a:ext cx="7056784" cy="3672408"/>
          </a:xfrm>
        </p:spPr>
        <p:txBody>
          <a:bodyPr>
            <a:normAutofit fontScale="85000" lnSpcReduction="20000"/>
          </a:bodyPr>
          <a:lstStyle/>
          <a:p>
            <a:pPr marL="457200" indent="-457200" algn="l">
              <a:buFont typeface="Arial" panose="020B0604020202020204" pitchFamily="34" charset="0"/>
              <a:buChar char="•"/>
            </a:pPr>
            <a:r>
              <a:rPr lang="en-GB" sz="2800" dirty="0">
                <a:solidFill>
                  <a:schemeClr val="tx1">
                    <a:lumMod val="65000"/>
                    <a:lumOff val="35000"/>
                  </a:schemeClr>
                </a:solidFill>
              </a:rPr>
              <a:t>Eat 7-10 different vegetables/fruit a day</a:t>
            </a:r>
          </a:p>
          <a:p>
            <a:pPr marL="457200" indent="-457200" algn="l">
              <a:buFont typeface="Arial" panose="020B0604020202020204" pitchFamily="34" charset="0"/>
              <a:buChar char="•"/>
            </a:pPr>
            <a:r>
              <a:rPr lang="en-GB" sz="2800" dirty="0">
                <a:solidFill>
                  <a:schemeClr val="tx1">
                    <a:lumMod val="65000"/>
                    <a:lumOff val="35000"/>
                  </a:schemeClr>
                </a:solidFill>
              </a:rPr>
              <a:t>Eat healthy fats (olive oil/coconut oil, organic butter)</a:t>
            </a:r>
          </a:p>
          <a:p>
            <a:pPr marL="457200" indent="-457200" algn="l">
              <a:buFont typeface="Arial" panose="020B0604020202020204" pitchFamily="34" charset="0"/>
              <a:buChar char="•"/>
            </a:pPr>
            <a:r>
              <a:rPr lang="en-GB" sz="2800" dirty="0">
                <a:solidFill>
                  <a:schemeClr val="tx1">
                    <a:lumMod val="65000"/>
                    <a:lumOff val="35000"/>
                  </a:schemeClr>
                </a:solidFill>
              </a:rPr>
              <a:t>Eat wild/organic fish in preference to meat (3 x a week) or become a vegetarian (eating variety of grains and pulses, not just wheat based pasta)</a:t>
            </a:r>
          </a:p>
          <a:p>
            <a:pPr marL="457200" indent="-457200" algn="l">
              <a:buFont typeface="Arial" panose="020B0604020202020204" pitchFamily="34" charset="0"/>
              <a:buChar char="•"/>
            </a:pPr>
            <a:r>
              <a:rPr lang="en-GB" sz="2800" dirty="0">
                <a:solidFill>
                  <a:schemeClr val="tx1">
                    <a:lumMod val="65000"/>
                    <a:lumOff val="35000"/>
                  </a:schemeClr>
                </a:solidFill>
              </a:rPr>
              <a:t>Eat organic food</a:t>
            </a:r>
          </a:p>
          <a:p>
            <a:pPr marL="457200" indent="-457200" algn="l">
              <a:buFont typeface="Arial" panose="020B0604020202020204" pitchFamily="34" charset="0"/>
              <a:buChar char="•"/>
            </a:pPr>
            <a:r>
              <a:rPr lang="en-GB" sz="2800" dirty="0">
                <a:solidFill>
                  <a:schemeClr val="tx1">
                    <a:lumMod val="65000"/>
                    <a:lumOff val="35000"/>
                  </a:schemeClr>
                </a:solidFill>
              </a:rPr>
              <a:t>Avoid coffee (but green tea is OK)</a:t>
            </a:r>
          </a:p>
          <a:p>
            <a:pPr marL="457200" indent="-457200" algn="l">
              <a:buFont typeface="Arial" panose="020B0604020202020204" pitchFamily="34" charset="0"/>
              <a:buChar char="•"/>
            </a:pPr>
            <a:r>
              <a:rPr lang="en-GB" sz="2800" dirty="0">
                <a:solidFill>
                  <a:schemeClr val="tx1">
                    <a:lumMod val="65000"/>
                    <a:lumOff val="35000"/>
                  </a:schemeClr>
                </a:solidFill>
              </a:rPr>
              <a:t>Reduce the simple carbohydrate load </a:t>
            </a:r>
          </a:p>
          <a:p>
            <a:pPr marL="457200" indent="-457200" algn="l">
              <a:buFont typeface="Arial" panose="020B0604020202020204" pitchFamily="34" charset="0"/>
              <a:buChar char="•"/>
            </a:pPr>
            <a:r>
              <a:rPr lang="en-GB" sz="2800" dirty="0">
                <a:solidFill>
                  <a:schemeClr val="tx1">
                    <a:lumMod val="65000"/>
                    <a:lumOff val="35000"/>
                  </a:schemeClr>
                </a:solidFill>
              </a:rPr>
              <a:t>Avoid any foods with trans-fats</a:t>
            </a:r>
          </a:p>
        </p:txBody>
      </p:sp>
      <p:sp>
        <p:nvSpPr>
          <p:cNvPr id="4" name="Slide Number Placeholder 3"/>
          <p:cNvSpPr>
            <a:spLocks noGrp="1"/>
          </p:cNvSpPr>
          <p:nvPr>
            <p:ph type="sldNum" sz="quarter" idx="12"/>
          </p:nvPr>
        </p:nvSpPr>
        <p:spPr/>
        <p:txBody>
          <a:bodyPr/>
          <a:lstStyle/>
          <a:p>
            <a:fld id="{48F32435-2177-4FCE-B1F8-76AE89477C37}" type="slidenum">
              <a:rPr lang="en-GB" smtClean="0"/>
              <a:pPr/>
              <a:t>24</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985927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dirty="0"/>
              <a:t>    </a:t>
            </a:r>
            <a:r>
              <a:rPr lang="en-GB" sz="3600" dirty="0">
                <a:solidFill>
                  <a:srgbClr val="1D390D"/>
                </a:solidFill>
              </a:rPr>
              <a:t>Strategies to treat hypertension – advice on supplements</a:t>
            </a:r>
          </a:p>
        </p:txBody>
      </p:sp>
      <p:sp>
        <p:nvSpPr>
          <p:cNvPr id="3" name="Subtitle 2"/>
          <p:cNvSpPr>
            <a:spLocks noGrp="1"/>
          </p:cNvSpPr>
          <p:nvPr>
            <p:ph type="subTitle" idx="1"/>
          </p:nvPr>
        </p:nvSpPr>
        <p:spPr>
          <a:xfrm>
            <a:off x="1331640" y="2348880"/>
            <a:ext cx="7056784" cy="3672408"/>
          </a:xfrm>
        </p:spPr>
        <p:txBody>
          <a:bodyPr>
            <a:normAutofit/>
          </a:bodyPr>
          <a:lstStyle/>
          <a:p>
            <a:pPr marL="457200" indent="-457200" algn="l">
              <a:buFont typeface="Arial" panose="020B0604020202020204" pitchFamily="34" charset="0"/>
              <a:buChar char="•"/>
            </a:pPr>
            <a:r>
              <a:rPr lang="en-GB" sz="2800" dirty="0">
                <a:solidFill>
                  <a:schemeClr val="tx1">
                    <a:lumMod val="65000"/>
                    <a:lumOff val="35000"/>
                  </a:schemeClr>
                </a:solidFill>
              </a:rPr>
              <a:t>Omega 3 EFA (e.g. evening primrose oil or fish oil – careful with anti-coagulants)</a:t>
            </a:r>
          </a:p>
          <a:p>
            <a:pPr marL="457200" indent="-457200" algn="l">
              <a:buFont typeface="Arial" panose="020B0604020202020204" pitchFamily="34" charset="0"/>
              <a:buChar char="•"/>
            </a:pPr>
            <a:r>
              <a:rPr lang="en-GB" sz="2800" dirty="0">
                <a:solidFill>
                  <a:schemeClr val="tx1">
                    <a:lumMod val="65000"/>
                    <a:lumOff val="35000"/>
                  </a:schemeClr>
                </a:solidFill>
              </a:rPr>
              <a:t>Turmeric - (careful with anti-coagulants) </a:t>
            </a:r>
          </a:p>
          <a:p>
            <a:pPr marL="457200" indent="-457200" algn="l">
              <a:buFont typeface="Arial" panose="020B0604020202020204" pitchFamily="34" charset="0"/>
              <a:buChar char="•"/>
            </a:pPr>
            <a:r>
              <a:rPr lang="en-GB" sz="2800" dirty="0">
                <a:solidFill>
                  <a:schemeClr val="tx1">
                    <a:lumMod val="65000"/>
                    <a:lumOff val="35000"/>
                  </a:schemeClr>
                </a:solidFill>
              </a:rPr>
              <a:t>Mg, </a:t>
            </a:r>
            <a:r>
              <a:rPr lang="en-GB" sz="2800" dirty="0" err="1">
                <a:solidFill>
                  <a:schemeClr val="tx1">
                    <a:lumMod val="65000"/>
                    <a:lumOff val="35000"/>
                  </a:schemeClr>
                </a:solidFill>
              </a:rPr>
              <a:t>vit</a:t>
            </a:r>
            <a:r>
              <a:rPr lang="en-GB" sz="2800" dirty="0">
                <a:solidFill>
                  <a:schemeClr val="tx1">
                    <a:lumMod val="65000"/>
                    <a:lumOff val="35000"/>
                  </a:schemeClr>
                </a:solidFill>
              </a:rPr>
              <a:t> D</a:t>
            </a:r>
          </a:p>
          <a:p>
            <a:pPr marL="457200" indent="-457200" algn="l">
              <a:buFont typeface="Arial" panose="020B0604020202020204" pitchFamily="34" charset="0"/>
              <a:buChar char="•"/>
            </a:pPr>
            <a:r>
              <a:rPr lang="en-GB" sz="2800" dirty="0">
                <a:solidFill>
                  <a:schemeClr val="tx1">
                    <a:lumMod val="65000"/>
                    <a:lumOff val="35000"/>
                  </a:schemeClr>
                </a:solidFill>
              </a:rPr>
              <a:t>Aloe </a:t>
            </a:r>
            <a:r>
              <a:rPr lang="en-GB" sz="2800" dirty="0" err="1">
                <a:solidFill>
                  <a:schemeClr val="tx1">
                    <a:lumMod val="65000"/>
                    <a:lumOff val="35000"/>
                  </a:schemeClr>
                </a:solidFill>
              </a:rPr>
              <a:t>vera</a:t>
            </a:r>
            <a:r>
              <a:rPr lang="en-GB" sz="2800" dirty="0">
                <a:solidFill>
                  <a:schemeClr val="tx1">
                    <a:lumMod val="65000"/>
                    <a:lumOff val="35000"/>
                  </a:schemeClr>
                </a:solidFill>
              </a:rPr>
              <a:t> gel</a:t>
            </a:r>
          </a:p>
          <a:p>
            <a:pPr marL="457200" indent="-457200" algn="l">
              <a:buFont typeface="Arial" panose="020B0604020202020204" pitchFamily="34" charset="0"/>
              <a:buChar char="•"/>
            </a:pPr>
            <a:r>
              <a:rPr lang="en-GB" sz="2800" dirty="0">
                <a:solidFill>
                  <a:schemeClr val="tx1">
                    <a:lumMod val="65000"/>
                    <a:lumOff val="35000"/>
                  </a:schemeClr>
                </a:solidFill>
              </a:rPr>
              <a:t>Folic acid (if high homocysteine)</a:t>
            </a:r>
          </a:p>
          <a:p>
            <a:pPr marL="457200" indent="-457200" algn="l">
              <a:buFont typeface="Arial" panose="020B0604020202020204" pitchFamily="34" charset="0"/>
              <a:buChar char="•"/>
            </a:pPr>
            <a:endParaRPr lang="en-GB" sz="2800"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25</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56426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dirty="0"/>
              <a:t>    </a:t>
            </a:r>
            <a:r>
              <a:rPr lang="en-GB" sz="3600" dirty="0">
                <a:solidFill>
                  <a:srgbClr val="1D390D"/>
                </a:solidFill>
              </a:rPr>
              <a:t>Core herbs to treat hypertension</a:t>
            </a:r>
          </a:p>
        </p:txBody>
      </p:sp>
      <p:sp>
        <p:nvSpPr>
          <p:cNvPr id="3" name="Subtitle 2"/>
          <p:cNvSpPr>
            <a:spLocks noGrp="1"/>
          </p:cNvSpPr>
          <p:nvPr>
            <p:ph type="subTitle" idx="1"/>
          </p:nvPr>
        </p:nvSpPr>
        <p:spPr>
          <a:xfrm>
            <a:off x="1331640" y="2348880"/>
            <a:ext cx="7056784" cy="3672408"/>
          </a:xfrm>
        </p:spPr>
        <p:txBody>
          <a:bodyPr>
            <a:normAutofit fontScale="70000" lnSpcReduction="20000"/>
          </a:bodyPr>
          <a:lstStyle/>
          <a:p>
            <a:pPr marL="457200" indent="-457200" algn="l">
              <a:buFont typeface="Arial" panose="020B0604020202020204" pitchFamily="34" charset="0"/>
              <a:buChar char="•"/>
            </a:pPr>
            <a:r>
              <a:rPr lang="en-GB" sz="2800" dirty="0" err="1">
                <a:solidFill>
                  <a:schemeClr val="tx1">
                    <a:lumMod val="65000"/>
                    <a:lumOff val="35000"/>
                  </a:schemeClr>
                </a:solidFill>
              </a:rPr>
              <a:t>Crataegus</a:t>
            </a:r>
            <a:r>
              <a:rPr lang="en-GB" sz="2800" dirty="0">
                <a:solidFill>
                  <a:schemeClr val="tx1">
                    <a:lumMod val="65000"/>
                    <a:lumOff val="35000"/>
                  </a:schemeClr>
                </a:solidFill>
              </a:rPr>
              <a:t> </a:t>
            </a:r>
            <a:r>
              <a:rPr lang="en-GB" sz="2800" dirty="0" err="1">
                <a:solidFill>
                  <a:schemeClr val="tx1">
                    <a:lumMod val="65000"/>
                    <a:lumOff val="35000"/>
                  </a:schemeClr>
                </a:solidFill>
              </a:rPr>
              <a:t>oxyacanthoides</a:t>
            </a:r>
            <a:r>
              <a:rPr lang="en-GB" sz="2800" dirty="0">
                <a:solidFill>
                  <a:schemeClr val="tx1">
                    <a:lumMod val="65000"/>
                    <a:lumOff val="35000"/>
                  </a:schemeClr>
                </a:solidFill>
              </a:rPr>
              <a:t>/</a:t>
            </a:r>
            <a:r>
              <a:rPr lang="en-GB" sz="2800" dirty="0" err="1">
                <a:solidFill>
                  <a:schemeClr val="tx1">
                    <a:lumMod val="65000"/>
                    <a:lumOff val="35000"/>
                  </a:schemeClr>
                </a:solidFill>
              </a:rPr>
              <a:t>monogyna</a:t>
            </a:r>
            <a:r>
              <a:rPr lang="en-GB" sz="2800" dirty="0">
                <a:solidFill>
                  <a:schemeClr val="tx1">
                    <a:lumMod val="65000"/>
                    <a:lumOff val="35000"/>
                  </a:schemeClr>
                </a:solidFill>
              </a:rPr>
              <a:t> (flowering tops)</a:t>
            </a:r>
          </a:p>
          <a:p>
            <a:pPr marL="457200" indent="-457200" algn="l">
              <a:buFont typeface="Arial" panose="020B0604020202020204" pitchFamily="34" charset="0"/>
              <a:buChar char="•"/>
            </a:pPr>
            <a:r>
              <a:rPr lang="en-GB" sz="2800" dirty="0" err="1">
                <a:solidFill>
                  <a:schemeClr val="tx1">
                    <a:lumMod val="65000"/>
                    <a:lumOff val="35000"/>
                  </a:schemeClr>
                </a:solidFill>
              </a:rPr>
              <a:t>Valeriana</a:t>
            </a:r>
            <a:r>
              <a:rPr lang="en-GB" sz="2800" dirty="0">
                <a:solidFill>
                  <a:schemeClr val="tx1">
                    <a:lumMod val="65000"/>
                    <a:lumOff val="35000"/>
                  </a:schemeClr>
                </a:solidFill>
              </a:rPr>
              <a:t> officinalis</a:t>
            </a:r>
          </a:p>
          <a:p>
            <a:pPr marL="457200" indent="-457200" algn="l">
              <a:buFont typeface="Arial" panose="020B0604020202020204" pitchFamily="34" charset="0"/>
              <a:buChar char="•"/>
            </a:pPr>
            <a:r>
              <a:rPr lang="en-GB" sz="2800" dirty="0" err="1">
                <a:solidFill>
                  <a:schemeClr val="tx1">
                    <a:lumMod val="65000"/>
                    <a:lumOff val="35000"/>
                  </a:schemeClr>
                </a:solidFill>
              </a:rPr>
              <a:t>Tilia</a:t>
            </a:r>
            <a:r>
              <a:rPr lang="en-GB" sz="2800" dirty="0">
                <a:solidFill>
                  <a:schemeClr val="tx1">
                    <a:lumMod val="65000"/>
                    <a:lumOff val="35000"/>
                  </a:schemeClr>
                </a:solidFill>
              </a:rPr>
              <a:t> x </a:t>
            </a:r>
            <a:r>
              <a:rPr lang="en-GB" sz="2800" dirty="0" err="1">
                <a:solidFill>
                  <a:schemeClr val="tx1">
                    <a:lumMod val="65000"/>
                    <a:lumOff val="35000"/>
                  </a:schemeClr>
                </a:solidFill>
              </a:rPr>
              <a:t>europea</a:t>
            </a:r>
            <a:endParaRPr lang="en-GB" sz="2800" dirty="0">
              <a:solidFill>
                <a:schemeClr val="tx1">
                  <a:lumMod val="65000"/>
                  <a:lumOff val="35000"/>
                </a:schemeClr>
              </a:solidFill>
            </a:endParaRPr>
          </a:p>
          <a:p>
            <a:pPr marL="457200" indent="-457200" algn="l">
              <a:buFont typeface="Arial" panose="020B0604020202020204" pitchFamily="34" charset="0"/>
              <a:buChar char="•"/>
            </a:pPr>
            <a:r>
              <a:rPr lang="en-GB" sz="2800" dirty="0">
                <a:solidFill>
                  <a:schemeClr val="tx1">
                    <a:lumMod val="65000"/>
                    <a:lumOff val="35000"/>
                  </a:schemeClr>
                </a:solidFill>
              </a:rPr>
              <a:t>Viburnum </a:t>
            </a:r>
            <a:r>
              <a:rPr lang="en-GB" sz="2800" dirty="0" err="1">
                <a:solidFill>
                  <a:schemeClr val="tx1">
                    <a:lumMod val="65000"/>
                    <a:lumOff val="35000"/>
                  </a:schemeClr>
                </a:solidFill>
              </a:rPr>
              <a:t>prunifolium</a:t>
            </a:r>
            <a:endParaRPr lang="en-GB" sz="2800" dirty="0">
              <a:solidFill>
                <a:schemeClr val="tx1">
                  <a:lumMod val="65000"/>
                  <a:lumOff val="35000"/>
                </a:schemeClr>
              </a:solidFill>
            </a:endParaRPr>
          </a:p>
          <a:p>
            <a:pPr marL="457200" indent="-457200" algn="l">
              <a:buFont typeface="Arial" panose="020B0604020202020204" pitchFamily="34" charset="0"/>
              <a:buChar char="•"/>
            </a:pPr>
            <a:r>
              <a:rPr lang="en-GB" sz="2800" dirty="0" err="1">
                <a:solidFill>
                  <a:schemeClr val="tx1">
                    <a:lumMod val="65000"/>
                    <a:lumOff val="35000"/>
                  </a:schemeClr>
                </a:solidFill>
              </a:rPr>
              <a:t>Achillea</a:t>
            </a:r>
            <a:r>
              <a:rPr lang="en-GB" sz="2800" dirty="0">
                <a:solidFill>
                  <a:schemeClr val="tx1">
                    <a:lumMod val="65000"/>
                    <a:lumOff val="35000"/>
                  </a:schemeClr>
                </a:solidFill>
              </a:rPr>
              <a:t> </a:t>
            </a:r>
            <a:r>
              <a:rPr lang="en-GB" sz="2800" dirty="0" err="1">
                <a:solidFill>
                  <a:schemeClr val="tx1">
                    <a:lumMod val="65000"/>
                    <a:lumOff val="35000"/>
                  </a:schemeClr>
                </a:solidFill>
              </a:rPr>
              <a:t>millefolium</a:t>
            </a:r>
            <a:endParaRPr lang="en-GB" sz="2800" dirty="0">
              <a:solidFill>
                <a:schemeClr val="tx1">
                  <a:lumMod val="65000"/>
                  <a:lumOff val="35000"/>
                </a:schemeClr>
              </a:solidFill>
            </a:endParaRPr>
          </a:p>
          <a:p>
            <a:pPr marL="457200" indent="-457200" algn="l">
              <a:buFont typeface="Arial" panose="020B0604020202020204" pitchFamily="34" charset="0"/>
              <a:buChar char="•"/>
            </a:pPr>
            <a:r>
              <a:rPr lang="en-GB" sz="2800" dirty="0">
                <a:solidFill>
                  <a:schemeClr val="tx1">
                    <a:lumMod val="65000"/>
                    <a:lumOff val="35000"/>
                  </a:schemeClr>
                </a:solidFill>
              </a:rPr>
              <a:t>Allium </a:t>
            </a:r>
            <a:r>
              <a:rPr lang="en-GB" sz="2800" dirty="0" err="1">
                <a:solidFill>
                  <a:schemeClr val="tx1">
                    <a:lumMod val="65000"/>
                    <a:lumOff val="35000"/>
                  </a:schemeClr>
                </a:solidFill>
              </a:rPr>
              <a:t>sativum</a:t>
            </a:r>
            <a:r>
              <a:rPr lang="en-GB" sz="2800" dirty="0">
                <a:solidFill>
                  <a:schemeClr val="tx1">
                    <a:lumMod val="65000"/>
                    <a:lumOff val="35000"/>
                  </a:schemeClr>
                </a:solidFill>
              </a:rPr>
              <a:t> Garlic standardized or juice, limited time</a:t>
            </a:r>
          </a:p>
          <a:p>
            <a:pPr marL="457200" indent="-457200" algn="l">
              <a:buFont typeface="Arial" panose="020B0604020202020204" pitchFamily="34" charset="0"/>
              <a:buChar char="•"/>
            </a:pPr>
            <a:r>
              <a:rPr lang="en-GB" sz="2800" dirty="0">
                <a:solidFill>
                  <a:schemeClr val="tx1">
                    <a:lumMod val="65000"/>
                    <a:lumOff val="35000"/>
                  </a:schemeClr>
                </a:solidFill>
              </a:rPr>
              <a:t>Ginkgo biloba</a:t>
            </a:r>
          </a:p>
          <a:p>
            <a:pPr marL="457200" indent="-457200" algn="l">
              <a:buFont typeface="Arial" panose="020B0604020202020204" pitchFamily="34" charset="0"/>
              <a:buChar char="•"/>
            </a:pPr>
            <a:r>
              <a:rPr lang="en-GB" sz="2800" dirty="0" err="1">
                <a:solidFill>
                  <a:schemeClr val="tx1">
                    <a:lumMod val="65000"/>
                    <a:lumOff val="35000"/>
                  </a:schemeClr>
                </a:solidFill>
              </a:rPr>
              <a:t>Viscum</a:t>
            </a:r>
            <a:r>
              <a:rPr lang="en-GB" sz="2800" dirty="0">
                <a:solidFill>
                  <a:schemeClr val="tx1">
                    <a:lumMod val="65000"/>
                    <a:lumOff val="35000"/>
                  </a:schemeClr>
                </a:solidFill>
              </a:rPr>
              <a:t> album (mistletoe)</a:t>
            </a:r>
          </a:p>
          <a:p>
            <a:pPr marL="457200" indent="-457200" algn="l">
              <a:buFont typeface="Arial" panose="020B0604020202020204" pitchFamily="34" charset="0"/>
              <a:buChar char="•"/>
            </a:pPr>
            <a:r>
              <a:rPr lang="en-GB" sz="2800" dirty="0" err="1">
                <a:solidFill>
                  <a:schemeClr val="tx1">
                    <a:lumMod val="65000"/>
                    <a:lumOff val="35000"/>
                  </a:schemeClr>
                </a:solidFill>
              </a:rPr>
              <a:t>Eleutherococcus</a:t>
            </a:r>
            <a:r>
              <a:rPr lang="en-GB" sz="2800" dirty="0">
                <a:solidFill>
                  <a:schemeClr val="tx1">
                    <a:lumMod val="65000"/>
                    <a:lumOff val="35000"/>
                  </a:schemeClr>
                </a:solidFill>
              </a:rPr>
              <a:t> </a:t>
            </a:r>
            <a:r>
              <a:rPr lang="en-GB" sz="2800" dirty="0" err="1">
                <a:solidFill>
                  <a:schemeClr val="tx1">
                    <a:lumMod val="65000"/>
                    <a:lumOff val="35000"/>
                  </a:schemeClr>
                </a:solidFill>
              </a:rPr>
              <a:t>senticosus</a:t>
            </a:r>
            <a:r>
              <a:rPr lang="en-GB" sz="2800" dirty="0">
                <a:solidFill>
                  <a:schemeClr val="tx1">
                    <a:lumMod val="65000"/>
                    <a:lumOff val="35000"/>
                  </a:schemeClr>
                </a:solidFill>
              </a:rPr>
              <a:t>/</a:t>
            </a:r>
            <a:r>
              <a:rPr lang="en-GB" sz="2800" dirty="0" err="1">
                <a:solidFill>
                  <a:schemeClr val="tx1">
                    <a:lumMod val="65000"/>
                    <a:lumOff val="35000"/>
                  </a:schemeClr>
                </a:solidFill>
              </a:rPr>
              <a:t>adaptogens</a:t>
            </a:r>
            <a:r>
              <a:rPr lang="en-GB" sz="2800" dirty="0">
                <a:solidFill>
                  <a:schemeClr val="tx1">
                    <a:lumMod val="65000"/>
                    <a:lumOff val="35000"/>
                  </a:schemeClr>
                </a:solidFill>
              </a:rPr>
              <a:t>/adrenal tonics</a:t>
            </a:r>
          </a:p>
          <a:p>
            <a:pPr marL="457200" indent="-457200" algn="l">
              <a:buFont typeface="Arial" panose="020B0604020202020204" pitchFamily="34" charset="0"/>
              <a:buChar char="•"/>
            </a:pPr>
            <a:r>
              <a:rPr lang="en-GB" sz="2800" dirty="0">
                <a:solidFill>
                  <a:schemeClr val="tx1">
                    <a:lumMod val="65000"/>
                    <a:lumOff val="35000"/>
                  </a:schemeClr>
                </a:solidFill>
              </a:rPr>
              <a:t>Aloe </a:t>
            </a:r>
            <a:r>
              <a:rPr lang="en-GB" sz="2800" dirty="0" err="1">
                <a:solidFill>
                  <a:schemeClr val="tx1">
                    <a:lumMod val="65000"/>
                    <a:lumOff val="35000"/>
                  </a:schemeClr>
                </a:solidFill>
              </a:rPr>
              <a:t>vera</a:t>
            </a:r>
            <a:r>
              <a:rPr lang="en-GB" sz="2800" dirty="0">
                <a:solidFill>
                  <a:schemeClr val="tx1">
                    <a:lumMod val="65000"/>
                    <a:lumOff val="35000"/>
                  </a:schemeClr>
                </a:solidFill>
              </a:rPr>
              <a:t> gel</a:t>
            </a:r>
          </a:p>
          <a:p>
            <a:pPr marL="457200" indent="-457200" algn="l">
              <a:buFont typeface="Arial" panose="020B0604020202020204" pitchFamily="34" charset="0"/>
              <a:buChar char="•"/>
            </a:pPr>
            <a:r>
              <a:rPr lang="en-GB" sz="2800" dirty="0">
                <a:solidFill>
                  <a:schemeClr val="tx1">
                    <a:lumMod val="65000"/>
                    <a:lumOff val="35000"/>
                  </a:schemeClr>
                </a:solidFill>
              </a:rPr>
              <a:t>Curcuma longa (turmeric)</a:t>
            </a:r>
          </a:p>
          <a:p>
            <a:pPr marL="457200" indent="-457200">
              <a:buFont typeface="Arial" panose="020B0604020202020204" pitchFamily="34" charset="0"/>
              <a:buChar char="•"/>
            </a:pPr>
            <a:endParaRPr lang="en-GB" sz="2800"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26</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595879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dirty="0"/>
              <a:t>    </a:t>
            </a:r>
            <a:r>
              <a:rPr lang="en-GB" sz="3600" dirty="0">
                <a:solidFill>
                  <a:srgbClr val="1D390D"/>
                </a:solidFill>
              </a:rPr>
              <a:t>Core herbs to treat hypertension</a:t>
            </a:r>
          </a:p>
        </p:txBody>
      </p:sp>
      <p:sp>
        <p:nvSpPr>
          <p:cNvPr id="3" name="Subtitle 2"/>
          <p:cNvSpPr>
            <a:spLocks noGrp="1"/>
          </p:cNvSpPr>
          <p:nvPr>
            <p:ph type="subTitle" idx="1"/>
          </p:nvPr>
        </p:nvSpPr>
        <p:spPr>
          <a:xfrm>
            <a:off x="1331640" y="2348880"/>
            <a:ext cx="7056784" cy="3672408"/>
          </a:xfrm>
        </p:spPr>
        <p:txBody>
          <a:bodyPr>
            <a:normAutofit fontScale="85000" lnSpcReduction="20000"/>
          </a:bodyPr>
          <a:lstStyle/>
          <a:p>
            <a:pPr marL="457200" indent="-457200" algn="l">
              <a:buFont typeface="Arial" panose="020B0604020202020204" pitchFamily="34" charset="0"/>
              <a:buChar char="•"/>
            </a:pPr>
            <a:r>
              <a:rPr lang="en-GB" sz="2800" dirty="0" err="1">
                <a:solidFill>
                  <a:schemeClr val="tx1">
                    <a:lumMod val="65000"/>
                    <a:lumOff val="35000"/>
                  </a:schemeClr>
                </a:solidFill>
              </a:rPr>
              <a:t>Crataegus</a:t>
            </a:r>
            <a:r>
              <a:rPr lang="en-GB" sz="2800" dirty="0">
                <a:solidFill>
                  <a:schemeClr val="tx1">
                    <a:lumMod val="65000"/>
                    <a:lumOff val="35000"/>
                  </a:schemeClr>
                </a:solidFill>
              </a:rPr>
              <a:t> </a:t>
            </a:r>
            <a:r>
              <a:rPr lang="en-GB" sz="2800" dirty="0" err="1">
                <a:solidFill>
                  <a:schemeClr val="tx1">
                    <a:lumMod val="65000"/>
                    <a:lumOff val="35000"/>
                  </a:schemeClr>
                </a:solidFill>
              </a:rPr>
              <a:t>oxyacanthoides</a:t>
            </a:r>
            <a:r>
              <a:rPr lang="en-GB" sz="2800" dirty="0">
                <a:solidFill>
                  <a:schemeClr val="tx1">
                    <a:lumMod val="65000"/>
                    <a:lumOff val="35000"/>
                  </a:schemeClr>
                </a:solidFill>
              </a:rPr>
              <a:t> (flowering tops) – large dose, 40ml per week at least </a:t>
            </a:r>
          </a:p>
          <a:p>
            <a:pPr marL="457200" indent="-457200" algn="l">
              <a:buFont typeface="Arial" panose="020B0604020202020204" pitchFamily="34" charset="0"/>
              <a:buChar char="•"/>
            </a:pPr>
            <a:r>
              <a:rPr lang="en-GB" sz="2800" dirty="0" err="1">
                <a:solidFill>
                  <a:schemeClr val="tx1">
                    <a:lumMod val="65000"/>
                    <a:lumOff val="35000"/>
                  </a:schemeClr>
                </a:solidFill>
              </a:rPr>
              <a:t>Valeriana</a:t>
            </a:r>
            <a:r>
              <a:rPr lang="en-GB" sz="2800" dirty="0">
                <a:solidFill>
                  <a:schemeClr val="tx1">
                    <a:lumMod val="65000"/>
                    <a:lumOff val="35000"/>
                  </a:schemeClr>
                </a:solidFill>
              </a:rPr>
              <a:t> officinalis – 1:1 to reduce the stress</a:t>
            </a:r>
          </a:p>
          <a:p>
            <a:pPr marL="457200" indent="-457200" algn="l">
              <a:buFont typeface="Arial" panose="020B0604020202020204" pitchFamily="34" charset="0"/>
              <a:buChar char="•"/>
            </a:pPr>
            <a:r>
              <a:rPr lang="en-GB" sz="2800" dirty="0" err="1">
                <a:solidFill>
                  <a:schemeClr val="tx1">
                    <a:lumMod val="65000"/>
                    <a:lumOff val="35000"/>
                  </a:schemeClr>
                </a:solidFill>
              </a:rPr>
              <a:t>Tilia</a:t>
            </a:r>
            <a:r>
              <a:rPr lang="en-GB" sz="2800" dirty="0">
                <a:solidFill>
                  <a:schemeClr val="tx1">
                    <a:lumMod val="65000"/>
                    <a:lumOff val="35000"/>
                  </a:schemeClr>
                </a:solidFill>
              </a:rPr>
              <a:t> x </a:t>
            </a:r>
            <a:r>
              <a:rPr lang="en-GB" sz="2800" dirty="0" err="1">
                <a:solidFill>
                  <a:schemeClr val="tx1">
                    <a:lumMod val="65000"/>
                    <a:lumOff val="35000"/>
                  </a:schemeClr>
                </a:solidFill>
              </a:rPr>
              <a:t>europea</a:t>
            </a:r>
            <a:r>
              <a:rPr lang="en-GB" sz="2800" dirty="0">
                <a:solidFill>
                  <a:schemeClr val="tx1">
                    <a:lumMod val="65000"/>
                    <a:lumOff val="35000"/>
                  </a:schemeClr>
                </a:solidFill>
              </a:rPr>
              <a:t> - vasodilator</a:t>
            </a:r>
          </a:p>
          <a:p>
            <a:pPr marL="457200" indent="-457200" algn="l">
              <a:buFont typeface="Arial" panose="020B0604020202020204" pitchFamily="34" charset="0"/>
              <a:buChar char="•"/>
            </a:pPr>
            <a:r>
              <a:rPr lang="en-GB" sz="2800" dirty="0">
                <a:solidFill>
                  <a:schemeClr val="tx1">
                    <a:lumMod val="65000"/>
                    <a:lumOff val="35000"/>
                  </a:schemeClr>
                </a:solidFill>
              </a:rPr>
              <a:t>Viburnum </a:t>
            </a:r>
            <a:r>
              <a:rPr lang="en-GB" sz="2800" dirty="0" err="1">
                <a:solidFill>
                  <a:schemeClr val="tx1">
                    <a:lumMod val="65000"/>
                    <a:lumOff val="35000"/>
                  </a:schemeClr>
                </a:solidFill>
              </a:rPr>
              <a:t>prunifolium</a:t>
            </a:r>
            <a:r>
              <a:rPr lang="en-GB" sz="2800" dirty="0">
                <a:solidFill>
                  <a:schemeClr val="tx1">
                    <a:lumMod val="65000"/>
                    <a:lumOff val="35000"/>
                  </a:schemeClr>
                </a:solidFill>
              </a:rPr>
              <a:t> – vasodilator, smooth muscle relaxant</a:t>
            </a:r>
          </a:p>
          <a:p>
            <a:pPr marL="457200" indent="-457200" algn="l">
              <a:buFont typeface="Arial" panose="020B0604020202020204" pitchFamily="34" charset="0"/>
              <a:buChar char="•"/>
            </a:pPr>
            <a:r>
              <a:rPr lang="en-GB" sz="2800" dirty="0" err="1">
                <a:solidFill>
                  <a:schemeClr val="tx1">
                    <a:lumMod val="65000"/>
                    <a:lumOff val="35000"/>
                  </a:schemeClr>
                </a:solidFill>
              </a:rPr>
              <a:t>Achilea</a:t>
            </a:r>
            <a:r>
              <a:rPr lang="en-GB" sz="2800" dirty="0">
                <a:solidFill>
                  <a:schemeClr val="tx1">
                    <a:lumMod val="65000"/>
                    <a:lumOff val="35000"/>
                  </a:schemeClr>
                </a:solidFill>
              </a:rPr>
              <a:t> </a:t>
            </a:r>
            <a:r>
              <a:rPr lang="en-GB" sz="2800" dirty="0" err="1">
                <a:solidFill>
                  <a:schemeClr val="tx1">
                    <a:lumMod val="65000"/>
                    <a:lumOff val="35000"/>
                  </a:schemeClr>
                </a:solidFill>
              </a:rPr>
              <a:t>millefolium</a:t>
            </a:r>
            <a:r>
              <a:rPr lang="en-GB" sz="2800" dirty="0">
                <a:solidFill>
                  <a:schemeClr val="tx1">
                    <a:lumMod val="65000"/>
                    <a:lumOff val="35000"/>
                  </a:schemeClr>
                </a:solidFill>
              </a:rPr>
              <a:t> - vasodilator</a:t>
            </a:r>
          </a:p>
          <a:p>
            <a:pPr marL="457200" indent="-457200" algn="l">
              <a:buFont typeface="Arial" panose="020B0604020202020204" pitchFamily="34" charset="0"/>
              <a:buChar char="•"/>
            </a:pPr>
            <a:r>
              <a:rPr lang="en-GB" sz="2800" dirty="0">
                <a:solidFill>
                  <a:schemeClr val="tx1">
                    <a:lumMod val="65000"/>
                    <a:lumOff val="35000"/>
                  </a:schemeClr>
                </a:solidFill>
              </a:rPr>
              <a:t>Allium </a:t>
            </a:r>
            <a:r>
              <a:rPr lang="en-GB" sz="2800" dirty="0" err="1">
                <a:solidFill>
                  <a:schemeClr val="tx1">
                    <a:lumMod val="65000"/>
                    <a:lumOff val="35000"/>
                  </a:schemeClr>
                </a:solidFill>
              </a:rPr>
              <a:t>sativum</a:t>
            </a:r>
            <a:r>
              <a:rPr lang="en-GB" sz="2800" dirty="0">
                <a:solidFill>
                  <a:schemeClr val="tx1">
                    <a:lumMod val="65000"/>
                    <a:lumOff val="35000"/>
                  </a:schemeClr>
                </a:solidFill>
              </a:rPr>
              <a:t>  - standardized capsules or juice, improves elasticity of the arteries, two months in a row max otherwise the gut flora becomes effected</a:t>
            </a:r>
          </a:p>
          <a:p>
            <a:pPr marL="457200" indent="-457200">
              <a:buFont typeface="Arial" panose="020B0604020202020204" pitchFamily="34" charset="0"/>
              <a:buChar char="•"/>
            </a:pPr>
            <a:endParaRPr lang="en-GB" sz="2800"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27</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371842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dirty="0"/>
              <a:t>    </a:t>
            </a:r>
            <a:r>
              <a:rPr lang="en-GB" sz="3600" dirty="0">
                <a:solidFill>
                  <a:srgbClr val="1D390D"/>
                </a:solidFill>
              </a:rPr>
              <a:t>Core herbs to treat hypertension</a:t>
            </a:r>
          </a:p>
        </p:txBody>
      </p:sp>
      <p:sp>
        <p:nvSpPr>
          <p:cNvPr id="3" name="Subtitle 2"/>
          <p:cNvSpPr>
            <a:spLocks noGrp="1"/>
          </p:cNvSpPr>
          <p:nvPr>
            <p:ph type="subTitle" idx="1"/>
          </p:nvPr>
        </p:nvSpPr>
        <p:spPr>
          <a:xfrm>
            <a:off x="1331640" y="2348880"/>
            <a:ext cx="7056784" cy="3672408"/>
          </a:xfrm>
        </p:spPr>
        <p:txBody>
          <a:bodyPr>
            <a:normAutofit fontScale="77500" lnSpcReduction="20000"/>
          </a:bodyPr>
          <a:lstStyle/>
          <a:p>
            <a:pPr marL="457200" indent="-457200" algn="l">
              <a:buFont typeface="Arial" panose="020B0604020202020204" pitchFamily="34" charset="0"/>
              <a:buChar char="•"/>
            </a:pPr>
            <a:r>
              <a:rPr lang="en-GB" sz="2800" dirty="0">
                <a:solidFill>
                  <a:schemeClr val="tx1">
                    <a:lumMod val="65000"/>
                    <a:lumOff val="35000"/>
                  </a:schemeClr>
                </a:solidFill>
              </a:rPr>
              <a:t>Ginkgo biloba – peripheral vasodilator</a:t>
            </a:r>
          </a:p>
          <a:p>
            <a:pPr marL="457200" indent="-457200" algn="l">
              <a:buFont typeface="Arial" panose="020B0604020202020204" pitchFamily="34" charset="0"/>
              <a:buChar char="•"/>
            </a:pPr>
            <a:r>
              <a:rPr lang="en-GB" sz="2800" dirty="0" err="1">
                <a:solidFill>
                  <a:schemeClr val="tx1">
                    <a:lumMod val="65000"/>
                    <a:lumOff val="35000"/>
                  </a:schemeClr>
                </a:solidFill>
              </a:rPr>
              <a:t>Viscum</a:t>
            </a:r>
            <a:r>
              <a:rPr lang="en-GB" sz="2800" dirty="0">
                <a:solidFill>
                  <a:schemeClr val="tx1">
                    <a:lumMod val="65000"/>
                    <a:lumOff val="35000"/>
                  </a:schemeClr>
                </a:solidFill>
              </a:rPr>
              <a:t> album (mistletoe) – small dose, for a month or two, it is supposed to have a negative inotropic action</a:t>
            </a:r>
          </a:p>
          <a:p>
            <a:pPr marL="457200" indent="-457200" algn="l">
              <a:buFont typeface="Arial" panose="020B0604020202020204" pitchFamily="34" charset="0"/>
              <a:buChar char="•"/>
            </a:pPr>
            <a:r>
              <a:rPr lang="en-GB" sz="2800" dirty="0" err="1">
                <a:solidFill>
                  <a:schemeClr val="tx1">
                    <a:lumMod val="65000"/>
                    <a:lumOff val="35000"/>
                  </a:schemeClr>
                </a:solidFill>
              </a:rPr>
              <a:t>Eleutherococcus</a:t>
            </a:r>
            <a:r>
              <a:rPr lang="en-GB" sz="2800" dirty="0">
                <a:solidFill>
                  <a:schemeClr val="tx1">
                    <a:lumMod val="65000"/>
                    <a:lumOff val="35000"/>
                  </a:schemeClr>
                </a:solidFill>
              </a:rPr>
              <a:t>/</a:t>
            </a:r>
            <a:r>
              <a:rPr lang="en-GB" sz="2800" dirty="0" err="1">
                <a:solidFill>
                  <a:schemeClr val="tx1">
                    <a:lumMod val="65000"/>
                    <a:lumOff val="35000"/>
                  </a:schemeClr>
                </a:solidFill>
              </a:rPr>
              <a:t>adaptogens</a:t>
            </a:r>
            <a:r>
              <a:rPr lang="en-GB" sz="2800" dirty="0">
                <a:solidFill>
                  <a:schemeClr val="tx1">
                    <a:lumMod val="65000"/>
                    <a:lumOff val="35000"/>
                  </a:schemeClr>
                </a:solidFill>
              </a:rPr>
              <a:t>/adrenal tonics (careful with </a:t>
            </a:r>
            <a:r>
              <a:rPr lang="en-GB" sz="2800" dirty="0" err="1">
                <a:solidFill>
                  <a:schemeClr val="tx1">
                    <a:lumMod val="65000"/>
                    <a:lumOff val="35000"/>
                  </a:schemeClr>
                </a:solidFill>
              </a:rPr>
              <a:t>licorice</a:t>
            </a:r>
            <a:r>
              <a:rPr lang="en-GB" sz="2800" dirty="0">
                <a:solidFill>
                  <a:schemeClr val="tx1">
                    <a:lumMod val="65000"/>
                    <a:lumOff val="35000"/>
                  </a:schemeClr>
                </a:solidFill>
              </a:rPr>
              <a:t> as it can raise blood pressure, generally 10-15ml of 1:2 is fine) – all to counterbalance the effects of stress</a:t>
            </a:r>
          </a:p>
          <a:p>
            <a:pPr marL="457200" indent="-457200" algn="l">
              <a:buFont typeface="Arial" panose="020B0604020202020204" pitchFamily="34" charset="0"/>
              <a:buChar char="•"/>
            </a:pPr>
            <a:r>
              <a:rPr lang="en-GB" sz="2800" dirty="0">
                <a:solidFill>
                  <a:schemeClr val="tx1">
                    <a:lumMod val="65000"/>
                    <a:lumOff val="35000"/>
                  </a:schemeClr>
                </a:solidFill>
              </a:rPr>
              <a:t>Aloe </a:t>
            </a:r>
            <a:r>
              <a:rPr lang="en-GB" sz="2800" dirty="0" err="1">
                <a:solidFill>
                  <a:schemeClr val="tx1">
                    <a:lumMod val="65000"/>
                    <a:lumOff val="35000"/>
                  </a:schemeClr>
                </a:solidFill>
              </a:rPr>
              <a:t>vera</a:t>
            </a:r>
            <a:r>
              <a:rPr lang="en-GB" sz="2800" dirty="0">
                <a:solidFill>
                  <a:schemeClr val="tx1">
                    <a:lumMod val="65000"/>
                    <a:lumOff val="35000"/>
                  </a:schemeClr>
                </a:solidFill>
              </a:rPr>
              <a:t> gel 5-10ml per day – to improve the health of the microbiome</a:t>
            </a:r>
          </a:p>
          <a:p>
            <a:pPr marL="457200" indent="-457200" algn="l">
              <a:buFont typeface="Arial" panose="020B0604020202020204" pitchFamily="34" charset="0"/>
              <a:buChar char="•"/>
            </a:pPr>
            <a:r>
              <a:rPr lang="en-GB" sz="2800" dirty="0">
                <a:solidFill>
                  <a:schemeClr val="tx1">
                    <a:lumMod val="65000"/>
                    <a:lumOff val="35000"/>
                  </a:schemeClr>
                </a:solidFill>
              </a:rPr>
              <a:t>Curcuma longa (turmeric) – general anti-inflammatory to reduce the systemic</a:t>
            </a:r>
            <a:r>
              <a:rPr lang="en-GB" sz="2800" dirty="0">
                <a:solidFill>
                  <a:srgbClr val="FF0000"/>
                </a:solidFill>
              </a:rPr>
              <a:t> </a:t>
            </a:r>
            <a:r>
              <a:rPr lang="en-GB" sz="2800" dirty="0">
                <a:solidFill>
                  <a:schemeClr val="tx1">
                    <a:lumMod val="65000"/>
                    <a:lumOff val="35000"/>
                  </a:schemeClr>
                </a:solidFill>
              </a:rPr>
              <a:t>inflammation</a:t>
            </a:r>
          </a:p>
          <a:p>
            <a:pPr marL="457200" indent="-457200">
              <a:buFont typeface="Arial" panose="020B0604020202020204" pitchFamily="34" charset="0"/>
              <a:buChar char="•"/>
            </a:pPr>
            <a:endParaRPr lang="en-GB" sz="2800"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28</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126965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dirty="0"/>
              <a:t>    </a:t>
            </a:r>
            <a:r>
              <a:rPr lang="en-GB" sz="3600" dirty="0">
                <a:solidFill>
                  <a:srgbClr val="1D390D"/>
                </a:solidFill>
              </a:rPr>
              <a:t>Strategies to treat hypertension- monitor progress</a:t>
            </a:r>
          </a:p>
        </p:txBody>
      </p:sp>
      <p:sp>
        <p:nvSpPr>
          <p:cNvPr id="3" name="Subtitle 2"/>
          <p:cNvSpPr>
            <a:spLocks noGrp="1"/>
          </p:cNvSpPr>
          <p:nvPr>
            <p:ph type="subTitle" idx="1"/>
          </p:nvPr>
        </p:nvSpPr>
        <p:spPr>
          <a:xfrm>
            <a:off x="1331640" y="2348880"/>
            <a:ext cx="7056784" cy="3672408"/>
          </a:xfrm>
        </p:spPr>
        <p:txBody>
          <a:bodyPr>
            <a:normAutofit/>
          </a:bodyPr>
          <a:lstStyle/>
          <a:p>
            <a:pPr marL="457200" indent="-457200" algn="l">
              <a:buFont typeface="Arial" panose="020B0604020202020204" pitchFamily="34" charset="0"/>
              <a:buChar char="•"/>
            </a:pPr>
            <a:r>
              <a:rPr lang="en-GB" dirty="0">
                <a:solidFill>
                  <a:schemeClr val="tx1">
                    <a:lumMod val="65000"/>
                    <a:lumOff val="35000"/>
                  </a:schemeClr>
                </a:solidFill>
              </a:rPr>
              <a:t> </a:t>
            </a:r>
            <a:r>
              <a:rPr lang="en-GB" sz="2800" dirty="0">
                <a:solidFill>
                  <a:schemeClr val="tx1">
                    <a:lumMod val="65000"/>
                    <a:lumOff val="35000"/>
                  </a:schemeClr>
                </a:solidFill>
              </a:rPr>
              <a:t>Repeat visit every 2-3 months (I run 10 min appointments for that) until blood pressure stabilises at the desired level </a:t>
            </a:r>
          </a:p>
          <a:p>
            <a:pPr marL="457200" indent="-457200" algn="l">
              <a:buFont typeface="Arial" panose="020B0604020202020204" pitchFamily="34" charset="0"/>
              <a:buChar char="•"/>
            </a:pPr>
            <a:r>
              <a:rPr lang="en-GB" sz="2800" dirty="0">
                <a:solidFill>
                  <a:schemeClr val="tx1">
                    <a:lumMod val="65000"/>
                    <a:lumOff val="35000"/>
                  </a:schemeClr>
                </a:solidFill>
              </a:rPr>
              <a:t>Aim to come off the herbs in the longer term</a:t>
            </a:r>
            <a:endParaRPr lang="en-GB"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29</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93889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dirty="0"/>
              <a:t>    </a:t>
            </a:r>
            <a:r>
              <a:rPr lang="en-GB" sz="3200" dirty="0">
                <a:solidFill>
                  <a:srgbClr val="1D390D"/>
                </a:solidFill>
              </a:rPr>
              <a:t>Introduction</a:t>
            </a:r>
          </a:p>
        </p:txBody>
      </p:sp>
      <p:sp>
        <p:nvSpPr>
          <p:cNvPr id="3" name="Subtitle 2"/>
          <p:cNvSpPr>
            <a:spLocks noGrp="1"/>
          </p:cNvSpPr>
          <p:nvPr>
            <p:ph type="subTitle" idx="1"/>
          </p:nvPr>
        </p:nvSpPr>
        <p:spPr>
          <a:xfrm>
            <a:off x="1331640" y="2780928"/>
            <a:ext cx="6728792" cy="3528392"/>
          </a:xfrm>
        </p:spPr>
        <p:txBody>
          <a:bodyPr>
            <a:normAutofit fontScale="85000" lnSpcReduction="20000"/>
          </a:bodyPr>
          <a:lstStyle/>
          <a:p>
            <a:pPr marL="457200" indent="-457200">
              <a:buFont typeface="Arial" panose="020B0604020202020204" pitchFamily="34" charset="0"/>
              <a:buChar char="•"/>
            </a:pPr>
            <a:r>
              <a:rPr lang="en-GB" dirty="0">
                <a:solidFill>
                  <a:schemeClr val="tx1">
                    <a:lumMod val="75000"/>
                    <a:lumOff val="25000"/>
                  </a:schemeClr>
                </a:solidFill>
              </a:rPr>
              <a:t>I have been in practice for 13 years</a:t>
            </a:r>
          </a:p>
          <a:p>
            <a:pPr marL="457200" indent="-457200">
              <a:buFont typeface="Arial" panose="020B0604020202020204" pitchFamily="34" charset="0"/>
              <a:buChar char="•"/>
            </a:pPr>
            <a:r>
              <a:rPr lang="en-GB" dirty="0">
                <a:solidFill>
                  <a:schemeClr val="tx1">
                    <a:lumMod val="75000"/>
                    <a:lumOff val="25000"/>
                  </a:schemeClr>
                </a:solidFill>
              </a:rPr>
              <a:t>I would like to share my personal experience of treating hypertension (HT) and offer some food for thought in reference to the current orthodox assumptions about HT</a:t>
            </a:r>
          </a:p>
          <a:p>
            <a:pPr marL="457200" indent="-457200">
              <a:buFont typeface="Arial" panose="020B0604020202020204" pitchFamily="34" charset="0"/>
              <a:buChar char="•"/>
            </a:pPr>
            <a:r>
              <a:rPr lang="en-GB" dirty="0">
                <a:solidFill>
                  <a:schemeClr val="tx1">
                    <a:lumMod val="75000"/>
                    <a:lumOff val="25000"/>
                  </a:schemeClr>
                </a:solidFill>
              </a:rPr>
              <a:t>I have strong personal interest and connection as both my parents suffered from hypertension</a:t>
            </a:r>
          </a:p>
          <a:p>
            <a:pPr marL="457200" indent="-457200">
              <a:buFont typeface="Arial" panose="020B0604020202020204" pitchFamily="34" charset="0"/>
              <a:buChar char="•"/>
            </a:pPr>
            <a:endParaRPr lang="en-GB" dirty="0">
              <a:solidFill>
                <a:schemeClr val="tx1">
                  <a:lumMod val="75000"/>
                  <a:lumOff val="2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3</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0437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dirty="0"/>
              <a:t>    </a:t>
            </a:r>
            <a:r>
              <a:rPr lang="en-GB" sz="3600" dirty="0">
                <a:solidFill>
                  <a:srgbClr val="1D390D"/>
                </a:solidFill>
              </a:rPr>
              <a:t>Treating patients on orthodox medication</a:t>
            </a:r>
          </a:p>
        </p:txBody>
      </p:sp>
      <p:sp>
        <p:nvSpPr>
          <p:cNvPr id="3" name="Subtitle 2"/>
          <p:cNvSpPr>
            <a:spLocks noGrp="1"/>
          </p:cNvSpPr>
          <p:nvPr>
            <p:ph type="subTitle" idx="1"/>
          </p:nvPr>
        </p:nvSpPr>
        <p:spPr>
          <a:xfrm>
            <a:off x="1331640" y="2348880"/>
            <a:ext cx="7056784" cy="3672408"/>
          </a:xfrm>
        </p:spPr>
        <p:txBody>
          <a:bodyPr>
            <a:normAutofit fontScale="92500" lnSpcReduction="20000"/>
          </a:bodyPr>
          <a:lstStyle/>
          <a:p>
            <a:r>
              <a:rPr lang="en-GB" sz="3000" dirty="0">
                <a:solidFill>
                  <a:schemeClr val="tx1">
                    <a:lumMod val="65000"/>
                    <a:lumOff val="35000"/>
                  </a:schemeClr>
                </a:solidFill>
              </a:rPr>
              <a:t>Most common issues:</a:t>
            </a:r>
          </a:p>
          <a:p>
            <a:pPr algn="l"/>
            <a:endParaRPr lang="en-GB" dirty="0">
              <a:solidFill>
                <a:schemeClr val="tx1">
                  <a:lumMod val="65000"/>
                  <a:lumOff val="35000"/>
                </a:schemeClr>
              </a:solidFill>
            </a:endParaRPr>
          </a:p>
          <a:p>
            <a:pPr marL="457200" indent="-457200" algn="l">
              <a:buFont typeface="Arial" panose="020B0604020202020204" pitchFamily="34" charset="0"/>
              <a:buChar char="•"/>
            </a:pPr>
            <a:r>
              <a:rPr lang="en-GB" sz="2800" dirty="0">
                <a:solidFill>
                  <a:schemeClr val="tx1">
                    <a:lumMod val="65000"/>
                    <a:lumOff val="35000"/>
                  </a:schemeClr>
                </a:solidFill>
              </a:rPr>
              <a:t>Side effects of the orthodox hypertensive medication (gout, skin rashes, dry cough)</a:t>
            </a:r>
          </a:p>
          <a:p>
            <a:pPr marL="457200" indent="-457200" algn="l">
              <a:buFont typeface="Arial" panose="020B0604020202020204" pitchFamily="34" charset="0"/>
              <a:buChar char="•"/>
            </a:pPr>
            <a:r>
              <a:rPr lang="en-GB" sz="2800" dirty="0">
                <a:solidFill>
                  <a:schemeClr val="tx1">
                    <a:lumMod val="65000"/>
                    <a:lumOff val="35000"/>
                  </a:schemeClr>
                </a:solidFill>
              </a:rPr>
              <a:t>BP still poorly controlled</a:t>
            </a:r>
          </a:p>
          <a:p>
            <a:pPr marL="457200" indent="-457200" algn="l">
              <a:buFont typeface="Arial" panose="020B0604020202020204" pitchFamily="34" charset="0"/>
              <a:buChar char="•"/>
            </a:pPr>
            <a:r>
              <a:rPr lang="en-GB" sz="2800" dirty="0">
                <a:solidFill>
                  <a:schemeClr val="tx1">
                    <a:lumMod val="65000"/>
                    <a:lumOff val="35000"/>
                  </a:schemeClr>
                </a:solidFill>
              </a:rPr>
              <a:t>Patients taking anti-coagulants – there are contraindications for specific herbs and some supplements (start on low doses and monitor INR)</a:t>
            </a:r>
          </a:p>
          <a:p>
            <a:pPr marL="457200" indent="-457200" algn="l">
              <a:buFont typeface="Arial" panose="020B0604020202020204" pitchFamily="34" charset="0"/>
              <a:buChar char="•"/>
            </a:pPr>
            <a:endParaRPr lang="en-GB" sz="2800" dirty="0">
              <a:solidFill>
                <a:schemeClr val="tx1">
                  <a:lumMod val="65000"/>
                  <a:lumOff val="35000"/>
                </a:schemeClr>
              </a:solidFill>
            </a:endParaRPr>
          </a:p>
          <a:p>
            <a:pPr marL="457200" indent="-457200" algn="l">
              <a:buFont typeface="Arial" panose="020B0604020202020204" pitchFamily="34" charset="0"/>
              <a:buChar char="•"/>
            </a:pPr>
            <a:endParaRPr lang="en-GB" sz="2800"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30</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856693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sz="3600" dirty="0">
                <a:solidFill>
                  <a:srgbClr val="1D390D"/>
                </a:solidFill>
              </a:rPr>
              <a:t>Case history 1</a:t>
            </a:r>
          </a:p>
        </p:txBody>
      </p:sp>
      <p:sp>
        <p:nvSpPr>
          <p:cNvPr id="3" name="Subtitle 2"/>
          <p:cNvSpPr>
            <a:spLocks noGrp="1"/>
          </p:cNvSpPr>
          <p:nvPr>
            <p:ph type="subTitle" idx="1"/>
          </p:nvPr>
        </p:nvSpPr>
        <p:spPr>
          <a:xfrm>
            <a:off x="1331640" y="2348880"/>
            <a:ext cx="7056784" cy="3672408"/>
          </a:xfrm>
        </p:spPr>
        <p:txBody>
          <a:bodyPr numCol="1">
            <a:normAutofit/>
          </a:bodyPr>
          <a:lstStyle/>
          <a:p>
            <a:pPr marL="457200" indent="-457200" algn="l">
              <a:buFont typeface="Arial" panose="020B0604020202020204" pitchFamily="34" charset="0"/>
              <a:buChar char="•"/>
            </a:pPr>
            <a:r>
              <a:rPr lang="en-GB" sz="2800" dirty="0">
                <a:solidFill>
                  <a:schemeClr val="tx1">
                    <a:lumMod val="65000"/>
                    <a:lumOff val="35000"/>
                  </a:schemeClr>
                </a:solidFill>
              </a:rPr>
              <a:t>Mrs W., age 73, first seen 2004</a:t>
            </a:r>
          </a:p>
          <a:p>
            <a:pPr marL="457200" indent="-457200" algn="l">
              <a:buFont typeface="Arial" panose="020B0604020202020204" pitchFamily="34" charset="0"/>
              <a:buChar char="•"/>
            </a:pPr>
            <a:r>
              <a:rPr lang="en-GB" sz="2800" dirty="0">
                <a:solidFill>
                  <a:schemeClr val="tx1">
                    <a:lumMod val="65000"/>
                    <a:lumOff val="35000"/>
                  </a:schemeClr>
                </a:solidFill>
              </a:rPr>
              <a:t>Initially came with hot flushes and moderate hypertension (150/90)</a:t>
            </a:r>
          </a:p>
          <a:p>
            <a:pPr marL="457200" indent="-457200" algn="l">
              <a:buFont typeface="Arial" panose="020B0604020202020204" pitchFamily="34" charset="0"/>
              <a:buChar char="•"/>
            </a:pPr>
            <a:r>
              <a:rPr lang="en-GB" sz="2800" dirty="0">
                <a:solidFill>
                  <a:schemeClr val="tx1">
                    <a:lumMod val="65000"/>
                    <a:lumOff val="35000"/>
                  </a:schemeClr>
                </a:solidFill>
              </a:rPr>
              <a:t>History of HRT for 10 years and recent hysterectomy due to fibroids</a:t>
            </a:r>
          </a:p>
          <a:p>
            <a:pPr marL="457200" indent="-457200" algn="l">
              <a:buFont typeface="Arial" panose="020B0604020202020204" pitchFamily="34" charset="0"/>
              <a:buChar char="•"/>
            </a:pPr>
            <a:r>
              <a:rPr lang="en-GB" sz="2800" dirty="0">
                <a:solidFill>
                  <a:schemeClr val="tx1">
                    <a:lumMod val="65000"/>
                    <a:lumOff val="35000"/>
                  </a:schemeClr>
                </a:solidFill>
              </a:rPr>
              <a:t>Very active physically and having good diet</a:t>
            </a:r>
          </a:p>
        </p:txBody>
      </p:sp>
      <p:sp>
        <p:nvSpPr>
          <p:cNvPr id="4" name="Slide Number Placeholder 3"/>
          <p:cNvSpPr>
            <a:spLocks noGrp="1"/>
          </p:cNvSpPr>
          <p:nvPr>
            <p:ph type="sldNum" sz="quarter" idx="12"/>
          </p:nvPr>
        </p:nvSpPr>
        <p:spPr/>
        <p:txBody>
          <a:bodyPr/>
          <a:lstStyle/>
          <a:p>
            <a:fld id="{48F32435-2177-4FCE-B1F8-76AE89477C37}" type="slidenum">
              <a:rPr lang="en-GB" smtClean="0"/>
              <a:pPr/>
              <a:t>31</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392257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sz="3600" dirty="0">
                <a:solidFill>
                  <a:srgbClr val="1D390D"/>
                </a:solidFill>
              </a:rPr>
              <a:t>Case history 1</a:t>
            </a:r>
          </a:p>
        </p:txBody>
      </p:sp>
      <p:sp>
        <p:nvSpPr>
          <p:cNvPr id="3" name="Subtitle 2"/>
          <p:cNvSpPr>
            <a:spLocks noGrp="1"/>
          </p:cNvSpPr>
          <p:nvPr>
            <p:ph type="subTitle" idx="1"/>
          </p:nvPr>
        </p:nvSpPr>
        <p:spPr>
          <a:xfrm>
            <a:off x="1331640" y="2348880"/>
            <a:ext cx="7056784" cy="3672408"/>
          </a:xfrm>
        </p:spPr>
        <p:txBody>
          <a:bodyPr numCol="1">
            <a:normAutofit fontScale="92500" lnSpcReduction="20000"/>
          </a:bodyPr>
          <a:lstStyle/>
          <a:p>
            <a:pPr algn="l"/>
            <a:r>
              <a:rPr lang="en-GB" sz="2800" dirty="0">
                <a:solidFill>
                  <a:schemeClr val="tx1">
                    <a:lumMod val="65000"/>
                    <a:lumOff val="35000"/>
                  </a:schemeClr>
                </a:solidFill>
                <a:latin typeface="+mj-lt"/>
                <a:cs typeface="Lucida Sans Unicode" panose="020B0602030504020204" pitchFamily="34" charset="0"/>
              </a:rPr>
              <a:t>Initial prescription:</a:t>
            </a:r>
          </a:p>
          <a:p>
            <a:pPr algn="l"/>
            <a:r>
              <a:rPr lang="en-GB" sz="2800" dirty="0">
                <a:solidFill>
                  <a:srgbClr val="1D390D"/>
                </a:solidFill>
                <a:latin typeface="Lucida Sans Unicode" panose="020B0602030504020204" pitchFamily="34" charset="0"/>
                <a:cs typeface="Lucida Sans Unicode" panose="020B0602030504020204" pitchFamily="34" charset="0"/>
              </a:rPr>
              <a:t>℞1</a:t>
            </a:r>
          </a:p>
          <a:p>
            <a:pPr algn="l"/>
            <a:r>
              <a:rPr lang="en-GB" sz="2800" dirty="0" err="1">
                <a:solidFill>
                  <a:schemeClr val="tx1">
                    <a:lumMod val="65000"/>
                    <a:lumOff val="35000"/>
                  </a:schemeClr>
                </a:solidFill>
              </a:rPr>
              <a:t>Crataegus</a:t>
            </a:r>
            <a:r>
              <a:rPr lang="en-GB" sz="2800" dirty="0">
                <a:solidFill>
                  <a:schemeClr val="tx1">
                    <a:lumMod val="65000"/>
                    <a:lumOff val="35000"/>
                  </a:schemeClr>
                </a:solidFill>
              </a:rPr>
              <a:t> </a:t>
            </a:r>
            <a:r>
              <a:rPr lang="en-GB" sz="2800" dirty="0" err="1">
                <a:solidFill>
                  <a:schemeClr val="tx1">
                    <a:lumMod val="65000"/>
                    <a:lumOff val="35000"/>
                  </a:schemeClr>
                </a:solidFill>
              </a:rPr>
              <a:t>oxycantha</a:t>
            </a:r>
            <a:r>
              <a:rPr lang="en-GB" sz="2800" dirty="0">
                <a:solidFill>
                  <a:schemeClr val="tx1">
                    <a:lumMod val="65000"/>
                    <a:lumOff val="35000"/>
                  </a:schemeClr>
                </a:solidFill>
              </a:rPr>
              <a:t>     25</a:t>
            </a:r>
          </a:p>
          <a:p>
            <a:pPr algn="l"/>
            <a:r>
              <a:rPr lang="en-GB" sz="2800" dirty="0" err="1">
                <a:solidFill>
                  <a:schemeClr val="tx1">
                    <a:lumMod val="65000"/>
                    <a:lumOff val="35000"/>
                  </a:schemeClr>
                </a:solidFill>
              </a:rPr>
              <a:t>Achillea</a:t>
            </a:r>
            <a:r>
              <a:rPr lang="en-GB" sz="2800" dirty="0">
                <a:solidFill>
                  <a:schemeClr val="tx1">
                    <a:lumMod val="65000"/>
                    <a:lumOff val="35000"/>
                  </a:schemeClr>
                </a:solidFill>
              </a:rPr>
              <a:t> </a:t>
            </a:r>
            <a:r>
              <a:rPr lang="en-GB" sz="2800" dirty="0" err="1">
                <a:solidFill>
                  <a:schemeClr val="tx1">
                    <a:lumMod val="65000"/>
                    <a:lumOff val="35000"/>
                  </a:schemeClr>
                </a:solidFill>
              </a:rPr>
              <a:t>millefolium</a:t>
            </a:r>
            <a:r>
              <a:rPr lang="en-GB" sz="2800" dirty="0">
                <a:solidFill>
                  <a:schemeClr val="tx1">
                    <a:lumMod val="65000"/>
                    <a:lumOff val="35000"/>
                  </a:schemeClr>
                </a:solidFill>
              </a:rPr>
              <a:t>       15</a:t>
            </a:r>
          </a:p>
          <a:p>
            <a:pPr algn="l"/>
            <a:r>
              <a:rPr lang="en-GB" sz="2800" dirty="0">
                <a:solidFill>
                  <a:schemeClr val="tx1">
                    <a:lumMod val="65000"/>
                    <a:lumOff val="35000"/>
                  </a:schemeClr>
                </a:solidFill>
              </a:rPr>
              <a:t>Viburnum </a:t>
            </a:r>
            <a:r>
              <a:rPr lang="en-GB" sz="2800" dirty="0" err="1">
                <a:solidFill>
                  <a:schemeClr val="tx1">
                    <a:lumMod val="65000"/>
                    <a:lumOff val="35000"/>
                  </a:schemeClr>
                </a:solidFill>
              </a:rPr>
              <a:t>opulus</a:t>
            </a:r>
            <a:r>
              <a:rPr lang="en-GB" sz="2800" dirty="0">
                <a:solidFill>
                  <a:schemeClr val="tx1">
                    <a:lumMod val="65000"/>
                    <a:lumOff val="35000"/>
                  </a:schemeClr>
                </a:solidFill>
              </a:rPr>
              <a:t>	      10         </a:t>
            </a:r>
            <a:r>
              <a:rPr lang="en-GB" sz="2000" dirty="0">
                <a:solidFill>
                  <a:schemeClr val="tx1">
                    <a:lumMod val="65000"/>
                    <a:lumOff val="35000"/>
                  </a:schemeClr>
                </a:solidFill>
              </a:rPr>
              <a:t>Sig 7.5ml bid</a:t>
            </a:r>
          </a:p>
          <a:p>
            <a:pPr algn="l"/>
            <a:r>
              <a:rPr lang="en-GB" sz="2800" dirty="0" err="1">
                <a:solidFill>
                  <a:schemeClr val="tx1">
                    <a:lumMod val="65000"/>
                    <a:lumOff val="35000"/>
                  </a:schemeClr>
                </a:solidFill>
              </a:rPr>
              <a:t>Hypericum</a:t>
            </a:r>
            <a:r>
              <a:rPr lang="en-GB" sz="2800" dirty="0">
                <a:solidFill>
                  <a:schemeClr val="tx1">
                    <a:lumMod val="65000"/>
                    <a:lumOff val="35000"/>
                  </a:schemeClr>
                </a:solidFill>
              </a:rPr>
              <a:t> </a:t>
            </a:r>
            <a:r>
              <a:rPr lang="en-GB" sz="2800" dirty="0" err="1">
                <a:solidFill>
                  <a:schemeClr val="tx1">
                    <a:lumMod val="65000"/>
                    <a:lumOff val="35000"/>
                  </a:schemeClr>
                </a:solidFill>
              </a:rPr>
              <a:t>perforatum</a:t>
            </a:r>
            <a:r>
              <a:rPr lang="en-GB" sz="2800" dirty="0">
                <a:solidFill>
                  <a:schemeClr val="tx1">
                    <a:lumMod val="65000"/>
                    <a:lumOff val="35000"/>
                  </a:schemeClr>
                </a:solidFill>
              </a:rPr>
              <a:t> 20</a:t>
            </a:r>
          </a:p>
          <a:p>
            <a:pPr algn="l"/>
            <a:r>
              <a:rPr lang="en-GB" sz="2800" dirty="0" err="1">
                <a:solidFill>
                  <a:schemeClr val="tx1">
                    <a:lumMod val="65000"/>
                    <a:lumOff val="35000"/>
                  </a:schemeClr>
                </a:solidFill>
              </a:rPr>
              <a:t>Cimicifuga</a:t>
            </a:r>
            <a:r>
              <a:rPr lang="en-GB" sz="2800" dirty="0">
                <a:solidFill>
                  <a:schemeClr val="tx1">
                    <a:lumMod val="65000"/>
                    <a:lumOff val="35000"/>
                  </a:schemeClr>
                </a:solidFill>
              </a:rPr>
              <a:t> </a:t>
            </a:r>
            <a:r>
              <a:rPr lang="en-GB" sz="2800" dirty="0" err="1">
                <a:solidFill>
                  <a:schemeClr val="tx1">
                    <a:lumMod val="65000"/>
                    <a:lumOff val="35000"/>
                  </a:schemeClr>
                </a:solidFill>
              </a:rPr>
              <a:t>racemosa</a:t>
            </a:r>
            <a:r>
              <a:rPr lang="en-GB" sz="2800" dirty="0">
                <a:solidFill>
                  <a:schemeClr val="tx1">
                    <a:lumMod val="65000"/>
                    <a:lumOff val="35000"/>
                  </a:schemeClr>
                </a:solidFill>
              </a:rPr>
              <a:t>      30</a:t>
            </a:r>
          </a:p>
          <a:p>
            <a:pPr algn="l"/>
            <a:r>
              <a:rPr lang="en-GB" sz="2800" dirty="0">
                <a:solidFill>
                  <a:srgbClr val="1D390D"/>
                </a:solidFill>
                <a:latin typeface="Lucida Sans Unicode" panose="020B0602030504020204" pitchFamily="34" charset="0"/>
                <a:cs typeface="Lucida Sans Unicode" panose="020B0602030504020204" pitchFamily="34" charset="0"/>
              </a:rPr>
              <a:t>℞2</a:t>
            </a:r>
          </a:p>
          <a:p>
            <a:pPr algn="l"/>
            <a:r>
              <a:rPr lang="en-GB" sz="2800" dirty="0">
                <a:solidFill>
                  <a:schemeClr val="tx1">
                    <a:lumMod val="65000"/>
                    <a:lumOff val="35000"/>
                  </a:schemeClr>
                </a:solidFill>
              </a:rPr>
              <a:t>Garlic juice 200ml   </a:t>
            </a:r>
            <a:r>
              <a:rPr lang="en-GB" sz="2200" dirty="0">
                <a:solidFill>
                  <a:schemeClr val="tx1">
                    <a:lumMod val="65000"/>
                    <a:lumOff val="35000"/>
                  </a:schemeClr>
                </a:solidFill>
              </a:rPr>
              <a:t>Sig 5ml a day</a:t>
            </a:r>
          </a:p>
        </p:txBody>
      </p:sp>
      <p:sp>
        <p:nvSpPr>
          <p:cNvPr id="4" name="Slide Number Placeholder 3"/>
          <p:cNvSpPr>
            <a:spLocks noGrp="1"/>
          </p:cNvSpPr>
          <p:nvPr>
            <p:ph type="sldNum" sz="quarter" idx="12"/>
          </p:nvPr>
        </p:nvSpPr>
        <p:spPr/>
        <p:txBody>
          <a:bodyPr/>
          <a:lstStyle/>
          <a:p>
            <a:fld id="{48F32435-2177-4FCE-B1F8-76AE89477C37}" type="slidenum">
              <a:rPr lang="en-GB" smtClean="0"/>
              <a:pPr/>
              <a:t>32</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397596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sz="3600" dirty="0">
                <a:solidFill>
                  <a:srgbClr val="1D390D"/>
                </a:solidFill>
              </a:rPr>
              <a:t>Case history 1</a:t>
            </a:r>
          </a:p>
        </p:txBody>
      </p:sp>
      <p:sp>
        <p:nvSpPr>
          <p:cNvPr id="3" name="Subtitle 2"/>
          <p:cNvSpPr>
            <a:spLocks noGrp="1"/>
          </p:cNvSpPr>
          <p:nvPr>
            <p:ph type="subTitle" idx="1"/>
          </p:nvPr>
        </p:nvSpPr>
        <p:spPr>
          <a:xfrm>
            <a:off x="1331640" y="2348880"/>
            <a:ext cx="7056784" cy="3672408"/>
          </a:xfrm>
        </p:spPr>
        <p:txBody>
          <a:bodyPr numCol="1">
            <a:normAutofit fontScale="92500" lnSpcReduction="20000"/>
          </a:bodyPr>
          <a:lstStyle/>
          <a:p>
            <a:pPr marL="342900" indent="-342900" algn="l">
              <a:buFont typeface="Arial" panose="020B0604020202020204" pitchFamily="34" charset="0"/>
              <a:buChar char="•"/>
            </a:pPr>
            <a:r>
              <a:rPr lang="en-GB" sz="2200" dirty="0">
                <a:solidFill>
                  <a:schemeClr val="tx1">
                    <a:lumMod val="65000"/>
                    <a:lumOff val="35000"/>
                  </a:schemeClr>
                </a:solidFill>
              </a:rPr>
              <a:t>Blood pressure stabilised over next few months to the average 125/85, occasionally going up to 140/90, a course of garlic juice normally brought the pressure down</a:t>
            </a:r>
          </a:p>
          <a:p>
            <a:pPr marL="342900" indent="-342900" algn="l">
              <a:buFont typeface="Arial" panose="020B0604020202020204" pitchFamily="34" charset="0"/>
              <a:buChar char="•"/>
            </a:pPr>
            <a:r>
              <a:rPr lang="en-GB" sz="2200" dirty="0">
                <a:solidFill>
                  <a:schemeClr val="tx1">
                    <a:lumMod val="65000"/>
                    <a:lumOff val="35000"/>
                  </a:schemeClr>
                </a:solidFill>
              </a:rPr>
              <a:t>In 2014 I added a prescription for improved thyroid function plus meadowsweet tea (1 cup a day) plus the patient started taking Aloe </a:t>
            </a:r>
            <a:r>
              <a:rPr lang="en-GB" sz="2200" dirty="0" err="1">
                <a:solidFill>
                  <a:schemeClr val="tx1">
                    <a:lumMod val="65000"/>
                    <a:lumOff val="35000"/>
                  </a:schemeClr>
                </a:solidFill>
              </a:rPr>
              <a:t>vera</a:t>
            </a:r>
            <a:r>
              <a:rPr lang="en-GB" sz="2200" dirty="0">
                <a:solidFill>
                  <a:schemeClr val="tx1">
                    <a:lumMod val="65000"/>
                    <a:lumOff val="35000"/>
                  </a:schemeClr>
                </a:solidFill>
              </a:rPr>
              <a:t> gel  (5-10ml a day) </a:t>
            </a:r>
          </a:p>
          <a:p>
            <a:pPr algn="l"/>
            <a:r>
              <a:rPr lang="en-GB" sz="2400" dirty="0">
                <a:solidFill>
                  <a:srgbClr val="1D390D"/>
                </a:solidFill>
                <a:latin typeface="Lucida Sans Unicode" panose="020B0602030504020204" pitchFamily="34" charset="0"/>
                <a:cs typeface="Lucida Sans Unicode" panose="020B0602030504020204" pitchFamily="34" charset="0"/>
              </a:rPr>
              <a:t>℞3</a:t>
            </a:r>
          </a:p>
          <a:p>
            <a:pPr algn="l"/>
            <a:r>
              <a:rPr lang="en-GB" sz="2400" dirty="0" err="1">
                <a:solidFill>
                  <a:schemeClr val="tx1">
                    <a:lumMod val="65000"/>
                    <a:lumOff val="35000"/>
                  </a:schemeClr>
                </a:solidFill>
              </a:rPr>
              <a:t>Withania</a:t>
            </a:r>
            <a:r>
              <a:rPr lang="en-GB" sz="2400" dirty="0">
                <a:solidFill>
                  <a:schemeClr val="tx1">
                    <a:lumMod val="65000"/>
                    <a:lumOff val="35000"/>
                  </a:schemeClr>
                </a:solidFill>
              </a:rPr>
              <a:t> </a:t>
            </a:r>
            <a:r>
              <a:rPr lang="en-GB" sz="2400" dirty="0" err="1">
                <a:solidFill>
                  <a:schemeClr val="tx1">
                    <a:lumMod val="65000"/>
                    <a:lumOff val="35000"/>
                  </a:schemeClr>
                </a:solidFill>
              </a:rPr>
              <a:t>somnifera</a:t>
            </a:r>
            <a:r>
              <a:rPr lang="en-GB" sz="2400" dirty="0">
                <a:solidFill>
                  <a:schemeClr val="tx1">
                    <a:lumMod val="65000"/>
                    <a:lumOff val="35000"/>
                  </a:schemeClr>
                </a:solidFill>
              </a:rPr>
              <a:t>  35</a:t>
            </a:r>
          </a:p>
          <a:p>
            <a:pPr algn="l"/>
            <a:r>
              <a:rPr lang="en-GB" sz="2400" dirty="0">
                <a:solidFill>
                  <a:schemeClr val="tx1">
                    <a:lumMod val="65000"/>
                    <a:lumOff val="35000"/>
                  </a:schemeClr>
                </a:solidFill>
              </a:rPr>
              <a:t>Ginkgo biloba             15</a:t>
            </a:r>
          </a:p>
          <a:p>
            <a:pPr algn="l"/>
            <a:r>
              <a:rPr lang="en-GB" sz="2400" dirty="0" err="1">
                <a:solidFill>
                  <a:schemeClr val="tx1">
                    <a:lumMod val="65000"/>
                    <a:lumOff val="35000"/>
                  </a:schemeClr>
                </a:solidFill>
              </a:rPr>
              <a:t>Harpagothytum</a:t>
            </a:r>
            <a:r>
              <a:rPr lang="en-GB" sz="2400" dirty="0">
                <a:solidFill>
                  <a:schemeClr val="tx1">
                    <a:lumMod val="65000"/>
                    <a:lumOff val="35000"/>
                  </a:schemeClr>
                </a:solidFill>
              </a:rPr>
              <a:t>  p.    15        </a:t>
            </a:r>
            <a:r>
              <a:rPr lang="en-GB" sz="1800" dirty="0">
                <a:solidFill>
                  <a:schemeClr val="tx1">
                    <a:lumMod val="65000"/>
                    <a:lumOff val="35000"/>
                  </a:schemeClr>
                </a:solidFill>
              </a:rPr>
              <a:t>Sig  Initially 5ml, </a:t>
            </a:r>
            <a:r>
              <a:rPr lang="en-GB" sz="1800" dirty="0" err="1">
                <a:solidFill>
                  <a:schemeClr val="tx1">
                    <a:lumMod val="65000"/>
                    <a:lumOff val="35000"/>
                  </a:schemeClr>
                </a:solidFill>
              </a:rPr>
              <a:t>tds</a:t>
            </a:r>
            <a:r>
              <a:rPr lang="en-GB" sz="1800" dirty="0">
                <a:solidFill>
                  <a:schemeClr val="tx1">
                    <a:lumMod val="65000"/>
                    <a:lumOff val="35000"/>
                  </a:schemeClr>
                </a:solidFill>
              </a:rPr>
              <a:t> then 5ml 1 x day</a:t>
            </a:r>
          </a:p>
          <a:p>
            <a:pPr algn="l"/>
            <a:r>
              <a:rPr lang="en-GB" sz="2400" dirty="0" err="1">
                <a:solidFill>
                  <a:schemeClr val="tx1">
                    <a:lumMod val="65000"/>
                    <a:lumOff val="35000"/>
                  </a:schemeClr>
                </a:solidFill>
              </a:rPr>
              <a:t>Eleuthrococcus</a:t>
            </a:r>
            <a:r>
              <a:rPr lang="en-GB" sz="2400" dirty="0">
                <a:solidFill>
                  <a:schemeClr val="tx1">
                    <a:lumMod val="65000"/>
                    <a:lumOff val="35000"/>
                  </a:schemeClr>
                </a:solidFill>
              </a:rPr>
              <a:t>  s.      20</a:t>
            </a:r>
          </a:p>
          <a:p>
            <a:pPr algn="l"/>
            <a:r>
              <a:rPr lang="en-GB" sz="2400" dirty="0" err="1">
                <a:solidFill>
                  <a:schemeClr val="tx1">
                    <a:lumMod val="65000"/>
                    <a:lumOff val="35000"/>
                  </a:schemeClr>
                </a:solidFill>
              </a:rPr>
              <a:t>Fucus</a:t>
            </a:r>
            <a:r>
              <a:rPr lang="en-GB" sz="2400" dirty="0">
                <a:solidFill>
                  <a:schemeClr val="tx1">
                    <a:lumMod val="65000"/>
                    <a:lumOff val="35000"/>
                  </a:schemeClr>
                </a:solidFill>
              </a:rPr>
              <a:t> </a:t>
            </a:r>
            <a:r>
              <a:rPr lang="en-GB" sz="2400" dirty="0" err="1">
                <a:solidFill>
                  <a:schemeClr val="tx1">
                    <a:lumMod val="65000"/>
                    <a:lumOff val="35000"/>
                  </a:schemeClr>
                </a:solidFill>
              </a:rPr>
              <a:t>vesiculosus</a:t>
            </a:r>
            <a:r>
              <a:rPr lang="en-GB" sz="2400" dirty="0">
                <a:solidFill>
                  <a:schemeClr val="tx1">
                    <a:lumMod val="65000"/>
                    <a:lumOff val="35000"/>
                  </a:schemeClr>
                </a:solidFill>
              </a:rPr>
              <a:t>       20</a:t>
            </a:r>
          </a:p>
          <a:p>
            <a:pPr marL="342900" indent="-342900" algn="l">
              <a:buFont typeface="Arial" panose="020B0604020202020204" pitchFamily="34" charset="0"/>
              <a:buChar char="•"/>
            </a:pPr>
            <a:endParaRPr lang="en-GB" sz="2200"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33</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387361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sz="3600" dirty="0">
                <a:solidFill>
                  <a:srgbClr val="1D390D"/>
                </a:solidFill>
              </a:rPr>
              <a:t>Case history 1</a:t>
            </a:r>
          </a:p>
        </p:txBody>
      </p:sp>
      <p:sp>
        <p:nvSpPr>
          <p:cNvPr id="3" name="Subtitle 2"/>
          <p:cNvSpPr>
            <a:spLocks noGrp="1"/>
          </p:cNvSpPr>
          <p:nvPr>
            <p:ph type="subTitle" idx="1"/>
          </p:nvPr>
        </p:nvSpPr>
        <p:spPr>
          <a:xfrm>
            <a:off x="1331640" y="2348880"/>
            <a:ext cx="7056784" cy="3672408"/>
          </a:xfrm>
        </p:spPr>
        <p:txBody>
          <a:bodyPr numCol="1">
            <a:normAutofit/>
          </a:bodyPr>
          <a:lstStyle/>
          <a:p>
            <a:pPr marL="342900" indent="-342900" algn="l">
              <a:buFont typeface="Arial" panose="020B0604020202020204" pitchFamily="34" charset="0"/>
              <a:buChar char="•"/>
            </a:pPr>
            <a:r>
              <a:rPr lang="en-GB" sz="2200" dirty="0">
                <a:solidFill>
                  <a:schemeClr val="tx1">
                    <a:lumMod val="65000"/>
                    <a:lumOff val="35000"/>
                  </a:schemeClr>
                </a:solidFill>
              </a:rPr>
              <a:t>The patient has been taking the same blood pressure regulating mix for the last 5 years as below:</a:t>
            </a:r>
          </a:p>
          <a:p>
            <a:pPr algn="l"/>
            <a:r>
              <a:rPr lang="en-GB" sz="2400" dirty="0">
                <a:solidFill>
                  <a:srgbClr val="1D390D"/>
                </a:solidFill>
                <a:latin typeface="Lucida Sans Unicode" panose="020B0602030504020204" pitchFamily="34" charset="0"/>
                <a:cs typeface="Lucida Sans Unicode" panose="020B0602030504020204" pitchFamily="34" charset="0"/>
              </a:rPr>
              <a:t>℞4</a:t>
            </a:r>
          </a:p>
          <a:p>
            <a:pPr algn="l"/>
            <a:r>
              <a:rPr lang="en-GB" sz="2400" dirty="0" err="1">
                <a:solidFill>
                  <a:schemeClr val="tx1">
                    <a:lumMod val="65000"/>
                    <a:lumOff val="35000"/>
                  </a:schemeClr>
                </a:solidFill>
              </a:rPr>
              <a:t>Valeriana</a:t>
            </a:r>
            <a:r>
              <a:rPr lang="en-GB" sz="2400" dirty="0">
                <a:solidFill>
                  <a:schemeClr val="tx1">
                    <a:lumMod val="65000"/>
                    <a:lumOff val="35000"/>
                  </a:schemeClr>
                </a:solidFill>
              </a:rPr>
              <a:t> officinalis 1:1 15</a:t>
            </a:r>
          </a:p>
          <a:p>
            <a:pPr algn="l"/>
            <a:r>
              <a:rPr lang="en-GB" sz="2400" dirty="0" err="1">
                <a:solidFill>
                  <a:schemeClr val="tx1">
                    <a:lumMod val="65000"/>
                    <a:lumOff val="35000"/>
                  </a:schemeClr>
                </a:solidFill>
              </a:rPr>
              <a:t>Achillea</a:t>
            </a:r>
            <a:r>
              <a:rPr lang="en-GB" sz="2400" dirty="0">
                <a:solidFill>
                  <a:schemeClr val="tx1">
                    <a:lumMod val="65000"/>
                    <a:lumOff val="35000"/>
                  </a:schemeClr>
                </a:solidFill>
              </a:rPr>
              <a:t> </a:t>
            </a:r>
            <a:r>
              <a:rPr lang="en-GB" sz="2400" dirty="0" err="1">
                <a:solidFill>
                  <a:schemeClr val="tx1">
                    <a:lumMod val="65000"/>
                    <a:lumOff val="35000"/>
                  </a:schemeClr>
                </a:solidFill>
              </a:rPr>
              <a:t>millefolium</a:t>
            </a:r>
            <a:r>
              <a:rPr lang="en-GB" sz="2400" dirty="0">
                <a:solidFill>
                  <a:schemeClr val="tx1">
                    <a:lumMod val="65000"/>
                    <a:lumOff val="35000"/>
                  </a:schemeClr>
                </a:solidFill>
              </a:rPr>
              <a:t>        15</a:t>
            </a:r>
          </a:p>
          <a:p>
            <a:pPr algn="l"/>
            <a:r>
              <a:rPr lang="en-GB" sz="2400" dirty="0" err="1">
                <a:solidFill>
                  <a:schemeClr val="tx1">
                    <a:lumMod val="65000"/>
                    <a:lumOff val="35000"/>
                  </a:schemeClr>
                </a:solidFill>
              </a:rPr>
              <a:t>Crataegus</a:t>
            </a:r>
            <a:r>
              <a:rPr lang="en-GB" sz="2400" dirty="0">
                <a:solidFill>
                  <a:schemeClr val="tx1">
                    <a:lumMod val="65000"/>
                    <a:lumOff val="35000"/>
                  </a:schemeClr>
                </a:solidFill>
              </a:rPr>
              <a:t> </a:t>
            </a:r>
            <a:r>
              <a:rPr lang="en-GB" sz="2400" dirty="0" err="1">
                <a:solidFill>
                  <a:schemeClr val="tx1">
                    <a:lumMod val="65000"/>
                    <a:lumOff val="35000"/>
                  </a:schemeClr>
                </a:solidFill>
              </a:rPr>
              <a:t>oxycanth</a:t>
            </a:r>
            <a:r>
              <a:rPr lang="en-GB" sz="2400" dirty="0">
                <a:solidFill>
                  <a:schemeClr val="tx1">
                    <a:lumMod val="65000"/>
                    <a:lumOff val="35000"/>
                  </a:schemeClr>
                </a:solidFill>
              </a:rPr>
              <a:t>.       45        </a:t>
            </a:r>
            <a:r>
              <a:rPr lang="en-GB" sz="1800" dirty="0">
                <a:solidFill>
                  <a:schemeClr val="tx1">
                    <a:lumMod val="65000"/>
                    <a:lumOff val="35000"/>
                  </a:schemeClr>
                </a:solidFill>
              </a:rPr>
              <a:t>Sig 5ml, 1 x day</a:t>
            </a:r>
          </a:p>
          <a:p>
            <a:pPr algn="l"/>
            <a:r>
              <a:rPr lang="en-GB" sz="2400" dirty="0" err="1">
                <a:solidFill>
                  <a:schemeClr val="tx1">
                    <a:lumMod val="65000"/>
                    <a:lumOff val="35000"/>
                  </a:schemeClr>
                </a:solidFill>
              </a:rPr>
              <a:t>Tillia</a:t>
            </a:r>
            <a:r>
              <a:rPr lang="en-GB" sz="2400" dirty="0">
                <a:solidFill>
                  <a:schemeClr val="tx1">
                    <a:lumMod val="65000"/>
                    <a:lumOff val="35000"/>
                  </a:schemeClr>
                </a:solidFill>
              </a:rPr>
              <a:t> x </a:t>
            </a:r>
            <a:r>
              <a:rPr lang="en-GB" sz="2400" dirty="0" err="1">
                <a:solidFill>
                  <a:schemeClr val="tx1">
                    <a:lumMod val="65000"/>
                    <a:lumOff val="35000"/>
                  </a:schemeClr>
                </a:solidFill>
              </a:rPr>
              <a:t>europea</a:t>
            </a:r>
            <a:r>
              <a:rPr lang="en-GB" sz="2400" dirty="0">
                <a:solidFill>
                  <a:schemeClr val="tx1">
                    <a:lumMod val="65000"/>
                    <a:lumOff val="35000"/>
                  </a:schemeClr>
                </a:solidFill>
              </a:rPr>
              <a:t>                15</a:t>
            </a:r>
          </a:p>
          <a:p>
            <a:pPr algn="l"/>
            <a:r>
              <a:rPr lang="en-GB" sz="2400" dirty="0">
                <a:solidFill>
                  <a:schemeClr val="tx1">
                    <a:lumMod val="65000"/>
                    <a:lumOff val="35000"/>
                  </a:schemeClr>
                </a:solidFill>
              </a:rPr>
              <a:t>Viburnum </a:t>
            </a:r>
            <a:r>
              <a:rPr lang="en-GB" sz="2400" dirty="0" err="1">
                <a:solidFill>
                  <a:schemeClr val="tx1">
                    <a:lumMod val="65000"/>
                    <a:lumOff val="35000"/>
                  </a:schemeClr>
                </a:solidFill>
              </a:rPr>
              <a:t>prunifolium</a:t>
            </a:r>
            <a:r>
              <a:rPr lang="en-GB" sz="2400" dirty="0">
                <a:solidFill>
                  <a:schemeClr val="tx1">
                    <a:lumMod val="65000"/>
                    <a:lumOff val="35000"/>
                  </a:schemeClr>
                </a:solidFill>
              </a:rPr>
              <a:t>   15</a:t>
            </a:r>
          </a:p>
          <a:p>
            <a:pPr marL="342900" indent="-342900" algn="l">
              <a:buFont typeface="Arial" panose="020B0604020202020204" pitchFamily="34" charset="0"/>
              <a:buChar char="•"/>
            </a:pPr>
            <a:endParaRPr lang="en-GB" sz="2200"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34</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351790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sz="3600" dirty="0">
                <a:solidFill>
                  <a:srgbClr val="1D390D"/>
                </a:solidFill>
              </a:rPr>
              <a:t>Case history 1</a:t>
            </a:r>
          </a:p>
        </p:txBody>
      </p:sp>
      <p:sp>
        <p:nvSpPr>
          <p:cNvPr id="3" name="Subtitle 2"/>
          <p:cNvSpPr>
            <a:spLocks noGrp="1"/>
          </p:cNvSpPr>
          <p:nvPr>
            <p:ph type="subTitle" idx="1"/>
          </p:nvPr>
        </p:nvSpPr>
        <p:spPr>
          <a:xfrm>
            <a:off x="1331640" y="2348880"/>
            <a:ext cx="7056784" cy="3672408"/>
          </a:xfrm>
        </p:spPr>
        <p:txBody>
          <a:bodyPr numCol="1">
            <a:normAutofit/>
          </a:bodyPr>
          <a:lstStyle/>
          <a:p>
            <a:pPr marL="342900" indent="-342900" algn="l">
              <a:buFont typeface="Arial" panose="020B0604020202020204" pitchFamily="34" charset="0"/>
              <a:buChar char="•"/>
            </a:pPr>
            <a:r>
              <a:rPr lang="en-GB" sz="2400" dirty="0">
                <a:solidFill>
                  <a:schemeClr val="tx1">
                    <a:lumMod val="65000"/>
                    <a:lumOff val="35000"/>
                  </a:schemeClr>
                </a:solidFill>
              </a:rPr>
              <a:t>Last visit August 2015</a:t>
            </a:r>
          </a:p>
          <a:p>
            <a:pPr marL="342900" indent="-342900" algn="l">
              <a:buFont typeface="Arial" panose="020B0604020202020204" pitchFamily="34" charset="0"/>
              <a:buChar char="•"/>
            </a:pPr>
            <a:r>
              <a:rPr lang="en-GB" sz="2400" dirty="0">
                <a:solidFill>
                  <a:schemeClr val="tx1">
                    <a:lumMod val="65000"/>
                    <a:lumOff val="35000"/>
                  </a:schemeClr>
                </a:solidFill>
              </a:rPr>
              <a:t>Blood pressure 110/70</a:t>
            </a:r>
          </a:p>
          <a:p>
            <a:pPr marL="342900" indent="-342900" algn="l">
              <a:buFont typeface="Arial" panose="020B0604020202020204" pitchFamily="34" charset="0"/>
              <a:buChar char="•"/>
            </a:pPr>
            <a:r>
              <a:rPr lang="en-GB" sz="2400" dirty="0">
                <a:solidFill>
                  <a:schemeClr val="tx1">
                    <a:lumMod val="65000"/>
                    <a:lumOff val="35000"/>
                  </a:schemeClr>
                </a:solidFill>
              </a:rPr>
              <a:t>Decided to prescribe only </a:t>
            </a:r>
            <a:r>
              <a:rPr lang="en-GB" sz="2400" dirty="0" err="1">
                <a:solidFill>
                  <a:schemeClr val="tx1">
                    <a:lumMod val="65000"/>
                    <a:lumOff val="35000"/>
                  </a:schemeClr>
                </a:solidFill>
              </a:rPr>
              <a:t>Crataegus</a:t>
            </a:r>
            <a:r>
              <a:rPr lang="en-GB" sz="2400" dirty="0">
                <a:solidFill>
                  <a:schemeClr val="tx1">
                    <a:lumMod val="65000"/>
                    <a:lumOff val="35000"/>
                  </a:schemeClr>
                </a:solidFill>
              </a:rPr>
              <a:t> at 2-3ml/day</a:t>
            </a:r>
          </a:p>
          <a:p>
            <a:pPr marL="342900" indent="-342900" algn="l">
              <a:buFont typeface="Arial" panose="020B0604020202020204" pitchFamily="34" charset="0"/>
              <a:buChar char="•"/>
            </a:pPr>
            <a:r>
              <a:rPr lang="en-GB" sz="2400" dirty="0">
                <a:solidFill>
                  <a:schemeClr val="tx1">
                    <a:lumMod val="65000"/>
                    <a:lumOff val="35000"/>
                  </a:schemeClr>
                </a:solidFill>
              </a:rPr>
              <a:t>Continue with Aloe </a:t>
            </a:r>
            <a:r>
              <a:rPr lang="en-GB" sz="2400" dirty="0" err="1">
                <a:solidFill>
                  <a:schemeClr val="tx1">
                    <a:lumMod val="65000"/>
                    <a:lumOff val="35000"/>
                  </a:schemeClr>
                </a:solidFill>
              </a:rPr>
              <a:t>vera</a:t>
            </a:r>
            <a:r>
              <a:rPr lang="en-GB" sz="2400" dirty="0">
                <a:solidFill>
                  <a:schemeClr val="tx1">
                    <a:lumMod val="65000"/>
                    <a:lumOff val="35000"/>
                  </a:schemeClr>
                </a:solidFill>
              </a:rPr>
              <a:t>, meadowsweet tea and the thyroid function mix (the patient notices the difference in her energy level when not taking the latter)</a:t>
            </a:r>
          </a:p>
        </p:txBody>
      </p:sp>
      <p:sp>
        <p:nvSpPr>
          <p:cNvPr id="4" name="Slide Number Placeholder 3"/>
          <p:cNvSpPr>
            <a:spLocks noGrp="1"/>
          </p:cNvSpPr>
          <p:nvPr>
            <p:ph type="sldNum" sz="quarter" idx="12"/>
          </p:nvPr>
        </p:nvSpPr>
        <p:spPr/>
        <p:txBody>
          <a:bodyPr/>
          <a:lstStyle/>
          <a:p>
            <a:fld id="{48F32435-2177-4FCE-B1F8-76AE89477C37}" type="slidenum">
              <a:rPr lang="en-GB" smtClean="0"/>
              <a:pPr/>
              <a:t>35</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216034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sz="3600" dirty="0">
                <a:solidFill>
                  <a:srgbClr val="1D390D"/>
                </a:solidFill>
              </a:rPr>
              <a:t>Case history 2</a:t>
            </a:r>
          </a:p>
        </p:txBody>
      </p:sp>
      <p:sp>
        <p:nvSpPr>
          <p:cNvPr id="3" name="Subtitle 2"/>
          <p:cNvSpPr>
            <a:spLocks noGrp="1"/>
          </p:cNvSpPr>
          <p:nvPr>
            <p:ph type="subTitle" idx="1"/>
          </p:nvPr>
        </p:nvSpPr>
        <p:spPr>
          <a:xfrm>
            <a:off x="1331640" y="2348880"/>
            <a:ext cx="7056784" cy="3672408"/>
          </a:xfrm>
        </p:spPr>
        <p:txBody>
          <a:bodyPr numCol="1">
            <a:normAutofit fontScale="92500"/>
          </a:bodyPr>
          <a:lstStyle/>
          <a:p>
            <a:pPr marL="342900" indent="-342900" algn="l">
              <a:buFont typeface="Arial" panose="020B0604020202020204" pitchFamily="34" charset="0"/>
              <a:buChar char="•"/>
            </a:pPr>
            <a:r>
              <a:rPr lang="en-GB" sz="2400" dirty="0">
                <a:solidFill>
                  <a:schemeClr val="tx1">
                    <a:lumMod val="65000"/>
                    <a:lumOff val="35000"/>
                  </a:schemeClr>
                </a:solidFill>
              </a:rPr>
              <a:t> Mrs S., 58 years old</a:t>
            </a:r>
          </a:p>
          <a:p>
            <a:pPr marL="342900" indent="-342900" algn="l">
              <a:buFont typeface="Arial" panose="020B0604020202020204" pitchFamily="34" charset="0"/>
              <a:buChar char="•"/>
            </a:pPr>
            <a:r>
              <a:rPr lang="en-GB" sz="2400" dirty="0">
                <a:solidFill>
                  <a:schemeClr val="tx1">
                    <a:lumMod val="65000"/>
                    <a:lumOff val="35000"/>
                  </a:schemeClr>
                </a:solidFill>
              </a:rPr>
              <a:t>Initially consulted in 2008 with extreme anxiety </a:t>
            </a:r>
          </a:p>
          <a:p>
            <a:pPr marL="342900" indent="-342900" algn="l">
              <a:buFont typeface="Arial" panose="020B0604020202020204" pitchFamily="34" charset="0"/>
              <a:buChar char="•"/>
            </a:pPr>
            <a:r>
              <a:rPr lang="en-GB" sz="2400" dirty="0">
                <a:solidFill>
                  <a:schemeClr val="tx1">
                    <a:lumMod val="65000"/>
                    <a:lumOff val="35000"/>
                  </a:schemeClr>
                </a:solidFill>
              </a:rPr>
              <a:t>Overweight, occasional psoriasis, prone to sinus infections for which she took antibiotics repeatedly, phobia of hospitals and of orthodox medication except for antibiotics, symptoms of </a:t>
            </a:r>
            <a:r>
              <a:rPr lang="en-GB" sz="2400" dirty="0" err="1">
                <a:solidFill>
                  <a:schemeClr val="tx1">
                    <a:lumMod val="65000"/>
                    <a:lumOff val="35000"/>
                  </a:schemeClr>
                </a:solidFill>
              </a:rPr>
              <a:t>dysglycemia</a:t>
            </a:r>
            <a:endParaRPr lang="en-GB" sz="2400" dirty="0">
              <a:solidFill>
                <a:schemeClr val="tx1">
                  <a:lumMod val="65000"/>
                  <a:lumOff val="35000"/>
                </a:schemeClr>
              </a:solidFill>
            </a:endParaRPr>
          </a:p>
          <a:p>
            <a:pPr marL="342900" indent="-342900" algn="l">
              <a:buFont typeface="Arial" panose="020B0604020202020204" pitchFamily="34" charset="0"/>
              <a:buChar char="•"/>
            </a:pPr>
            <a:r>
              <a:rPr lang="en-GB" sz="2400" dirty="0">
                <a:solidFill>
                  <a:schemeClr val="tx1">
                    <a:lumMod val="65000"/>
                    <a:lumOff val="35000"/>
                  </a:schemeClr>
                </a:solidFill>
              </a:rPr>
              <a:t>March 2015: the patient had her blood pressure taken at the GP’s  - 190/100 (second reading 160/96)</a:t>
            </a:r>
          </a:p>
          <a:p>
            <a:pPr marL="342900" indent="-342900" algn="l">
              <a:buFont typeface="Arial" panose="020B0604020202020204" pitchFamily="34" charset="0"/>
              <a:buChar char="•"/>
            </a:pPr>
            <a:r>
              <a:rPr lang="en-GB" sz="2400" dirty="0">
                <a:solidFill>
                  <a:schemeClr val="tx1">
                    <a:lumMod val="65000"/>
                    <a:lumOff val="35000"/>
                  </a:schemeClr>
                </a:solidFill>
              </a:rPr>
              <a:t>Pressurised to take hypertensive medication immediately</a:t>
            </a:r>
          </a:p>
          <a:p>
            <a:pPr marL="342900" indent="-342900" algn="l">
              <a:buFont typeface="Arial" panose="020B0604020202020204" pitchFamily="34" charset="0"/>
              <a:buChar char="•"/>
            </a:pPr>
            <a:endParaRPr lang="en-GB" sz="2400"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36</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767416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sz="3600" dirty="0">
                <a:solidFill>
                  <a:srgbClr val="1D390D"/>
                </a:solidFill>
              </a:rPr>
              <a:t>Case history 2</a:t>
            </a:r>
          </a:p>
        </p:txBody>
      </p:sp>
      <p:sp>
        <p:nvSpPr>
          <p:cNvPr id="3" name="Subtitle 2"/>
          <p:cNvSpPr>
            <a:spLocks noGrp="1"/>
          </p:cNvSpPr>
          <p:nvPr>
            <p:ph type="subTitle" idx="1"/>
          </p:nvPr>
        </p:nvSpPr>
        <p:spPr>
          <a:xfrm>
            <a:off x="1331640" y="2348880"/>
            <a:ext cx="7056784" cy="3672408"/>
          </a:xfrm>
        </p:spPr>
        <p:txBody>
          <a:bodyPr numCol="1">
            <a:normAutofit/>
          </a:bodyPr>
          <a:lstStyle/>
          <a:p>
            <a:pPr marL="342900" indent="-342900" algn="l">
              <a:buFont typeface="Arial" panose="020B0604020202020204" pitchFamily="34" charset="0"/>
              <a:buChar char="•"/>
            </a:pPr>
            <a:r>
              <a:rPr lang="en-GB" sz="2400" dirty="0">
                <a:solidFill>
                  <a:schemeClr val="tx1">
                    <a:lumMod val="65000"/>
                    <a:lumOff val="35000"/>
                  </a:schemeClr>
                </a:solidFill>
              </a:rPr>
              <a:t>Initial prescription for hypertension</a:t>
            </a:r>
          </a:p>
          <a:p>
            <a:pPr algn="l"/>
            <a:r>
              <a:rPr lang="en-GB" sz="2400" dirty="0">
                <a:solidFill>
                  <a:srgbClr val="1D390D"/>
                </a:solidFill>
                <a:latin typeface="Lucida Sans Unicode" panose="020B0602030504020204" pitchFamily="34" charset="0"/>
                <a:cs typeface="Lucida Sans Unicode" panose="020B0602030504020204" pitchFamily="34" charset="0"/>
              </a:rPr>
              <a:t>℞1</a:t>
            </a:r>
            <a:endParaRPr lang="en-GB" sz="2400" dirty="0">
              <a:solidFill>
                <a:schemeClr val="tx1">
                  <a:lumMod val="65000"/>
                  <a:lumOff val="35000"/>
                </a:schemeClr>
              </a:solidFill>
            </a:endParaRPr>
          </a:p>
          <a:p>
            <a:pPr algn="l"/>
            <a:r>
              <a:rPr lang="en-GB" sz="2400" dirty="0">
                <a:solidFill>
                  <a:schemeClr val="tx1">
                    <a:lumMod val="65000"/>
                    <a:lumOff val="35000"/>
                  </a:schemeClr>
                </a:solidFill>
              </a:rPr>
              <a:t>Lavender off.         5</a:t>
            </a:r>
          </a:p>
          <a:p>
            <a:pPr algn="l"/>
            <a:r>
              <a:rPr lang="en-GB" sz="2400" dirty="0" err="1">
                <a:solidFill>
                  <a:schemeClr val="tx1">
                    <a:lumMod val="65000"/>
                    <a:lumOff val="35000"/>
                  </a:schemeClr>
                </a:solidFill>
              </a:rPr>
              <a:t>Valeriana</a:t>
            </a:r>
            <a:r>
              <a:rPr lang="en-GB" sz="2400" dirty="0">
                <a:solidFill>
                  <a:schemeClr val="tx1">
                    <a:lumMod val="65000"/>
                    <a:lumOff val="35000"/>
                  </a:schemeClr>
                </a:solidFill>
              </a:rPr>
              <a:t> off.1:2  25</a:t>
            </a:r>
          </a:p>
          <a:p>
            <a:pPr algn="l"/>
            <a:r>
              <a:rPr lang="en-GB" sz="2400" dirty="0" err="1">
                <a:solidFill>
                  <a:schemeClr val="tx1">
                    <a:lumMod val="65000"/>
                    <a:lumOff val="35000"/>
                  </a:schemeClr>
                </a:solidFill>
              </a:rPr>
              <a:t>Zizyphus</a:t>
            </a:r>
            <a:r>
              <a:rPr lang="en-GB" sz="2400" dirty="0">
                <a:solidFill>
                  <a:schemeClr val="tx1">
                    <a:lumMod val="65000"/>
                    <a:lumOff val="35000"/>
                  </a:schemeClr>
                </a:solidFill>
              </a:rPr>
              <a:t> </a:t>
            </a:r>
            <a:r>
              <a:rPr lang="en-GB" sz="2400" dirty="0" err="1">
                <a:solidFill>
                  <a:schemeClr val="tx1">
                    <a:lumMod val="65000"/>
                    <a:lumOff val="35000"/>
                  </a:schemeClr>
                </a:solidFill>
              </a:rPr>
              <a:t>spinosa</a:t>
            </a:r>
            <a:r>
              <a:rPr lang="en-GB" sz="2400" dirty="0">
                <a:solidFill>
                  <a:schemeClr val="tx1">
                    <a:lumMod val="65000"/>
                    <a:lumOff val="35000"/>
                  </a:schemeClr>
                </a:solidFill>
              </a:rPr>
              <a:t> 25    Sig 10 ml </a:t>
            </a:r>
            <a:r>
              <a:rPr lang="en-GB" sz="2400" dirty="0" err="1">
                <a:solidFill>
                  <a:schemeClr val="tx1">
                    <a:lumMod val="65000"/>
                    <a:lumOff val="35000"/>
                  </a:schemeClr>
                </a:solidFill>
              </a:rPr>
              <a:t>tds</a:t>
            </a:r>
            <a:endParaRPr lang="en-GB" sz="2400" dirty="0">
              <a:solidFill>
                <a:schemeClr val="tx1">
                  <a:lumMod val="65000"/>
                  <a:lumOff val="35000"/>
                </a:schemeClr>
              </a:solidFill>
            </a:endParaRPr>
          </a:p>
          <a:p>
            <a:pPr algn="l"/>
            <a:r>
              <a:rPr lang="en-GB" sz="2400" dirty="0" err="1">
                <a:solidFill>
                  <a:schemeClr val="tx1">
                    <a:lumMod val="65000"/>
                    <a:lumOff val="35000"/>
                  </a:schemeClr>
                </a:solidFill>
              </a:rPr>
              <a:t>Crataegus</a:t>
            </a:r>
            <a:r>
              <a:rPr lang="en-GB" sz="2400" dirty="0">
                <a:solidFill>
                  <a:schemeClr val="tx1">
                    <a:lumMod val="65000"/>
                    <a:lumOff val="35000"/>
                  </a:schemeClr>
                </a:solidFill>
              </a:rPr>
              <a:t> oxy.     20</a:t>
            </a:r>
          </a:p>
          <a:p>
            <a:pPr algn="l"/>
            <a:r>
              <a:rPr lang="en-GB" sz="2400" dirty="0" err="1">
                <a:solidFill>
                  <a:schemeClr val="tx1">
                    <a:lumMod val="65000"/>
                    <a:lumOff val="35000"/>
                  </a:schemeClr>
                </a:solidFill>
              </a:rPr>
              <a:t>Tilia</a:t>
            </a:r>
            <a:r>
              <a:rPr lang="en-GB" sz="2400" dirty="0">
                <a:solidFill>
                  <a:schemeClr val="tx1">
                    <a:lumMod val="65000"/>
                    <a:lumOff val="35000"/>
                  </a:schemeClr>
                </a:solidFill>
              </a:rPr>
              <a:t> </a:t>
            </a:r>
            <a:r>
              <a:rPr lang="en-GB" sz="2400" dirty="0" err="1">
                <a:solidFill>
                  <a:schemeClr val="tx1">
                    <a:lumMod val="65000"/>
                    <a:lumOff val="35000"/>
                  </a:schemeClr>
                </a:solidFill>
              </a:rPr>
              <a:t>europea</a:t>
            </a:r>
            <a:r>
              <a:rPr lang="en-GB" sz="2400" dirty="0">
                <a:solidFill>
                  <a:schemeClr val="tx1">
                    <a:lumMod val="65000"/>
                    <a:lumOff val="35000"/>
                  </a:schemeClr>
                </a:solidFill>
              </a:rPr>
              <a:t>        30</a:t>
            </a:r>
          </a:p>
          <a:p>
            <a:pPr algn="l"/>
            <a:endParaRPr lang="en-GB" sz="2400" dirty="0">
              <a:solidFill>
                <a:schemeClr val="tx1">
                  <a:lumMod val="65000"/>
                  <a:lumOff val="35000"/>
                </a:schemeClr>
              </a:solidFill>
            </a:endParaRPr>
          </a:p>
          <a:p>
            <a:pPr marL="342900" indent="-342900" algn="l">
              <a:buFont typeface="Arial" panose="020B0604020202020204" pitchFamily="34" charset="0"/>
              <a:buChar char="•"/>
            </a:pPr>
            <a:endParaRPr lang="en-GB" sz="2400"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37</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288698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sz="3600" dirty="0">
                <a:solidFill>
                  <a:srgbClr val="1D390D"/>
                </a:solidFill>
              </a:rPr>
              <a:t>Case history 2</a:t>
            </a:r>
          </a:p>
        </p:txBody>
      </p:sp>
      <p:sp>
        <p:nvSpPr>
          <p:cNvPr id="3" name="Subtitle 2"/>
          <p:cNvSpPr>
            <a:spLocks noGrp="1"/>
          </p:cNvSpPr>
          <p:nvPr>
            <p:ph type="subTitle" idx="1"/>
          </p:nvPr>
        </p:nvSpPr>
        <p:spPr>
          <a:xfrm>
            <a:off x="1331640" y="2348880"/>
            <a:ext cx="7056784" cy="3672408"/>
          </a:xfrm>
        </p:spPr>
        <p:txBody>
          <a:bodyPr numCol="1">
            <a:normAutofit fontScale="92500"/>
          </a:bodyPr>
          <a:lstStyle/>
          <a:p>
            <a:pPr marL="342900" indent="-342900" algn="l">
              <a:buFont typeface="Arial" panose="020B0604020202020204" pitchFamily="34" charset="0"/>
              <a:buChar char="•"/>
            </a:pPr>
            <a:r>
              <a:rPr lang="en-GB" sz="2400" dirty="0">
                <a:solidFill>
                  <a:schemeClr val="tx1">
                    <a:lumMod val="65000"/>
                    <a:lumOff val="35000"/>
                  </a:schemeClr>
                </a:solidFill>
              </a:rPr>
              <a:t>The patient has been asked to come to the GP’s surgery for a repeat blood pressure measurement, which made her panicky, I increase the dose of the anti-anxiety mix</a:t>
            </a:r>
          </a:p>
          <a:p>
            <a:pPr algn="l"/>
            <a:r>
              <a:rPr lang="en-GB" sz="2400" dirty="0">
                <a:solidFill>
                  <a:srgbClr val="1D390D"/>
                </a:solidFill>
                <a:latin typeface="Lucida Sans Unicode" panose="020B0602030504020204" pitchFamily="34" charset="0"/>
                <a:cs typeface="Lucida Sans Unicode" panose="020B0602030504020204" pitchFamily="34" charset="0"/>
              </a:rPr>
              <a:t>℞2</a:t>
            </a:r>
            <a:endParaRPr lang="en-GB" sz="2400" dirty="0">
              <a:solidFill>
                <a:schemeClr val="tx1">
                  <a:lumMod val="65000"/>
                  <a:lumOff val="35000"/>
                </a:schemeClr>
              </a:solidFill>
            </a:endParaRPr>
          </a:p>
          <a:p>
            <a:pPr algn="l"/>
            <a:r>
              <a:rPr lang="en-GB" sz="2400" dirty="0" err="1">
                <a:solidFill>
                  <a:schemeClr val="tx1">
                    <a:lumMod val="65000"/>
                    <a:lumOff val="35000"/>
                  </a:schemeClr>
                </a:solidFill>
              </a:rPr>
              <a:t>Astragalus</a:t>
            </a:r>
            <a:r>
              <a:rPr lang="en-GB" sz="2400" dirty="0">
                <a:solidFill>
                  <a:schemeClr val="tx1">
                    <a:lumMod val="65000"/>
                    <a:lumOff val="35000"/>
                  </a:schemeClr>
                </a:solidFill>
              </a:rPr>
              <a:t>   mem.   20</a:t>
            </a:r>
          </a:p>
          <a:p>
            <a:pPr algn="l"/>
            <a:r>
              <a:rPr lang="en-GB" sz="2400" dirty="0" err="1">
                <a:solidFill>
                  <a:schemeClr val="tx1">
                    <a:lumMod val="65000"/>
                    <a:lumOff val="35000"/>
                  </a:schemeClr>
                </a:solidFill>
              </a:rPr>
              <a:t>Ribes</a:t>
            </a:r>
            <a:r>
              <a:rPr lang="en-GB" sz="2400" dirty="0">
                <a:solidFill>
                  <a:schemeClr val="tx1">
                    <a:lumMod val="65000"/>
                    <a:lumOff val="35000"/>
                  </a:schemeClr>
                </a:solidFill>
              </a:rPr>
              <a:t> </a:t>
            </a:r>
            <a:r>
              <a:rPr lang="en-GB" sz="2400" dirty="0" err="1">
                <a:solidFill>
                  <a:schemeClr val="tx1">
                    <a:lumMod val="65000"/>
                    <a:lumOff val="35000"/>
                  </a:schemeClr>
                </a:solidFill>
              </a:rPr>
              <a:t>nigrum</a:t>
            </a:r>
            <a:r>
              <a:rPr lang="en-GB" sz="2400" dirty="0">
                <a:solidFill>
                  <a:schemeClr val="tx1">
                    <a:lumMod val="65000"/>
                    <a:lumOff val="35000"/>
                  </a:schemeClr>
                </a:solidFill>
              </a:rPr>
              <a:t>            15</a:t>
            </a:r>
          </a:p>
          <a:p>
            <a:pPr algn="l"/>
            <a:r>
              <a:rPr lang="en-GB" sz="2400" dirty="0" err="1">
                <a:solidFill>
                  <a:schemeClr val="tx1">
                    <a:lumMod val="65000"/>
                    <a:lumOff val="35000"/>
                  </a:schemeClr>
                </a:solidFill>
              </a:rPr>
              <a:t>Borago</a:t>
            </a:r>
            <a:r>
              <a:rPr lang="en-GB" sz="2400" dirty="0">
                <a:solidFill>
                  <a:schemeClr val="tx1">
                    <a:lumMod val="65000"/>
                    <a:lumOff val="35000"/>
                  </a:schemeClr>
                </a:solidFill>
              </a:rPr>
              <a:t> off.                15    Sig 10 ml </a:t>
            </a:r>
            <a:r>
              <a:rPr lang="en-GB" sz="2400" dirty="0" err="1">
                <a:solidFill>
                  <a:schemeClr val="tx1">
                    <a:lumMod val="65000"/>
                    <a:lumOff val="35000"/>
                  </a:schemeClr>
                </a:solidFill>
              </a:rPr>
              <a:t>tds</a:t>
            </a:r>
            <a:endParaRPr lang="en-GB" sz="2400" dirty="0">
              <a:solidFill>
                <a:schemeClr val="tx1">
                  <a:lumMod val="65000"/>
                  <a:lumOff val="35000"/>
                </a:schemeClr>
              </a:solidFill>
            </a:endParaRPr>
          </a:p>
          <a:p>
            <a:pPr algn="l"/>
            <a:r>
              <a:rPr lang="en-GB" sz="2400" dirty="0">
                <a:solidFill>
                  <a:schemeClr val="tx1">
                    <a:lumMod val="65000"/>
                    <a:lumOff val="35000"/>
                  </a:schemeClr>
                </a:solidFill>
              </a:rPr>
              <a:t>Melissa off.               25</a:t>
            </a:r>
          </a:p>
          <a:p>
            <a:pPr algn="l"/>
            <a:r>
              <a:rPr lang="en-GB" sz="2400" dirty="0" err="1">
                <a:solidFill>
                  <a:schemeClr val="tx1">
                    <a:lumMod val="65000"/>
                    <a:lumOff val="35000"/>
                  </a:schemeClr>
                </a:solidFill>
              </a:rPr>
              <a:t>Passiflora</a:t>
            </a:r>
            <a:r>
              <a:rPr lang="en-GB" sz="2400" dirty="0">
                <a:solidFill>
                  <a:schemeClr val="tx1">
                    <a:lumMod val="65000"/>
                    <a:lumOff val="35000"/>
                  </a:schemeClr>
                </a:solidFill>
              </a:rPr>
              <a:t>   </a:t>
            </a:r>
            <a:r>
              <a:rPr lang="en-GB" sz="2400" dirty="0" err="1">
                <a:solidFill>
                  <a:schemeClr val="tx1">
                    <a:lumMod val="65000"/>
                    <a:lumOff val="35000"/>
                  </a:schemeClr>
                </a:solidFill>
              </a:rPr>
              <a:t>inc.</a:t>
            </a:r>
            <a:r>
              <a:rPr lang="en-GB" sz="2400" dirty="0">
                <a:solidFill>
                  <a:schemeClr val="tx1">
                    <a:lumMod val="65000"/>
                    <a:lumOff val="35000"/>
                  </a:schemeClr>
                </a:solidFill>
              </a:rPr>
              <a:t>          20</a:t>
            </a:r>
          </a:p>
          <a:p>
            <a:pPr algn="l"/>
            <a:endParaRPr lang="en-GB" sz="2400" dirty="0">
              <a:solidFill>
                <a:schemeClr val="tx1">
                  <a:lumMod val="65000"/>
                  <a:lumOff val="35000"/>
                </a:schemeClr>
              </a:solidFill>
            </a:endParaRPr>
          </a:p>
          <a:p>
            <a:pPr marL="342900" indent="-342900" algn="l">
              <a:buFont typeface="Arial" panose="020B0604020202020204" pitchFamily="34" charset="0"/>
              <a:buChar char="•"/>
            </a:pPr>
            <a:endParaRPr lang="en-GB" sz="2400"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38</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043420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sz="3600" dirty="0">
                <a:solidFill>
                  <a:srgbClr val="1D390D"/>
                </a:solidFill>
              </a:rPr>
              <a:t>Case history 2</a:t>
            </a:r>
          </a:p>
        </p:txBody>
      </p:sp>
      <p:sp>
        <p:nvSpPr>
          <p:cNvPr id="3" name="Subtitle 2"/>
          <p:cNvSpPr>
            <a:spLocks noGrp="1"/>
          </p:cNvSpPr>
          <p:nvPr>
            <p:ph type="subTitle" idx="1"/>
          </p:nvPr>
        </p:nvSpPr>
        <p:spPr>
          <a:xfrm>
            <a:off x="1331640" y="2348880"/>
            <a:ext cx="7056784" cy="3672408"/>
          </a:xfrm>
        </p:spPr>
        <p:txBody>
          <a:bodyPr numCol="1">
            <a:normAutofit/>
          </a:bodyPr>
          <a:lstStyle/>
          <a:p>
            <a:pPr marL="342900" indent="-342900" algn="l">
              <a:buFont typeface="Arial" panose="020B0604020202020204" pitchFamily="34" charset="0"/>
              <a:buChar char="•"/>
            </a:pPr>
            <a:r>
              <a:rPr lang="en-GB" sz="2400" dirty="0">
                <a:solidFill>
                  <a:schemeClr val="tx1">
                    <a:lumMod val="65000"/>
                    <a:lumOff val="35000"/>
                  </a:schemeClr>
                </a:solidFill>
              </a:rPr>
              <a:t>May, 2015: the patient went for a repeat blood pressure measurement and it was 140/90</a:t>
            </a:r>
          </a:p>
          <a:p>
            <a:pPr marL="342900" indent="-342900" algn="l">
              <a:buFont typeface="Arial" panose="020B0604020202020204" pitchFamily="34" charset="0"/>
              <a:buChar char="•"/>
            </a:pPr>
            <a:r>
              <a:rPr lang="en-GB" sz="2400" dirty="0">
                <a:solidFill>
                  <a:schemeClr val="tx1">
                    <a:lumMod val="65000"/>
                    <a:lumOff val="35000"/>
                  </a:schemeClr>
                </a:solidFill>
              </a:rPr>
              <a:t>The patient made resolution to loose weight, added blood sugar regulating mix</a:t>
            </a:r>
          </a:p>
          <a:p>
            <a:pPr algn="l"/>
            <a:r>
              <a:rPr lang="en-GB" sz="2400" dirty="0">
                <a:solidFill>
                  <a:srgbClr val="1D390D"/>
                </a:solidFill>
                <a:latin typeface="Lucida Sans Unicode" panose="020B0602030504020204" pitchFamily="34" charset="0"/>
                <a:cs typeface="Lucida Sans Unicode" panose="020B0602030504020204" pitchFamily="34" charset="0"/>
              </a:rPr>
              <a:t>℞3</a:t>
            </a:r>
            <a:endParaRPr lang="en-GB" sz="2400" dirty="0">
              <a:solidFill>
                <a:schemeClr val="tx1">
                  <a:lumMod val="65000"/>
                  <a:lumOff val="35000"/>
                </a:schemeClr>
              </a:solidFill>
            </a:endParaRPr>
          </a:p>
          <a:p>
            <a:pPr algn="l"/>
            <a:r>
              <a:rPr lang="en-GB" sz="2400" dirty="0" err="1">
                <a:solidFill>
                  <a:schemeClr val="tx1">
                    <a:lumMod val="65000"/>
                    <a:lumOff val="35000"/>
                  </a:schemeClr>
                </a:solidFill>
              </a:rPr>
              <a:t>Galega</a:t>
            </a:r>
            <a:r>
              <a:rPr lang="en-GB" sz="2400" dirty="0">
                <a:solidFill>
                  <a:schemeClr val="tx1">
                    <a:lumMod val="65000"/>
                    <a:lumOff val="35000"/>
                  </a:schemeClr>
                </a:solidFill>
              </a:rPr>
              <a:t> officinalis            40</a:t>
            </a:r>
          </a:p>
          <a:p>
            <a:pPr algn="l"/>
            <a:r>
              <a:rPr lang="en-GB" sz="2400" dirty="0" err="1">
                <a:solidFill>
                  <a:schemeClr val="tx1">
                    <a:lumMod val="65000"/>
                    <a:lumOff val="35000"/>
                  </a:schemeClr>
                </a:solidFill>
              </a:rPr>
              <a:t>Gymnema</a:t>
            </a:r>
            <a:r>
              <a:rPr lang="en-GB" sz="2400" dirty="0">
                <a:solidFill>
                  <a:schemeClr val="tx1">
                    <a:lumMod val="65000"/>
                    <a:lumOff val="35000"/>
                  </a:schemeClr>
                </a:solidFill>
              </a:rPr>
              <a:t>  </a:t>
            </a:r>
            <a:r>
              <a:rPr lang="en-GB" sz="2400" dirty="0" err="1">
                <a:solidFill>
                  <a:schemeClr val="tx1">
                    <a:lumMod val="65000"/>
                    <a:lumOff val="35000"/>
                  </a:schemeClr>
                </a:solidFill>
              </a:rPr>
              <a:t>sylvestre</a:t>
            </a:r>
            <a:r>
              <a:rPr lang="en-GB" sz="2400" dirty="0">
                <a:solidFill>
                  <a:schemeClr val="tx1">
                    <a:lumMod val="65000"/>
                    <a:lumOff val="35000"/>
                  </a:schemeClr>
                </a:solidFill>
              </a:rPr>
              <a:t>      40</a:t>
            </a:r>
          </a:p>
          <a:p>
            <a:pPr algn="l"/>
            <a:r>
              <a:rPr lang="en-GB" sz="2400" dirty="0" err="1">
                <a:solidFill>
                  <a:schemeClr val="tx1">
                    <a:lumMod val="65000"/>
                    <a:lumOff val="35000"/>
                  </a:schemeClr>
                </a:solidFill>
              </a:rPr>
              <a:t>Silybum</a:t>
            </a:r>
            <a:r>
              <a:rPr lang="en-GB" sz="2400" dirty="0">
                <a:solidFill>
                  <a:schemeClr val="tx1">
                    <a:lumMod val="65000"/>
                    <a:lumOff val="35000"/>
                  </a:schemeClr>
                </a:solidFill>
              </a:rPr>
              <a:t> </a:t>
            </a:r>
            <a:r>
              <a:rPr lang="en-GB" sz="2400" dirty="0" err="1">
                <a:solidFill>
                  <a:schemeClr val="tx1">
                    <a:lumMod val="65000"/>
                    <a:lumOff val="35000"/>
                  </a:schemeClr>
                </a:solidFill>
              </a:rPr>
              <a:t>marianum</a:t>
            </a:r>
            <a:r>
              <a:rPr lang="en-GB" sz="2400" dirty="0">
                <a:solidFill>
                  <a:schemeClr val="tx1">
                    <a:lumMod val="65000"/>
                    <a:lumOff val="35000"/>
                  </a:schemeClr>
                </a:solidFill>
              </a:rPr>
              <a:t>        20    Sig 2.5 ml bid</a:t>
            </a:r>
          </a:p>
          <a:p>
            <a:pPr algn="l"/>
            <a:endParaRPr lang="en-GB" sz="2400" dirty="0">
              <a:solidFill>
                <a:schemeClr val="tx1">
                  <a:lumMod val="65000"/>
                  <a:lumOff val="35000"/>
                </a:schemeClr>
              </a:solidFill>
            </a:endParaRPr>
          </a:p>
          <a:p>
            <a:pPr marL="342900" indent="-342900" algn="l">
              <a:buFont typeface="Arial" panose="020B0604020202020204" pitchFamily="34" charset="0"/>
              <a:buChar char="•"/>
            </a:pPr>
            <a:endParaRPr lang="en-GB" sz="2400"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39</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52723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sz="3200" dirty="0">
                <a:solidFill>
                  <a:schemeClr val="tx1">
                    <a:lumMod val="75000"/>
                    <a:lumOff val="25000"/>
                  </a:schemeClr>
                </a:solidFill>
              </a:rPr>
              <a:t>    </a:t>
            </a:r>
            <a:r>
              <a:rPr lang="en-GB" sz="3200" dirty="0">
                <a:solidFill>
                  <a:srgbClr val="1D390D"/>
                </a:solidFill>
              </a:rPr>
              <a:t>How accurate is our knowledge about hypertension?</a:t>
            </a:r>
          </a:p>
        </p:txBody>
      </p:sp>
      <p:sp>
        <p:nvSpPr>
          <p:cNvPr id="3" name="Subtitle 2"/>
          <p:cNvSpPr>
            <a:spLocks noGrp="1"/>
          </p:cNvSpPr>
          <p:nvPr>
            <p:ph type="subTitle" idx="1"/>
          </p:nvPr>
        </p:nvSpPr>
        <p:spPr>
          <a:xfrm>
            <a:off x="1331640" y="2348880"/>
            <a:ext cx="7056784" cy="3672408"/>
          </a:xfrm>
        </p:spPr>
        <p:txBody>
          <a:bodyPr>
            <a:normAutofit fontScale="77500" lnSpcReduction="20000"/>
          </a:bodyPr>
          <a:lstStyle/>
          <a:p>
            <a:r>
              <a:rPr lang="en-GB" dirty="0">
                <a:solidFill>
                  <a:srgbClr val="1D390D"/>
                </a:solidFill>
              </a:rPr>
              <a:t> </a:t>
            </a:r>
            <a:r>
              <a:rPr lang="en-GB" b="1" dirty="0">
                <a:solidFill>
                  <a:srgbClr val="1D390D"/>
                </a:solidFill>
              </a:rPr>
              <a:t>“For, medicine being a compendium of the successive and contradictory mistakes of medical practitioners, when we summon the wisest of them to our aid, the chances are that we may be relying on a scientific truth the error of which will be recognized in a few years’ time. So that to believe in medicine would be the height of folly, if not to believe in it were not greater folly still, for from this mass of errors there have emerged in the course of time many truths.” </a:t>
            </a:r>
          </a:p>
          <a:p>
            <a:r>
              <a:rPr lang="en-GB" b="1" dirty="0">
                <a:solidFill>
                  <a:schemeClr val="accent3">
                    <a:lumMod val="50000"/>
                  </a:schemeClr>
                </a:solidFill>
              </a:rPr>
              <a:t>Marcel Proust, The </a:t>
            </a:r>
            <a:r>
              <a:rPr lang="en-GB" b="1" dirty="0" err="1">
                <a:solidFill>
                  <a:schemeClr val="accent3">
                    <a:lumMod val="50000"/>
                  </a:schemeClr>
                </a:solidFill>
              </a:rPr>
              <a:t>Guermantes</a:t>
            </a:r>
            <a:r>
              <a:rPr lang="en-GB" b="1" dirty="0">
                <a:solidFill>
                  <a:schemeClr val="accent3">
                    <a:lumMod val="50000"/>
                  </a:schemeClr>
                </a:solidFill>
              </a:rPr>
              <a:t> Way, 1920</a:t>
            </a:r>
          </a:p>
        </p:txBody>
      </p:sp>
      <p:sp>
        <p:nvSpPr>
          <p:cNvPr id="4" name="Slide Number Placeholder 3"/>
          <p:cNvSpPr>
            <a:spLocks noGrp="1"/>
          </p:cNvSpPr>
          <p:nvPr>
            <p:ph type="sldNum" sz="quarter" idx="12"/>
          </p:nvPr>
        </p:nvSpPr>
        <p:spPr/>
        <p:txBody>
          <a:bodyPr/>
          <a:lstStyle/>
          <a:p>
            <a:fld id="{48F32435-2177-4FCE-B1F8-76AE89477C37}" type="slidenum">
              <a:rPr lang="en-GB" smtClean="0"/>
              <a:pPr/>
              <a:t>4</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42506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sz="3600" dirty="0">
                <a:solidFill>
                  <a:srgbClr val="1D390D"/>
                </a:solidFill>
              </a:rPr>
              <a:t>Case history 2</a:t>
            </a:r>
          </a:p>
        </p:txBody>
      </p:sp>
      <p:sp>
        <p:nvSpPr>
          <p:cNvPr id="3" name="Subtitle 2"/>
          <p:cNvSpPr>
            <a:spLocks noGrp="1"/>
          </p:cNvSpPr>
          <p:nvPr>
            <p:ph type="subTitle" idx="1"/>
          </p:nvPr>
        </p:nvSpPr>
        <p:spPr>
          <a:xfrm>
            <a:off x="1331640" y="2348880"/>
            <a:ext cx="7056784" cy="3672408"/>
          </a:xfrm>
        </p:spPr>
        <p:txBody>
          <a:bodyPr numCol="1">
            <a:normAutofit/>
          </a:bodyPr>
          <a:lstStyle/>
          <a:p>
            <a:pPr marL="342900" indent="-342900" algn="l">
              <a:buFont typeface="Arial" panose="020B0604020202020204" pitchFamily="34" charset="0"/>
              <a:buChar char="•"/>
            </a:pPr>
            <a:r>
              <a:rPr lang="en-GB" sz="2400" dirty="0">
                <a:solidFill>
                  <a:schemeClr val="tx1">
                    <a:lumMod val="65000"/>
                    <a:lumOff val="35000"/>
                  </a:schemeClr>
                </a:solidFill>
              </a:rPr>
              <a:t>September, 2015: the patient lost some weight</a:t>
            </a:r>
          </a:p>
          <a:p>
            <a:pPr marL="342900" indent="-342900" algn="l">
              <a:buFont typeface="Arial" panose="020B0604020202020204" pitchFamily="34" charset="0"/>
              <a:buChar char="•"/>
            </a:pPr>
            <a:r>
              <a:rPr lang="en-GB" sz="2400" dirty="0">
                <a:solidFill>
                  <a:schemeClr val="tx1">
                    <a:lumMod val="65000"/>
                    <a:lumOff val="35000"/>
                  </a:schemeClr>
                </a:solidFill>
              </a:rPr>
              <a:t>Blood pressure remains around 140/90</a:t>
            </a:r>
          </a:p>
          <a:p>
            <a:pPr marL="342900" indent="-342900" algn="l">
              <a:buFont typeface="Arial" panose="020B0604020202020204" pitchFamily="34" charset="0"/>
              <a:buChar char="•"/>
            </a:pPr>
            <a:r>
              <a:rPr lang="en-GB" sz="2400" dirty="0">
                <a:solidFill>
                  <a:schemeClr val="tx1">
                    <a:lumMod val="65000"/>
                    <a:lumOff val="35000"/>
                  </a:schemeClr>
                </a:solidFill>
              </a:rPr>
              <a:t>There is an ongoing very stressful situation in her life but she copes quite well on the herbal mix</a:t>
            </a:r>
          </a:p>
          <a:p>
            <a:pPr algn="l"/>
            <a:endParaRPr lang="en-GB" sz="2400" dirty="0">
              <a:solidFill>
                <a:schemeClr val="tx1">
                  <a:lumMod val="65000"/>
                  <a:lumOff val="35000"/>
                </a:schemeClr>
              </a:solidFill>
            </a:endParaRPr>
          </a:p>
          <a:p>
            <a:pPr marL="342900" indent="-342900" algn="l">
              <a:buFont typeface="Arial" panose="020B0604020202020204" pitchFamily="34" charset="0"/>
              <a:buChar char="•"/>
            </a:pPr>
            <a:endParaRPr lang="en-GB" sz="2400"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40</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641138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sz="3600" dirty="0">
                <a:solidFill>
                  <a:srgbClr val="1D390D"/>
                </a:solidFill>
              </a:rPr>
              <a:t>Conclusion</a:t>
            </a:r>
          </a:p>
        </p:txBody>
      </p:sp>
      <p:sp>
        <p:nvSpPr>
          <p:cNvPr id="3" name="Subtitle 2"/>
          <p:cNvSpPr>
            <a:spLocks noGrp="1"/>
          </p:cNvSpPr>
          <p:nvPr>
            <p:ph type="subTitle" idx="1"/>
          </p:nvPr>
        </p:nvSpPr>
        <p:spPr>
          <a:xfrm>
            <a:off x="1331640" y="2348880"/>
            <a:ext cx="7056784" cy="3672408"/>
          </a:xfrm>
        </p:spPr>
        <p:txBody>
          <a:bodyPr>
            <a:normAutofit lnSpcReduction="10000"/>
          </a:bodyPr>
          <a:lstStyle/>
          <a:p>
            <a:pPr marL="457200" indent="-457200" algn="l">
              <a:buFont typeface="Arial" panose="020B0604020202020204" pitchFamily="34" charset="0"/>
              <a:buChar char="•"/>
            </a:pPr>
            <a:r>
              <a:rPr lang="en-GB" sz="2800" dirty="0">
                <a:solidFill>
                  <a:schemeClr val="tx1">
                    <a:lumMod val="65000"/>
                    <a:lumOff val="35000"/>
                  </a:schemeClr>
                </a:solidFill>
              </a:rPr>
              <a:t>Herbalists can offer effective and safe treatment</a:t>
            </a:r>
          </a:p>
          <a:p>
            <a:pPr marL="457200" indent="-457200" algn="l">
              <a:buFont typeface="Arial" panose="020B0604020202020204" pitchFamily="34" charset="0"/>
              <a:buChar char="•"/>
            </a:pPr>
            <a:r>
              <a:rPr lang="en-GB" sz="2800" dirty="0">
                <a:solidFill>
                  <a:schemeClr val="tx1">
                    <a:lumMod val="65000"/>
                    <a:lumOff val="35000"/>
                  </a:schemeClr>
                </a:solidFill>
              </a:rPr>
              <a:t>The understanding of hypertension is changing continually and should inform our treatment</a:t>
            </a:r>
          </a:p>
          <a:p>
            <a:pPr marL="457200" indent="-457200" algn="l">
              <a:buFont typeface="Arial" panose="020B0604020202020204" pitchFamily="34" charset="0"/>
              <a:buChar char="•"/>
            </a:pPr>
            <a:r>
              <a:rPr lang="en-GB" sz="2800" dirty="0">
                <a:solidFill>
                  <a:schemeClr val="tx1">
                    <a:lumMod val="65000"/>
                    <a:lumOff val="35000"/>
                  </a:schemeClr>
                </a:solidFill>
              </a:rPr>
              <a:t>Herbalists are early adopters of scientific findings and can adapt their traditional prescribing to the latest research</a:t>
            </a:r>
          </a:p>
        </p:txBody>
      </p:sp>
      <p:sp>
        <p:nvSpPr>
          <p:cNvPr id="4" name="Slide Number Placeholder 3"/>
          <p:cNvSpPr>
            <a:spLocks noGrp="1"/>
          </p:cNvSpPr>
          <p:nvPr>
            <p:ph type="sldNum" sz="quarter" idx="12"/>
          </p:nvPr>
        </p:nvSpPr>
        <p:spPr/>
        <p:txBody>
          <a:bodyPr/>
          <a:lstStyle/>
          <a:p>
            <a:fld id="{48F32435-2177-4FCE-B1F8-76AE89477C37}" type="slidenum">
              <a:rPr lang="en-GB" smtClean="0"/>
              <a:pPr/>
              <a:t>41</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85198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dirty="0"/>
              <a:t>    </a:t>
            </a:r>
            <a:r>
              <a:rPr lang="en-GB" sz="3200" dirty="0">
                <a:solidFill>
                  <a:srgbClr val="1D390D"/>
                </a:solidFill>
              </a:rPr>
              <a:t>How accurate is our knowledge about hypertension? Definition</a:t>
            </a:r>
          </a:p>
        </p:txBody>
      </p:sp>
      <p:sp>
        <p:nvSpPr>
          <p:cNvPr id="3" name="Subtitle 2"/>
          <p:cNvSpPr>
            <a:spLocks noGrp="1"/>
          </p:cNvSpPr>
          <p:nvPr>
            <p:ph type="subTitle" idx="1"/>
          </p:nvPr>
        </p:nvSpPr>
        <p:spPr>
          <a:xfrm>
            <a:off x="1331640" y="2348880"/>
            <a:ext cx="7056784" cy="3672408"/>
          </a:xfrm>
        </p:spPr>
        <p:txBody>
          <a:bodyPr>
            <a:normAutofit fontScale="92500" lnSpcReduction="10000"/>
          </a:bodyPr>
          <a:lstStyle/>
          <a:p>
            <a:r>
              <a:rPr lang="en-GB" dirty="0">
                <a:solidFill>
                  <a:schemeClr val="tx1">
                    <a:lumMod val="65000"/>
                    <a:lumOff val="35000"/>
                  </a:schemeClr>
                </a:solidFill>
              </a:rPr>
              <a:t> </a:t>
            </a:r>
            <a:r>
              <a:rPr lang="en-GB" sz="2400" dirty="0">
                <a:solidFill>
                  <a:schemeClr val="tx1">
                    <a:lumMod val="75000"/>
                    <a:lumOff val="25000"/>
                  </a:schemeClr>
                </a:solidFill>
              </a:rPr>
              <a:t>Hypertension is defined as a </a:t>
            </a:r>
            <a:r>
              <a:rPr lang="en-GB" sz="2400" b="1" dirty="0">
                <a:solidFill>
                  <a:schemeClr val="tx1">
                    <a:lumMod val="75000"/>
                    <a:lumOff val="25000"/>
                  </a:schemeClr>
                </a:solidFill>
              </a:rPr>
              <a:t>persistent</a:t>
            </a:r>
            <a:r>
              <a:rPr lang="en-GB" sz="2400" dirty="0">
                <a:solidFill>
                  <a:schemeClr val="tx1">
                    <a:lumMod val="75000"/>
                    <a:lumOff val="25000"/>
                  </a:schemeClr>
                </a:solidFill>
              </a:rPr>
              <a:t> elevation of blood pressure with systolic blood pressure of 140 mmHg or more </a:t>
            </a:r>
            <a:r>
              <a:rPr lang="en-GB" sz="2400" u="sng" dirty="0">
                <a:solidFill>
                  <a:schemeClr val="tx1">
                    <a:lumMod val="75000"/>
                    <a:lumOff val="25000"/>
                  </a:schemeClr>
                </a:solidFill>
              </a:rPr>
              <a:t>or</a:t>
            </a:r>
            <a:r>
              <a:rPr lang="en-GB" sz="2400" dirty="0">
                <a:solidFill>
                  <a:schemeClr val="tx1">
                    <a:lumMod val="75000"/>
                    <a:lumOff val="25000"/>
                  </a:schemeClr>
                </a:solidFill>
              </a:rPr>
              <a:t> a diastolic blood pressure of 90 mmHg or more, or taking hypertensive medication.</a:t>
            </a:r>
          </a:p>
          <a:p>
            <a:endParaRPr lang="en-GB" sz="2400" dirty="0">
              <a:solidFill>
                <a:schemeClr val="tx1">
                  <a:lumMod val="75000"/>
                  <a:lumOff val="25000"/>
                </a:schemeClr>
              </a:solidFill>
            </a:endParaRPr>
          </a:p>
          <a:p>
            <a:pPr marL="457200" indent="-457200">
              <a:buFont typeface="Arial" panose="020B0604020202020204" pitchFamily="34" charset="0"/>
              <a:buChar char="•"/>
            </a:pPr>
            <a:r>
              <a:rPr lang="en-GB" sz="2400" b="1" dirty="0">
                <a:solidFill>
                  <a:schemeClr val="tx1">
                    <a:lumMod val="75000"/>
                    <a:lumOff val="25000"/>
                  </a:schemeClr>
                </a:solidFill>
              </a:rPr>
              <a:t>Primary (essential) hypertension – result of environmental and genetic causes (90-95% of cases) – focus of this presentation</a:t>
            </a:r>
          </a:p>
          <a:p>
            <a:pPr marL="457200" indent="-457200">
              <a:buFont typeface="Arial" panose="020B0604020202020204" pitchFamily="34" charset="0"/>
              <a:buChar char="•"/>
            </a:pPr>
            <a:r>
              <a:rPr lang="en-GB" sz="2400" b="1" dirty="0">
                <a:solidFill>
                  <a:schemeClr val="tx1">
                    <a:lumMod val="75000"/>
                    <a:lumOff val="25000"/>
                  </a:schemeClr>
                </a:solidFill>
              </a:rPr>
              <a:t>Secondary hypertension – result of renal, vascular or endocrine disease (2-10%  of cases)</a:t>
            </a:r>
          </a:p>
        </p:txBody>
      </p:sp>
      <p:sp>
        <p:nvSpPr>
          <p:cNvPr id="4" name="Slide Number Placeholder 3"/>
          <p:cNvSpPr>
            <a:spLocks noGrp="1"/>
          </p:cNvSpPr>
          <p:nvPr>
            <p:ph type="sldNum" sz="quarter" idx="12"/>
          </p:nvPr>
        </p:nvSpPr>
        <p:spPr/>
        <p:txBody>
          <a:bodyPr/>
          <a:lstStyle/>
          <a:p>
            <a:fld id="{48F32435-2177-4FCE-B1F8-76AE89477C37}" type="slidenum">
              <a:rPr lang="en-GB" smtClean="0"/>
              <a:pPr/>
              <a:t>5</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3424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dirty="0"/>
              <a:t>    </a:t>
            </a:r>
            <a:r>
              <a:rPr lang="en-GB" sz="3200" dirty="0">
                <a:solidFill>
                  <a:srgbClr val="1D390D"/>
                </a:solidFill>
              </a:rPr>
              <a:t>Definitions in different countries</a:t>
            </a:r>
          </a:p>
        </p:txBody>
      </p:sp>
      <p:sp>
        <p:nvSpPr>
          <p:cNvPr id="3" name="Subtitle 2"/>
          <p:cNvSpPr>
            <a:spLocks noGrp="1"/>
          </p:cNvSpPr>
          <p:nvPr>
            <p:ph type="subTitle" idx="1"/>
          </p:nvPr>
        </p:nvSpPr>
        <p:spPr>
          <a:xfrm>
            <a:off x="1331640" y="2348880"/>
            <a:ext cx="7056784" cy="3672408"/>
          </a:xfrm>
        </p:spPr>
        <p:txBody>
          <a:bodyPr>
            <a:normAutofit fontScale="70000" lnSpcReduction="20000"/>
          </a:bodyPr>
          <a:lstStyle/>
          <a:p>
            <a:pPr algn="l"/>
            <a:r>
              <a:rPr lang="en-GB" b="1" dirty="0">
                <a:solidFill>
                  <a:schemeClr val="tx1">
                    <a:lumMod val="65000"/>
                    <a:lumOff val="35000"/>
                  </a:schemeClr>
                </a:solidFill>
              </a:rPr>
              <a:t>France: blood pressure considered normal if below 140/90 mmHg</a:t>
            </a:r>
          </a:p>
          <a:p>
            <a:pPr algn="l"/>
            <a:endParaRPr lang="en-GB" b="1" dirty="0">
              <a:solidFill>
                <a:schemeClr val="tx1">
                  <a:lumMod val="65000"/>
                  <a:lumOff val="35000"/>
                </a:schemeClr>
              </a:solidFill>
            </a:endParaRPr>
          </a:p>
          <a:p>
            <a:pPr algn="l"/>
            <a:r>
              <a:rPr lang="en-GB" b="1" dirty="0">
                <a:solidFill>
                  <a:schemeClr val="tx1">
                    <a:lumMod val="65000"/>
                    <a:lumOff val="35000"/>
                  </a:schemeClr>
                </a:solidFill>
              </a:rPr>
              <a:t>Sweden: if diagnosed with diabetes II, hypertension starts at 130/90 mmHg</a:t>
            </a:r>
          </a:p>
          <a:p>
            <a:pPr algn="l"/>
            <a:endParaRPr lang="en-GB" b="1" dirty="0">
              <a:solidFill>
                <a:schemeClr val="tx1">
                  <a:lumMod val="65000"/>
                  <a:lumOff val="35000"/>
                </a:schemeClr>
              </a:solidFill>
            </a:endParaRPr>
          </a:p>
          <a:p>
            <a:pPr algn="l"/>
            <a:r>
              <a:rPr lang="en-GB" b="1" dirty="0">
                <a:solidFill>
                  <a:schemeClr val="tx1">
                    <a:lumMod val="65000"/>
                    <a:lumOff val="35000"/>
                  </a:schemeClr>
                </a:solidFill>
              </a:rPr>
              <a:t>Poland: gentle hypertension 140-159/90-99 mmHg</a:t>
            </a:r>
          </a:p>
          <a:p>
            <a:pPr algn="l"/>
            <a:endParaRPr lang="en-GB" b="1" dirty="0">
              <a:solidFill>
                <a:schemeClr val="tx1">
                  <a:lumMod val="65000"/>
                  <a:lumOff val="35000"/>
                </a:schemeClr>
              </a:solidFill>
            </a:endParaRPr>
          </a:p>
          <a:p>
            <a:pPr algn="l"/>
            <a:r>
              <a:rPr lang="en-GB" b="1" dirty="0">
                <a:solidFill>
                  <a:schemeClr val="tx1">
                    <a:lumMod val="65000"/>
                    <a:lumOff val="35000"/>
                  </a:schemeClr>
                </a:solidFill>
              </a:rPr>
              <a:t>USA: normal if below 120/80 mmHg </a:t>
            </a:r>
          </a:p>
          <a:p>
            <a:pPr algn="l"/>
            <a:r>
              <a:rPr lang="en-GB" b="1" dirty="0">
                <a:solidFill>
                  <a:schemeClr val="tx1">
                    <a:lumMod val="65000"/>
                    <a:lumOff val="35000"/>
                  </a:schemeClr>
                </a:solidFill>
              </a:rPr>
              <a:t>          prehypertension 120-139/80-89 mmHg</a:t>
            </a:r>
          </a:p>
          <a:p>
            <a:pPr algn="l"/>
            <a:r>
              <a:rPr lang="en-GB" b="1" dirty="0">
                <a:solidFill>
                  <a:schemeClr val="tx1">
                    <a:lumMod val="65000"/>
                    <a:lumOff val="35000"/>
                  </a:schemeClr>
                </a:solidFill>
              </a:rPr>
              <a:t>          Stage 1 - 140-159/90-99 mmHg</a:t>
            </a:r>
          </a:p>
          <a:p>
            <a:pPr algn="l"/>
            <a:endParaRPr lang="en-GB" b="1"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6</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90045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dirty="0"/>
              <a:t>    </a:t>
            </a:r>
            <a:r>
              <a:rPr lang="en-GB" sz="3200" dirty="0">
                <a:solidFill>
                  <a:srgbClr val="1D390D"/>
                </a:solidFill>
              </a:rPr>
              <a:t>Global perspective – prevalence of hypertension, % , in selected countries</a:t>
            </a:r>
          </a:p>
        </p:txBody>
      </p:sp>
      <p:sp>
        <p:nvSpPr>
          <p:cNvPr id="3" name="Subtitle 2"/>
          <p:cNvSpPr>
            <a:spLocks noGrp="1"/>
          </p:cNvSpPr>
          <p:nvPr>
            <p:ph type="subTitle" idx="1"/>
          </p:nvPr>
        </p:nvSpPr>
        <p:spPr>
          <a:xfrm>
            <a:off x="1331640" y="2348880"/>
            <a:ext cx="7056784" cy="3672408"/>
          </a:xfrm>
        </p:spPr>
        <p:txBody>
          <a:bodyPr>
            <a:normAutofit lnSpcReduction="10000"/>
          </a:bodyPr>
          <a:lstStyle/>
          <a:p>
            <a:pPr algn="l"/>
            <a:r>
              <a:rPr lang="en-GB" dirty="0">
                <a:solidFill>
                  <a:schemeClr val="tx1">
                    <a:lumMod val="65000"/>
                    <a:lumOff val="35000"/>
                  </a:schemeClr>
                </a:solidFill>
              </a:rPr>
              <a:t> </a:t>
            </a:r>
            <a:r>
              <a:rPr lang="en-GB" sz="2400" dirty="0">
                <a:solidFill>
                  <a:srgbClr val="1D390D"/>
                </a:solidFill>
              </a:rPr>
              <a:t>According to WHO bulletin January 2014 (age group 35-84, data from national surveys):</a:t>
            </a:r>
          </a:p>
          <a:p>
            <a:pPr marL="457200" indent="-457200" algn="l">
              <a:buFont typeface="Arial" panose="020B0604020202020204" pitchFamily="34" charset="0"/>
              <a:buChar char="•"/>
            </a:pPr>
            <a:r>
              <a:rPr lang="en-GB" sz="1800" b="1" dirty="0">
                <a:solidFill>
                  <a:schemeClr val="tx1">
                    <a:lumMod val="65000"/>
                    <a:lumOff val="35000"/>
                  </a:schemeClr>
                </a:solidFill>
              </a:rPr>
              <a:t>Bangladesh 19.6</a:t>
            </a:r>
          </a:p>
          <a:p>
            <a:pPr marL="457200" indent="-457200" algn="l">
              <a:buFont typeface="Arial" panose="020B0604020202020204" pitchFamily="34" charset="0"/>
              <a:buChar char="•"/>
            </a:pPr>
            <a:r>
              <a:rPr lang="en-GB" sz="1800" b="1" dirty="0">
                <a:solidFill>
                  <a:schemeClr val="tx1">
                    <a:lumMod val="65000"/>
                    <a:lumOff val="35000"/>
                  </a:schemeClr>
                </a:solidFill>
              </a:rPr>
              <a:t>Thailand 24.5</a:t>
            </a:r>
          </a:p>
          <a:p>
            <a:pPr marL="457200" indent="-457200" algn="l">
              <a:buFont typeface="Arial" panose="020B0604020202020204" pitchFamily="34" charset="0"/>
              <a:buChar char="•"/>
            </a:pPr>
            <a:r>
              <a:rPr lang="en-GB" sz="1800" b="1" dirty="0">
                <a:solidFill>
                  <a:schemeClr val="tx1">
                    <a:lumMod val="65000"/>
                    <a:lumOff val="35000"/>
                  </a:schemeClr>
                </a:solidFill>
              </a:rPr>
              <a:t>Mexico 29.5</a:t>
            </a:r>
          </a:p>
          <a:p>
            <a:pPr marL="457200" indent="-457200" algn="l">
              <a:buFont typeface="Arial" panose="020B0604020202020204" pitchFamily="34" charset="0"/>
              <a:buChar char="•"/>
            </a:pPr>
            <a:r>
              <a:rPr lang="en-GB" sz="1800" b="1" dirty="0">
                <a:solidFill>
                  <a:schemeClr val="tx1">
                    <a:lumMod val="65000"/>
                    <a:lumOff val="35000"/>
                  </a:schemeClr>
                </a:solidFill>
              </a:rPr>
              <a:t>Great Britain 31.2</a:t>
            </a:r>
          </a:p>
          <a:p>
            <a:pPr marL="457200" indent="-457200" algn="l">
              <a:buFont typeface="Arial" panose="020B0604020202020204" pitchFamily="34" charset="0"/>
              <a:buChar char="•"/>
            </a:pPr>
            <a:r>
              <a:rPr lang="en-GB" sz="1800" b="1" dirty="0">
                <a:solidFill>
                  <a:schemeClr val="tx1">
                    <a:lumMod val="65000"/>
                    <a:lumOff val="35000"/>
                  </a:schemeClr>
                </a:solidFill>
              </a:rPr>
              <a:t>South Africa 32.7</a:t>
            </a:r>
          </a:p>
          <a:p>
            <a:pPr marL="457200" indent="-457200" algn="l">
              <a:buFont typeface="Arial" panose="020B0604020202020204" pitchFamily="34" charset="0"/>
              <a:buChar char="•"/>
            </a:pPr>
            <a:r>
              <a:rPr lang="en-GB" sz="1800" b="1" dirty="0">
                <a:solidFill>
                  <a:schemeClr val="tx1">
                    <a:lumMod val="65000"/>
                    <a:lumOff val="35000"/>
                  </a:schemeClr>
                </a:solidFill>
              </a:rPr>
              <a:t>Japan 31.8 (in 1960  it was 40%)</a:t>
            </a:r>
          </a:p>
          <a:p>
            <a:pPr marL="457200" indent="-457200" algn="l">
              <a:buFont typeface="Arial" panose="020B0604020202020204" pitchFamily="34" charset="0"/>
              <a:buChar char="•"/>
            </a:pPr>
            <a:r>
              <a:rPr lang="en-GB" sz="1800" b="1" dirty="0">
                <a:solidFill>
                  <a:schemeClr val="tx1">
                    <a:lumMod val="65000"/>
                    <a:lumOff val="35000"/>
                  </a:schemeClr>
                </a:solidFill>
              </a:rPr>
              <a:t>USA 34.5</a:t>
            </a:r>
          </a:p>
          <a:p>
            <a:pPr marL="457200" indent="-457200" algn="l">
              <a:buFont typeface="Arial" panose="020B0604020202020204" pitchFamily="34" charset="0"/>
              <a:buChar char="•"/>
            </a:pPr>
            <a:r>
              <a:rPr lang="en-GB" sz="1800" b="1" dirty="0">
                <a:solidFill>
                  <a:schemeClr val="tx1">
                    <a:lumMod val="65000"/>
                    <a:lumOff val="35000"/>
                  </a:schemeClr>
                </a:solidFill>
              </a:rPr>
              <a:t>Russia 43.6</a:t>
            </a:r>
          </a:p>
          <a:p>
            <a:pPr marL="457200" indent="-457200" algn="l">
              <a:buFont typeface="Arial" panose="020B0604020202020204" pitchFamily="34" charset="0"/>
              <a:buChar char="•"/>
            </a:pPr>
            <a:r>
              <a:rPr lang="en-GB" sz="1800" b="1" dirty="0">
                <a:solidFill>
                  <a:schemeClr val="tx1">
                    <a:lumMod val="65000"/>
                    <a:lumOff val="35000"/>
                  </a:schemeClr>
                </a:solidFill>
              </a:rPr>
              <a:t>Germany 44.8</a:t>
            </a:r>
          </a:p>
          <a:p>
            <a:pPr marL="457200" indent="-457200" algn="l">
              <a:buFont typeface="Arial" panose="020B0604020202020204" pitchFamily="34" charset="0"/>
              <a:buChar char="•"/>
            </a:pPr>
            <a:endParaRPr lang="en-GB" sz="1800" b="1" dirty="0">
              <a:solidFill>
                <a:schemeClr val="tx1">
                  <a:lumMod val="65000"/>
                  <a:lumOff val="35000"/>
                </a:schemeClr>
              </a:solidFill>
            </a:endParaRPr>
          </a:p>
          <a:p>
            <a:pPr marL="457200" indent="-457200" algn="l">
              <a:buFont typeface="Arial" panose="020B0604020202020204" pitchFamily="34" charset="0"/>
              <a:buChar char="•"/>
            </a:pPr>
            <a:endParaRPr lang="en-GB" sz="1800" b="1" u="sng" dirty="0">
              <a:solidFill>
                <a:schemeClr val="tx1">
                  <a:lumMod val="65000"/>
                  <a:lumOff val="35000"/>
                </a:schemeClr>
              </a:solidFill>
            </a:endParaRPr>
          </a:p>
          <a:p>
            <a:pPr marL="457200" indent="-457200" algn="l">
              <a:buFont typeface="Arial" panose="020B0604020202020204" pitchFamily="34" charset="0"/>
              <a:buChar char="•"/>
            </a:pPr>
            <a:endParaRPr lang="en-GB" sz="1800" b="1" dirty="0">
              <a:solidFill>
                <a:schemeClr val="tx1">
                  <a:lumMod val="65000"/>
                  <a:lumOff val="35000"/>
                </a:schemeClr>
              </a:solidFill>
            </a:endParaRPr>
          </a:p>
          <a:p>
            <a:pPr marL="457200" indent="-457200" algn="l">
              <a:buFont typeface="Arial" panose="020B0604020202020204" pitchFamily="34" charset="0"/>
              <a:buChar char="•"/>
            </a:pPr>
            <a:endParaRPr lang="en-GB" sz="1800" b="1" dirty="0">
              <a:solidFill>
                <a:schemeClr val="tx1">
                  <a:lumMod val="65000"/>
                  <a:lumOff val="35000"/>
                </a:schemeClr>
              </a:solidFill>
            </a:endParaRPr>
          </a:p>
          <a:p>
            <a:pPr marL="457200" indent="-457200" algn="l">
              <a:buFont typeface="Arial" panose="020B0604020202020204" pitchFamily="34" charset="0"/>
              <a:buChar char="•"/>
            </a:pPr>
            <a:endParaRPr lang="en-GB" sz="1800" b="1"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7</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43973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dirty="0"/>
              <a:t>    </a:t>
            </a:r>
            <a:r>
              <a:rPr lang="en-GB" sz="3600" dirty="0">
                <a:solidFill>
                  <a:srgbClr val="1D390D"/>
                </a:solidFill>
              </a:rPr>
              <a:t>Burden of hypertension in selected EU countries</a:t>
            </a:r>
          </a:p>
        </p:txBody>
      </p:sp>
      <p:sp>
        <p:nvSpPr>
          <p:cNvPr id="3" name="Subtitle 2"/>
          <p:cNvSpPr>
            <a:spLocks noGrp="1"/>
          </p:cNvSpPr>
          <p:nvPr>
            <p:ph type="subTitle" idx="1"/>
          </p:nvPr>
        </p:nvSpPr>
        <p:spPr>
          <a:xfrm>
            <a:off x="1331640" y="2348880"/>
            <a:ext cx="7056784" cy="3672408"/>
          </a:xfrm>
        </p:spPr>
        <p:txBody>
          <a:bodyPr>
            <a:normAutofit/>
          </a:bodyPr>
          <a:lstStyle/>
          <a:p>
            <a:pPr algn="l"/>
            <a:r>
              <a:rPr lang="en-GB" dirty="0">
                <a:solidFill>
                  <a:schemeClr val="tx1">
                    <a:lumMod val="65000"/>
                    <a:lumOff val="35000"/>
                  </a:schemeClr>
                </a:solidFill>
              </a:rPr>
              <a:t> </a:t>
            </a:r>
            <a:endParaRPr lang="en-GB" b="1"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8</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3767" y="2210624"/>
            <a:ext cx="4824537" cy="3871429"/>
          </a:xfrm>
          <a:prstGeom prst="rect">
            <a:avLst/>
          </a:prstGeom>
        </p:spPr>
      </p:pic>
      <p:sp>
        <p:nvSpPr>
          <p:cNvPr id="7" name="TextBox 6"/>
          <p:cNvSpPr txBox="1"/>
          <p:nvPr/>
        </p:nvSpPr>
        <p:spPr>
          <a:xfrm>
            <a:off x="2483767" y="6291489"/>
            <a:ext cx="4968552" cy="369332"/>
          </a:xfrm>
          <a:prstGeom prst="rect">
            <a:avLst/>
          </a:prstGeom>
          <a:noFill/>
        </p:spPr>
        <p:txBody>
          <a:bodyPr wrap="square" rtlCol="0">
            <a:spAutoFit/>
          </a:bodyPr>
          <a:lstStyle/>
          <a:p>
            <a:r>
              <a:rPr lang="en-GB" dirty="0"/>
              <a:t>Source: www.kantarhealth.com </a:t>
            </a:r>
          </a:p>
        </p:txBody>
      </p:sp>
    </p:spTree>
    <p:extLst>
      <p:ext uri="{BB962C8B-B14F-4D97-AF65-F5344CB8AC3E}">
        <p14:creationId xmlns:p14="http://schemas.microsoft.com/office/powerpoint/2010/main" val="4266771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764704"/>
            <a:ext cx="7299694" cy="1470025"/>
          </a:xfrm>
        </p:spPr>
        <p:txBody>
          <a:bodyPr>
            <a:normAutofit/>
          </a:bodyPr>
          <a:lstStyle/>
          <a:p>
            <a:r>
              <a:rPr lang="en-GB" dirty="0"/>
              <a:t>    </a:t>
            </a:r>
            <a:r>
              <a:rPr lang="en-GB" sz="3600" dirty="0">
                <a:solidFill>
                  <a:srgbClr val="1D390D"/>
                </a:solidFill>
              </a:rPr>
              <a:t>Burden of hypertension in selected EU countries</a:t>
            </a:r>
          </a:p>
        </p:txBody>
      </p:sp>
      <p:sp>
        <p:nvSpPr>
          <p:cNvPr id="3" name="Subtitle 2"/>
          <p:cNvSpPr>
            <a:spLocks noGrp="1"/>
          </p:cNvSpPr>
          <p:nvPr>
            <p:ph type="subTitle" idx="1"/>
          </p:nvPr>
        </p:nvSpPr>
        <p:spPr>
          <a:xfrm>
            <a:off x="1331640" y="2348880"/>
            <a:ext cx="7056784" cy="3672408"/>
          </a:xfrm>
        </p:spPr>
        <p:txBody>
          <a:bodyPr>
            <a:normAutofit/>
          </a:bodyPr>
          <a:lstStyle/>
          <a:p>
            <a:pPr algn="l"/>
            <a:r>
              <a:rPr lang="en-GB" dirty="0">
                <a:solidFill>
                  <a:schemeClr val="tx1">
                    <a:lumMod val="65000"/>
                    <a:lumOff val="35000"/>
                  </a:schemeClr>
                </a:solidFill>
              </a:rPr>
              <a:t> </a:t>
            </a:r>
            <a:endParaRPr lang="en-GB" b="1"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48F32435-2177-4FCE-B1F8-76AE89477C37}" type="slidenum">
              <a:rPr lang="en-GB" smtClean="0"/>
              <a:pPr/>
              <a:t>9</a:t>
            </a:fld>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1025606" cy="6857993"/>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93911" y="2204864"/>
            <a:ext cx="4204248" cy="3882950"/>
          </a:xfrm>
          <a:prstGeom prst="rect">
            <a:avLst/>
          </a:prstGeom>
        </p:spPr>
      </p:pic>
    </p:spTree>
    <p:extLst>
      <p:ext uri="{BB962C8B-B14F-4D97-AF65-F5344CB8AC3E}">
        <p14:creationId xmlns:p14="http://schemas.microsoft.com/office/powerpoint/2010/main" val="7583484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3203</TotalTime>
  <Words>2705</Words>
  <Application>Microsoft Office PowerPoint</Application>
  <PresentationFormat>On-screen Show (4:3)</PresentationFormat>
  <Paragraphs>358</Paragraphs>
  <Slides>41</Slides>
  <Notes>41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Arial</vt:lpstr>
      <vt:lpstr>Calibri</vt:lpstr>
      <vt:lpstr>Lucida Sans Unicode</vt:lpstr>
      <vt:lpstr>Office Theme</vt:lpstr>
      <vt:lpstr>    Treating hypertension- key herbs and strategies</vt:lpstr>
      <vt:lpstr>     Contents</vt:lpstr>
      <vt:lpstr>    Introduction</vt:lpstr>
      <vt:lpstr>    How accurate is our knowledge about hypertension?</vt:lpstr>
      <vt:lpstr>    How accurate is our knowledge about hypertension? Definition</vt:lpstr>
      <vt:lpstr>    Definitions in different countries</vt:lpstr>
      <vt:lpstr>    Global perspective – prevalence of hypertension, % , in selected countries</vt:lpstr>
      <vt:lpstr>    Burden of hypertension in selected EU countries</vt:lpstr>
      <vt:lpstr>    Burden of hypertension in selected EU countries</vt:lpstr>
      <vt:lpstr>    Burden of hypertension in selected EU countries</vt:lpstr>
      <vt:lpstr>    Some myths about hypertension</vt:lpstr>
      <vt:lpstr>    Some myths about hypertension</vt:lpstr>
      <vt:lpstr>Hypertension as a factor in the cardiovascular disease (CVD) </vt:lpstr>
      <vt:lpstr>Hypertension as a factor in the cardiovascular disease (CVD) </vt:lpstr>
      <vt:lpstr>Hypertension as a factor in the context of an algorithm</vt:lpstr>
      <vt:lpstr>Hypertension as a risk factor in the context of the algorithm QRISK®2-2015</vt:lpstr>
      <vt:lpstr>Hypertension and lifestyle factors</vt:lpstr>
      <vt:lpstr>Hypertension and lifestyle factors</vt:lpstr>
      <vt:lpstr>Hypertension and lifestyle factors</vt:lpstr>
      <vt:lpstr>Hypertension – target values</vt:lpstr>
      <vt:lpstr>Hypertension – target values</vt:lpstr>
      <vt:lpstr>    Strategies to treat hypertension</vt:lpstr>
      <vt:lpstr>    Strategies to treat hypertension- advice on lifestyle changes</vt:lpstr>
      <vt:lpstr>    Strategies to treat hypertension – advice on diet</vt:lpstr>
      <vt:lpstr>    Strategies to treat hypertension – advice on supplements</vt:lpstr>
      <vt:lpstr>    Core herbs to treat hypertension</vt:lpstr>
      <vt:lpstr>    Core herbs to treat hypertension</vt:lpstr>
      <vt:lpstr>    Core herbs to treat hypertension</vt:lpstr>
      <vt:lpstr>    Strategies to treat hypertension- monitor progress</vt:lpstr>
      <vt:lpstr>    Treating patients on orthodox medication</vt:lpstr>
      <vt:lpstr>Case history 1</vt:lpstr>
      <vt:lpstr>Case history 1</vt:lpstr>
      <vt:lpstr>Case history 1</vt:lpstr>
      <vt:lpstr>Case history 1</vt:lpstr>
      <vt:lpstr>Case history 1</vt:lpstr>
      <vt:lpstr>Case history 2</vt:lpstr>
      <vt:lpstr>Case history 2</vt:lpstr>
      <vt:lpstr>Case history 2</vt:lpstr>
      <vt:lpstr>Case history 2</vt:lpstr>
      <vt:lpstr>Case history 2</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Joint pain – 2 case histories</dc:title>
  <dc:creator>anna</dc:creator>
  <cp:lastModifiedBy>Helen Fowler</cp:lastModifiedBy>
  <cp:revision>203</cp:revision>
  <cp:lastPrinted>2015-09-28T12:56:03Z</cp:lastPrinted>
  <dcterms:created xsi:type="dcterms:W3CDTF">2010-02-21T17:12:22Z</dcterms:created>
  <dcterms:modified xsi:type="dcterms:W3CDTF">2020-08-26T12:33:34Z</dcterms:modified>
</cp:coreProperties>
</file>