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81" r:id="rId2"/>
    <p:sldId id="274" r:id="rId3"/>
    <p:sldId id="278" r:id="rId4"/>
    <p:sldId id="266" r:id="rId5"/>
    <p:sldId id="284" r:id="rId6"/>
    <p:sldId id="287" r:id="rId7"/>
    <p:sldId id="290" r:id="rId8"/>
    <p:sldId id="292" r:id="rId9"/>
    <p:sldId id="270" r:id="rId10"/>
    <p:sldId id="283" r:id="rId11"/>
    <p:sldId id="280" r:id="rId12"/>
    <p:sldId id="279" r:id="rId13"/>
  </p:sldIdLst>
  <p:sldSz cx="9144000" cy="6858000" type="screen4x3"/>
  <p:notesSz cx="9926638" cy="67976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3F4"/>
    <a:srgbClr val="FFFFFF"/>
    <a:srgbClr val="E4E9F4"/>
    <a:srgbClr val="F6F7F9"/>
    <a:srgbClr val="3E444E"/>
    <a:srgbClr val="F4E7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144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2"/>
            <a:ext cx="4307275" cy="339615"/>
          </a:xfrm>
          <a:prstGeom prst="rect">
            <a:avLst/>
          </a:prstGeom>
          <a:noFill/>
          <a:ln>
            <a:noFill/>
          </a:ln>
        </p:spPr>
        <p:txBody>
          <a:bodyPr vert="horz" wrap="none" lIns="90000" tIns="45000" rIns="90000" bIns="45000"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cap="none" baseline="0">
              <a:ln>
                <a:noFill/>
              </a:ln>
              <a:solidFill>
                <a:srgbClr val="000000"/>
              </a:solidFill>
              <a:latin typeface="Arial" pitchFamily="2"/>
              <a:ea typeface="Arial" pitchFamily="2"/>
              <a:cs typeface="Arial" pitchFamily="2"/>
            </a:endParaRPr>
          </a:p>
        </p:txBody>
      </p:sp>
      <p:sp>
        <p:nvSpPr>
          <p:cNvPr id="3" name="Date Placeholder 2"/>
          <p:cNvSpPr txBox="1">
            <a:spLocks noGrp="1"/>
          </p:cNvSpPr>
          <p:nvPr>
            <p:ph type="dt" sz="quarter" idx="1"/>
          </p:nvPr>
        </p:nvSpPr>
        <p:spPr>
          <a:xfrm>
            <a:off x="5618842" y="2"/>
            <a:ext cx="4307275" cy="339615"/>
          </a:xfrm>
          <a:prstGeom prst="rect">
            <a:avLst/>
          </a:prstGeom>
          <a:noFill/>
          <a:ln>
            <a:noFill/>
          </a:ln>
        </p:spPr>
        <p:txBody>
          <a:bodyPr vert="horz" wrap="none" lIns="90000" tIns="45000" rIns="90000" bIns="45000"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cap="none" baseline="0">
              <a:ln>
                <a:noFill/>
              </a:ln>
              <a:solidFill>
                <a:srgbClr val="000000"/>
              </a:solidFill>
              <a:latin typeface="Arial" pitchFamily="2"/>
              <a:ea typeface="Arial" pitchFamily="2"/>
              <a:cs typeface="Arial" pitchFamily="2"/>
            </a:endParaRPr>
          </a:p>
        </p:txBody>
      </p:sp>
      <p:sp>
        <p:nvSpPr>
          <p:cNvPr id="4" name="Footer Placeholder 3"/>
          <p:cNvSpPr txBox="1">
            <a:spLocks noGrp="1"/>
          </p:cNvSpPr>
          <p:nvPr>
            <p:ph type="ftr" sz="quarter" idx="2"/>
          </p:nvPr>
        </p:nvSpPr>
        <p:spPr>
          <a:xfrm>
            <a:off x="0" y="6457793"/>
            <a:ext cx="4307275" cy="339615"/>
          </a:xfrm>
          <a:prstGeom prst="rect">
            <a:avLst/>
          </a:prstGeom>
          <a:noFill/>
          <a:ln>
            <a:noFill/>
          </a:ln>
        </p:spPr>
        <p:txBody>
          <a:bodyPr vert="horz" wrap="none" lIns="90000" tIns="45000" rIns="90000" bIns="45000" anchor="b" anchorCtr="0"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endParaRPr lang="en-US" sz="1400" b="0" i="0" u="none" strike="noStrike" cap="none" baseline="0">
              <a:ln>
                <a:noFill/>
              </a:ln>
              <a:solidFill>
                <a:srgbClr val="000000"/>
              </a:solidFill>
              <a:latin typeface="Arial" pitchFamily="2"/>
              <a:ea typeface="Arial" pitchFamily="2"/>
              <a:cs typeface="Arial" pitchFamily="2"/>
            </a:endParaRPr>
          </a:p>
        </p:txBody>
      </p:sp>
      <p:sp>
        <p:nvSpPr>
          <p:cNvPr id="5" name="Slide Number Placeholder 4"/>
          <p:cNvSpPr txBox="1">
            <a:spLocks noGrp="1"/>
          </p:cNvSpPr>
          <p:nvPr>
            <p:ph type="sldNum" sz="quarter" idx="3"/>
          </p:nvPr>
        </p:nvSpPr>
        <p:spPr>
          <a:xfrm>
            <a:off x="5618842" y="6457793"/>
            <a:ext cx="4307275" cy="339615"/>
          </a:xfrm>
          <a:prstGeom prst="rect">
            <a:avLst/>
          </a:prstGeom>
          <a:noFill/>
          <a:ln>
            <a:noFill/>
          </a:ln>
        </p:spPr>
        <p:txBody>
          <a:bodyPr vert="horz" wrap="none" lIns="90000" tIns="45000" rIns="90000" bIns="45000" anchor="b" anchorCtr="0" compatLnSpc="1">
            <a:noAutofit/>
          </a:bodyPr>
          <a:lstStyle/>
          <a:p>
            <a: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sz="1400"/>
            </a:pPr>
            <a:fld id="{DC5039FD-3484-4CFB-9EC1-6B511DD1452C}" type="slidenum">
              <a:t>‹#›</a:t>
            </a:fld>
            <a:endParaRPr lang="en-US" sz="1400" b="0" i="0" u="none" strike="noStrike" cap="none" baseline="0">
              <a:ln>
                <a:noFill/>
              </a:ln>
              <a:solidFill>
                <a:srgbClr val="000000"/>
              </a:solidFill>
              <a:latin typeface="Arial" pitchFamily="2"/>
              <a:ea typeface="Arial" pitchFamily="2"/>
              <a:cs typeface="Arial" pitchFamily="2"/>
            </a:endParaRPr>
          </a:p>
        </p:txBody>
      </p:sp>
    </p:spTree>
    <p:extLst>
      <p:ext uri="{BB962C8B-B14F-4D97-AF65-F5344CB8AC3E}">
        <p14:creationId xmlns:p14="http://schemas.microsoft.com/office/powerpoint/2010/main" val="26303173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a:spLocks noMove="1" noResize="1"/>
          </p:cNvSpPr>
          <p:nvPr/>
        </p:nvSpPr>
        <p:spPr>
          <a:xfrm>
            <a:off x="0" y="0"/>
            <a:ext cx="9926638" cy="6797675"/>
          </a:xfrm>
          <a:prstGeom prst="rect">
            <a:avLst/>
          </a:prstGeom>
          <a:solidFill>
            <a:srgbClr val="FFFFFF"/>
          </a:solidFill>
          <a:ln>
            <a:noFill/>
            <a:prstDash val="solid"/>
          </a:ln>
        </p:spPr>
        <p:txBody>
          <a:bodyPr vert="horz" wrap="none" lIns="90000" tIns="45000" rIns="90000" bIns="45000" anchor="ctr" anchorCtr="1" compatLnSpc="1">
            <a:noAutofit/>
          </a:bodyPr>
          <a:lstStyle/>
          <a:p>
            <a: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pPr>
            <a:endParaRPr lang="en-US" sz="1400" b="0" i="0" u="none" strike="noStrike" cap="none" baseline="0">
              <a:ln>
                <a:noFill/>
              </a:ln>
              <a:solidFill>
                <a:srgbClr val="000000"/>
              </a:solidFill>
              <a:latin typeface="Arial" pitchFamily="2"/>
              <a:ea typeface="Arial" pitchFamily="2"/>
              <a:cs typeface="Arial" pitchFamily="2"/>
            </a:endParaRPr>
          </a:p>
        </p:txBody>
      </p:sp>
      <p:sp>
        <p:nvSpPr>
          <p:cNvPr id="3" name="Header Placeholder 2"/>
          <p:cNvSpPr txBox="1">
            <a:spLocks noGrp="1"/>
          </p:cNvSpPr>
          <p:nvPr>
            <p:ph type="hdr" sz="quarter"/>
          </p:nvPr>
        </p:nvSpPr>
        <p:spPr>
          <a:xfrm>
            <a:off x="-521" y="0"/>
            <a:ext cx="4301543" cy="339884"/>
          </a:xfrm>
          <a:prstGeom prst="rect">
            <a:avLst/>
          </a:prstGeom>
          <a:noFill/>
          <a:ln>
            <a:noFill/>
          </a:ln>
        </p:spPr>
        <p:txBody>
          <a:bodyPr vert="horz" wrap="square" lIns="90000" tIns="46800" rIns="90000" bIns="46800" anchor="t"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GB" sz="1200" b="0" i="0" u="none" strike="noStrike" cap="none" baseline="0">
                <a:ln>
                  <a:noFill/>
                </a:ln>
                <a:solidFill>
                  <a:srgbClr val="000000"/>
                </a:solidFill>
                <a:latin typeface="Arial" pitchFamily="2"/>
                <a:ea typeface="Arial" pitchFamily="2"/>
                <a:cs typeface="Arial" pitchFamily="2"/>
              </a:defRPr>
            </a:lvl1pPr>
          </a:lstStyle>
          <a:p>
            <a:pPr lvl="0"/>
            <a:endParaRPr lang="en-GB"/>
          </a:p>
        </p:txBody>
      </p:sp>
      <p:sp>
        <p:nvSpPr>
          <p:cNvPr id="4" name="Date Placeholder 3"/>
          <p:cNvSpPr txBox="1">
            <a:spLocks noGrp="1"/>
          </p:cNvSpPr>
          <p:nvPr>
            <p:ph type="dt" idx="1"/>
          </p:nvPr>
        </p:nvSpPr>
        <p:spPr>
          <a:xfrm>
            <a:off x="5622488" y="0"/>
            <a:ext cx="4301543" cy="339884"/>
          </a:xfrm>
          <a:prstGeom prst="rect">
            <a:avLst/>
          </a:prstGeom>
          <a:noFill/>
          <a:ln>
            <a:noFill/>
          </a:ln>
        </p:spPr>
        <p:txBody>
          <a:bodyPr vert="horz" wrap="square" lIns="90000" tIns="46800" rIns="90000" bIns="46800" anchor="t"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GB" sz="1200" b="0" i="0" u="none" strike="noStrike" cap="none" baseline="0">
                <a:ln>
                  <a:noFill/>
                </a:ln>
                <a:solidFill>
                  <a:srgbClr val="000000"/>
                </a:solidFill>
                <a:latin typeface="Arial" pitchFamily="2"/>
                <a:ea typeface="Arial" pitchFamily="2"/>
                <a:cs typeface="Arial" pitchFamily="2"/>
              </a:defRPr>
            </a:lvl1pPr>
          </a:lstStyle>
          <a:p>
            <a:pPr lvl="0"/>
            <a:endParaRPr lang="en-GB"/>
          </a:p>
        </p:txBody>
      </p:sp>
      <p:sp>
        <p:nvSpPr>
          <p:cNvPr id="5" name="Slide Image Placeholder 4"/>
          <p:cNvSpPr>
            <a:spLocks noGrp="1" noRot="1" noChangeAspect="1"/>
          </p:cNvSpPr>
          <p:nvPr>
            <p:ph type="sldImg" idx="2"/>
          </p:nvPr>
        </p:nvSpPr>
        <p:spPr>
          <a:xfrm>
            <a:off x="3263900" y="509588"/>
            <a:ext cx="3398838" cy="2549525"/>
          </a:xfrm>
          <a:prstGeom prst="rect">
            <a:avLst/>
          </a:prstGeom>
          <a:noFill/>
          <a:ln>
            <a:noFill/>
            <a:prstDash val="solid"/>
          </a:ln>
        </p:spPr>
      </p:sp>
      <p:sp>
        <p:nvSpPr>
          <p:cNvPr id="6" name="Notes Placeholder 5"/>
          <p:cNvSpPr txBox="1">
            <a:spLocks noGrp="1"/>
          </p:cNvSpPr>
          <p:nvPr>
            <p:ph type="body" sz="quarter" idx="3"/>
          </p:nvPr>
        </p:nvSpPr>
        <p:spPr>
          <a:xfrm>
            <a:off x="992663" y="3228896"/>
            <a:ext cx="7941309" cy="3058954"/>
          </a:xfrm>
          <a:prstGeom prst="rect">
            <a:avLst/>
          </a:prstGeom>
          <a:noFill/>
          <a:ln>
            <a:noFill/>
          </a:ln>
        </p:spPr>
        <p:txBody>
          <a:bodyPr vert="horz" lIns="0" tIns="0" rIns="0" bIns="0" compatLnSpc="1"/>
          <a:lstStyle/>
          <a:p>
            <a:endParaRPr lang="en-US"/>
          </a:p>
        </p:txBody>
      </p:sp>
      <p:sp>
        <p:nvSpPr>
          <p:cNvPr id="7" name="Footer Placeholder 6"/>
          <p:cNvSpPr txBox="1">
            <a:spLocks noGrp="1"/>
          </p:cNvSpPr>
          <p:nvPr>
            <p:ph type="ftr" sz="quarter" idx="4"/>
          </p:nvPr>
        </p:nvSpPr>
        <p:spPr>
          <a:xfrm>
            <a:off x="-521" y="6456721"/>
            <a:ext cx="4301543" cy="339884"/>
          </a:xfrm>
          <a:prstGeom prst="rect">
            <a:avLst/>
          </a:prstGeom>
          <a:noFill/>
          <a:ln>
            <a:noFill/>
          </a:ln>
        </p:spPr>
        <p:txBody>
          <a:bodyPr vert="horz" wrap="square" lIns="90000" tIns="46800" rIns="90000" bIns="46800" anchor="b" anchorCtr="0" compatLnSpc="1">
            <a:noAutofit/>
          </a:bodyPr>
          <a:lstStyle>
            <a:lvl1pPr marL="0" marR="0" lvl="0" indent="0" algn="l"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GB" sz="1200" b="0" i="0" u="none" strike="noStrike" cap="none" baseline="0">
                <a:ln>
                  <a:noFill/>
                </a:ln>
                <a:solidFill>
                  <a:srgbClr val="000000"/>
                </a:solidFill>
                <a:latin typeface="Arial" pitchFamily="2"/>
                <a:ea typeface="Arial" pitchFamily="2"/>
                <a:cs typeface="Arial" pitchFamily="2"/>
              </a:defRPr>
            </a:lvl1pPr>
          </a:lstStyle>
          <a:p>
            <a:pPr lvl="0"/>
            <a:endParaRPr lang="en-GB"/>
          </a:p>
        </p:txBody>
      </p:sp>
      <p:sp>
        <p:nvSpPr>
          <p:cNvPr id="8" name="Slide Number Placeholder 7"/>
          <p:cNvSpPr txBox="1">
            <a:spLocks noGrp="1"/>
          </p:cNvSpPr>
          <p:nvPr>
            <p:ph type="sldNum" sz="quarter" idx="5"/>
          </p:nvPr>
        </p:nvSpPr>
        <p:spPr>
          <a:xfrm>
            <a:off x="5622488" y="6456721"/>
            <a:ext cx="4301543" cy="339884"/>
          </a:xfrm>
          <a:prstGeom prst="rect">
            <a:avLst/>
          </a:prstGeom>
          <a:noFill/>
          <a:ln>
            <a:noFill/>
          </a:ln>
        </p:spPr>
        <p:txBody>
          <a:bodyPr vert="horz" wrap="square" lIns="90000" tIns="46800" rIns="90000" bIns="46800" anchor="b" anchorCtr="0" compatLnSpc="1">
            <a:noAutofit/>
          </a:bodyPr>
          <a:lstStyle>
            <a:lvl1pPr marL="0" marR="0" lvl="0" indent="0" algn="r" rtl="0" hangingPunct="1">
              <a:lnSpc>
                <a:spcPct val="100000"/>
              </a:lnSpc>
              <a:spcBef>
                <a:spcPts val="0"/>
              </a:spcBef>
              <a:spcAft>
                <a:spcPts val="0"/>
              </a:spcAft>
              <a:buNone/>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GB" sz="1200" b="0" i="0" u="none" strike="noStrike" cap="none" baseline="0">
                <a:ln>
                  <a:noFill/>
                </a:ln>
                <a:solidFill>
                  <a:srgbClr val="000000"/>
                </a:solidFill>
                <a:latin typeface="Arial" pitchFamily="2"/>
                <a:ea typeface="Arial" pitchFamily="2"/>
                <a:cs typeface="Arial" pitchFamily="2"/>
              </a:defRPr>
            </a:lvl1pPr>
          </a:lstStyle>
          <a:p>
            <a:pPr lvl="0"/>
            <a:fld id="{6355BB24-EFAA-446D-B9D7-96249E9BF7E0}" type="slidenum">
              <a:t>‹#›</a:t>
            </a:fld>
            <a:endParaRPr lang="en-GB"/>
          </a:p>
        </p:txBody>
      </p:sp>
    </p:spTree>
    <p:extLst>
      <p:ext uri="{BB962C8B-B14F-4D97-AF65-F5344CB8AC3E}">
        <p14:creationId xmlns:p14="http://schemas.microsoft.com/office/powerpoint/2010/main" val="4166443023"/>
      </p:ext>
    </p:extLst>
  </p:cSld>
  <p:clrMap bg1="lt1" tx1="dk1" bg2="lt2" tx2="dk2" accent1="accent1" accent2="accent2" accent3="accent3" accent4="accent4" accent5="accent5" accent6="accent6" hlink="hlink" folHlink="folHlink"/>
  <p:notesStyle>
    <a:lvl1pPr marL="0" marR="0" indent="0" algn="l" rtl="0" hangingPunct="0">
      <a:lnSpc>
        <a:spcPct val="100000"/>
      </a:lnSpc>
      <a:spcBef>
        <a:spcPts val="448"/>
      </a:spcBef>
      <a:spcAft>
        <a:spcPts val="0"/>
      </a:spcAft>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lang="en-US" sz="1200" b="0" i="0" u="none" strike="noStrike" cap="none" baseline="0">
        <a:ln>
          <a:noFill/>
        </a:ln>
        <a:solidFill>
          <a:srgbClr val="000000"/>
        </a:solidFill>
        <a:latin typeface="Calibri" pitchFamily="34"/>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11FCE638-8D21-4022-ADB8-F0AC97E15A2C}" type="slidenum">
              <a:t>2</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a:latin typeface="Albany" pitchFamily="18"/>
              <a:cs typeface="Tahoma" pitchFamily="2"/>
            </a:endParaRPr>
          </a:p>
        </p:txBody>
      </p:sp>
    </p:spTree>
    <p:extLst>
      <p:ext uri="{BB962C8B-B14F-4D97-AF65-F5344CB8AC3E}">
        <p14:creationId xmlns:p14="http://schemas.microsoft.com/office/powerpoint/2010/main" val="11813247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5754C023-B3F9-4C5C-B235-3E6A82EF85F5}" type="slidenum">
              <a:t>4</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a:latin typeface="Albany" pitchFamily="18"/>
              <a:cs typeface="Tahoma" pitchFamily="2"/>
            </a:endParaRPr>
          </a:p>
        </p:txBody>
      </p:sp>
    </p:spTree>
    <p:extLst>
      <p:ext uri="{BB962C8B-B14F-4D97-AF65-F5344CB8AC3E}">
        <p14:creationId xmlns:p14="http://schemas.microsoft.com/office/powerpoint/2010/main" val="41112495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952CFEBC-37AF-4D5C-9013-4F5C0FB47540}" type="slidenum">
              <a:t>5</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a:latin typeface="Albany" pitchFamily="18"/>
              <a:cs typeface="Tahoma" pitchFamily="2"/>
            </a:endParaRPr>
          </a:p>
        </p:txBody>
      </p:sp>
    </p:spTree>
    <p:extLst>
      <p:ext uri="{BB962C8B-B14F-4D97-AF65-F5344CB8AC3E}">
        <p14:creationId xmlns:p14="http://schemas.microsoft.com/office/powerpoint/2010/main" val="14893365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952CFEBC-37AF-4D5C-9013-4F5C0FB47540}" type="slidenum">
              <a:t>9</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a:latin typeface="Albany" pitchFamily="18"/>
              <a:cs typeface="Tahoma" pitchFamily="2"/>
            </a:endParaRPr>
          </a:p>
        </p:txBody>
      </p:sp>
    </p:spTree>
    <p:extLst>
      <p:ext uri="{BB962C8B-B14F-4D97-AF65-F5344CB8AC3E}">
        <p14:creationId xmlns:p14="http://schemas.microsoft.com/office/powerpoint/2010/main" val="32980593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952CFEBC-37AF-4D5C-9013-4F5C0FB47540}" type="slidenum">
              <a:t>10</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a:latin typeface="Albany" pitchFamily="18"/>
              <a:cs typeface="Tahoma" pitchFamily="2"/>
            </a:endParaRPr>
          </a:p>
        </p:txBody>
      </p:sp>
    </p:spTree>
    <p:extLst>
      <p:ext uri="{BB962C8B-B14F-4D97-AF65-F5344CB8AC3E}">
        <p14:creationId xmlns:p14="http://schemas.microsoft.com/office/powerpoint/2010/main" val="3528239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952CFEBC-37AF-4D5C-9013-4F5C0FB47540}" type="slidenum">
              <a:t>11</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dirty="0">
              <a:latin typeface="Albany" pitchFamily="18"/>
              <a:cs typeface="Tahoma" pitchFamily="2"/>
            </a:endParaRPr>
          </a:p>
        </p:txBody>
      </p:sp>
    </p:spTree>
    <p:extLst>
      <p:ext uri="{BB962C8B-B14F-4D97-AF65-F5344CB8AC3E}">
        <p14:creationId xmlns:p14="http://schemas.microsoft.com/office/powerpoint/2010/main" val="28364506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7"/>
          <p:cNvSpPr txBox="1">
            <a:spLocks noGrp="1"/>
          </p:cNvSpPr>
          <p:nvPr>
            <p:ph type="sldNum" sz="quarter" idx="5"/>
          </p:nvPr>
        </p:nvSpPr>
        <p:spPr>
          <a:ln/>
        </p:spPr>
        <p:txBody>
          <a:bodyPr vert="horz" wrap="square" lIns="90000" tIns="46800" rIns="90000" bIns="46800" anchor="b" anchorCtr="0" compatLnSpc="1">
            <a:noAutofit/>
          </a:bodyPr>
          <a:lstStyle/>
          <a:p>
            <a:pPr lvl="0"/>
            <a:fld id="{952CFEBC-37AF-4D5C-9013-4F5C0FB47540}" type="slidenum">
              <a:t>12</a:t>
            </a:fld>
            <a:endParaRPr lang="en-GB"/>
          </a:p>
        </p:txBody>
      </p:sp>
      <p:sp>
        <p:nvSpPr>
          <p:cNvPr id="2" name="Slide Image Placeholder 1"/>
          <p:cNvSpPr>
            <a:spLocks noGrp="1" noRot="1" noChangeAspect="1" noResize="1"/>
          </p:cNvSpPr>
          <p:nvPr>
            <p:ph type="sldImg"/>
          </p:nvPr>
        </p:nvSpPr>
        <p:spPr>
          <a:xfrm>
            <a:off x="3263900" y="517525"/>
            <a:ext cx="3397250" cy="2547938"/>
          </a:xfrm>
          <a:solidFill>
            <a:srgbClr val="729FCF"/>
          </a:solidFill>
          <a:ln w="25400">
            <a:solidFill>
              <a:srgbClr val="3465A4"/>
            </a:solidFill>
            <a:prstDash val="solid"/>
          </a:ln>
        </p:spPr>
      </p:sp>
      <p:sp>
        <p:nvSpPr>
          <p:cNvPr id="3" name="Notes Placeholder 2"/>
          <p:cNvSpPr txBox="1">
            <a:spLocks noGrp="1"/>
          </p:cNvSpPr>
          <p:nvPr>
            <p:ph type="body" sz="quarter" idx="1"/>
          </p:nvPr>
        </p:nvSpPr>
        <p:spPr>
          <a:xfrm>
            <a:off x="992663" y="3228628"/>
            <a:ext cx="7940789" cy="366083"/>
          </a:xfrm>
        </p:spPr>
        <p:txBody>
          <a:bodyPr>
            <a:spAutoFit/>
          </a:bodyPr>
          <a:lstStyle/>
          <a:p>
            <a:pPr marL="216000" indent="-216000">
              <a:tabLst/>
            </a:pPr>
            <a:endParaRPr lang="en-US" sz="2400" kern="1200" dirty="0">
              <a:latin typeface="Albany" pitchFamily="18"/>
              <a:cs typeface="Tahoma" pitchFamily="2"/>
            </a:endParaRPr>
          </a:p>
        </p:txBody>
      </p:sp>
    </p:spTree>
    <p:extLst>
      <p:ext uri="{BB962C8B-B14F-4D97-AF65-F5344CB8AC3E}">
        <p14:creationId xmlns:p14="http://schemas.microsoft.com/office/powerpoint/2010/main" val="31562283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A8EE9573-4CE3-4995-BE27-9909BE42E64F}" type="slidenum">
              <a:t>‹#›</a:t>
            </a:fld>
            <a:endParaRPr lang="en-US"/>
          </a:p>
        </p:txBody>
      </p:sp>
    </p:spTree>
    <p:extLst>
      <p:ext uri="{BB962C8B-B14F-4D97-AF65-F5344CB8AC3E}">
        <p14:creationId xmlns:p14="http://schemas.microsoft.com/office/powerpoint/2010/main" val="9727600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92CD2BF5-18BE-4AC1-9FA3-DBF951D8FD31}" type="slidenum">
              <a:t>‹#›</a:t>
            </a:fld>
            <a:endParaRPr lang="en-US"/>
          </a:p>
        </p:txBody>
      </p:sp>
    </p:spTree>
    <p:extLst>
      <p:ext uri="{BB962C8B-B14F-4D97-AF65-F5344CB8AC3E}">
        <p14:creationId xmlns:p14="http://schemas.microsoft.com/office/powerpoint/2010/main" val="2614817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3050"/>
            <a:ext cx="2057400" cy="53086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3050"/>
            <a:ext cx="6019800" cy="53086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F8AFB54E-125F-4BF3-9759-E14B57BB010B}" type="slidenum">
              <a:t>‹#›</a:t>
            </a:fld>
            <a:endParaRPr lang="en-US"/>
          </a:p>
        </p:txBody>
      </p:sp>
    </p:spTree>
    <p:extLst>
      <p:ext uri="{BB962C8B-B14F-4D97-AF65-F5344CB8AC3E}">
        <p14:creationId xmlns:p14="http://schemas.microsoft.com/office/powerpoint/2010/main" val="33805435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39A0477E-0337-473F-93D9-409C8AD7FF17}" type="slidenum">
              <a:t>‹#›</a:t>
            </a:fld>
            <a:endParaRPr lang="en-US"/>
          </a:p>
        </p:txBody>
      </p:sp>
    </p:spTree>
    <p:extLst>
      <p:ext uri="{BB962C8B-B14F-4D97-AF65-F5344CB8AC3E}">
        <p14:creationId xmlns:p14="http://schemas.microsoft.com/office/powerpoint/2010/main" val="1588997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623888" y="4589463"/>
            <a:ext cx="78867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lvl="0"/>
            <a:endParaRPr lang="en-US"/>
          </a:p>
        </p:txBody>
      </p:sp>
      <p:sp>
        <p:nvSpPr>
          <p:cNvPr id="5" name="Footer Placeholder 4"/>
          <p:cNvSpPr>
            <a:spLocks noGrp="1"/>
          </p:cNvSpPr>
          <p:nvPr>
            <p:ph type="ftr" sz="quarter" idx="11"/>
          </p:nvPr>
        </p:nvSpPr>
        <p:spPr/>
        <p:txBody>
          <a:bodyPr/>
          <a:lstStyle/>
          <a:p>
            <a:pPr lvl="0"/>
            <a:endParaRPr lang="en-US"/>
          </a:p>
        </p:txBody>
      </p:sp>
      <p:sp>
        <p:nvSpPr>
          <p:cNvPr id="6" name="Slide Number Placeholder 5"/>
          <p:cNvSpPr>
            <a:spLocks noGrp="1"/>
          </p:cNvSpPr>
          <p:nvPr>
            <p:ph type="sldNum" sz="quarter" idx="12"/>
          </p:nvPr>
        </p:nvSpPr>
        <p:spPr/>
        <p:txBody>
          <a:bodyPr/>
          <a:lstStyle/>
          <a:p>
            <a:pPr lvl="0"/>
            <a:fld id="{04F849F2-9DAF-4A0F-ADE9-F49762076C24}" type="slidenum">
              <a:t>‹#›</a:t>
            </a:fld>
            <a:endParaRPr lang="en-US"/>
          </a:p>
        </p:txBody>
      </p:sp>
    </p:spTree>
    <p:extLst>
      <p:ext uri="{BB962C8B-B14F-4D97-AF65-F5344CB8AC3E}">
        <p14:creationId xmlns:p14="http://schemas.microsoft.com/office/powerpoint/2010/main" val="824284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4963"/>
            <a:ext cx="4038600" cy="3976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4963"/>
            <a:ext cx="4038600" cy="397668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CDD7C41A-5BD6-4E56-ABC6-2CDA88A0223A}" type="slidenum">
              <a:t>‹#›</a:t>
            </a:fld>
            <a:endParaRPr lang="en-US"/>
          </a:p>
        </p:txBody>
      </p:sp>
    </p:spTree>
    <p:extLst>
      <p:ext uri="{BB962C8B-B14F-4D97-AF65-F5344CB8AC3E}">
        <p14:creationId xmlns:p14="http://schemas.microsoft.com/office/powerpoint/2010/main" val="20940661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pPr lvl="0"/>
            <a:endParaRPr lang="en-US"/>
          </a:p>
        </p:txBody>
      </p:sp>
      <p:sp>
        <p:nvSpPr>
          <p:cNvPr id="8" name="Footer Placeholder 7"/>
          <p:cNvSpPr>
            <a:spLocks noGrp="1"/>
          </p:cNvSpPr>
          <p:nvPr>
            <p:ph type="ftr" sz="quarter" idx="11"/>
          </p:nvPr>
        </p:nvSpPr>
        <p:spPr/>
        <p:txBody>
          <a:bodyPr/>
          <a:lstStyle/>
          <a:p>
            <a:pPr lvl="0"/>
            <a:endParaRPr lang="en-US"/>
          </a:p>
        </p:txBody>
      </p:sp>
      <p:sp>
        <p:nvSpPr>
          <p:cNvPr id="9" name="Slide Number Placeholder 8"/>
          <p:cNvSpPr>
            <a:spLocks noGrp="1"/>
          </p:cNvSpPr>
          <p:nvPr>
            <p:ph type="sldNum" sz="quarter" idx="12"/>
          </p:nvPr>
        </p:nvSpPr>
        <p:spPr/>
        <p:txBody>
          <a:bodyPr/>
          <a:lstStyle/>
          <a:p>
            <a:pPr lvl="0"/>
            <a:fld id="{E54D6944-3EDA-46EA-B2F4-A747A1A80314}" type="slidenum">
              <a:t>‹#›</a:t>
            </a:fld>
            <a:endParaRPr lang="en-US"/>
          </a:p>
        </p:txBody>
      </p:sp>
    </p:spTree>
    <p:extLst>
      <p:ext uri="{BB962C8B-B14F-4D97-AF65-F5344CB8AC3E}">
        <p14:creationId xmlns:p14="http://schemas.microsoft.com/office/powerpoint/2010/main" val="8281308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pPr lvl="0"/>
            <a:endParaRPr lang="en-US"/>
          </a:p>
        </p:txBody>
      </p:sp>
      <p:sp>
        <p:nvSpPr>
          <p:cNvPr id="4" name="Footer Placeholder 3"/>
          <p:cNvSpPr>
            <a:spLocks noGrp="1"/>
          </p:cNvSpPr>
          <p:nvPr>
            <p:ph type="ftr" sz="quarter" idx="11"/>
          </p:nvPr>
        </p:nvSpPr>
        <p:spPr/>
        <p:txBody>
          <a:bodyPr/>
          <a:lstStyle/>
          <a:p>
            <a:pPr lvl="0"/>
            <a:endParaRPr lang="en-US"/>
          </a:p>
        </p:txBody>
      </p:sp>
      <p:sp>
        <p:nvSpPr>
          <p:cNvPr id="5" name="Slide Number Placeholder 4"/>
          <p:cNvSpPr>
            <a:spLocks noGrp="1"/>
          </p:cNvSpPr>
          <p:nvPr>
            <p:ph type="sldNum" sz="quarter" idx="12"/>
          </p:nvPr>
        </p:nvSpPr>
        <p:spPr/>
        <p:txBody>
          <a:bodyPr/>
          <a:lstStyle/>
          <a:p>
            <a:pPr lvl="0"/>
            <a:fld id="{200BA395-B377-4311-9FDD-AE4F580E7F76}" type="slidenum">
              <a:t>‹#›</a:t>
            </a:fld>
            <a:endParaRPr lang="en-US"/>
          </a:p>
        </p:txBody>
      </p:sp>
    </p:spTree>
    <p:extLst>
      <p:ext uri="{BB962C8B-B14F-4D97-AF65-F5344CB8AC3E}">
        <p14:creationId xmlns:p14="http://schemas.microsoft.com/office/powerpoint/2010/main" val="2339489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lvl="0"/>
            <a:endParaRPr lang="en-US"/>
          </a:p>
        </p:txBody>
      </p:sp>
      <p:sp>
        <p:nvSpPr>
          <p:cNvPr id="3" name="Footer Placeholder 2"/>
          <p:cNvSpPr>
            <a:spLocks noGrp="1"/>
          </p:cNvSpPr>
          <p:nvPr>
            <p:ph type="ftr" sz="quarter" idx="11"/>
          </p:nvPr>
        </p:nvSpPr>
        <p:spPr/>
        <p:txBody>
          <a:bodyPr/>
          <a:lstStyle/>
          <a:p>
            <a:pPr lvl="0"/>
            <a:endParaRPr lang="en-US"/>
          </a:p>
        </p:txBody>
      </p:sp>
      <p:sp>
        <p:nvSpPr>
          <p:cNvPr id="4" name="Slide Number Placeholder 3"/>
          <p:cNvSpPr>
            <a:spLocks noGrp="1"/>
          </p:cNvSpPr>
          <p:nvPr>
            <p:ph type="sldNum" sz="quarter" idx="12"/>
          </p:nvPr>
        </p:nvSpPr>
        <p:spPr/>
        <p:txBody>
          <a:bodyPr/>
          <a:lstStyle/>
          <a:p>
            <a:pPr lvl="0"/>
            <a:fld id="{9ADCC18E-CAD2-40BD-BA69-83D5E4AEF11A}" type="slidenum">
              <a:t>‹#›</a:t>
            </a:fld>
            <a:endParaRPr lang="en-US"/>
          </a:p>
        </p:txBody>
      </p:sp>
    </p:spTree>
    <p:extLst>
      <p:ext uri="{BB962C8B-B14F-4D97-AF65-F5344CB8AC3E}">
        <p14:creationId xmlns:p14="http://schemas.microsoft.com/office/powerpoint/2010/main" val="1447522266"/>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59929D50-54FD-42D3-B5FF-5C70CAD8A8AE}" type="slidenum">
              <a:t>‹#›</a:t>
            </a:fld>
            <a:endParaRPr lang="en-US"/>
          </a:p>
        </p:txBody>
      </p:sp>
    </p:spTree>
    <p:extLst>
      <p:ext uri="{BB962C8B-B14F-4D97-AF65-F5344CB8AC3E}">
        <p14:creationId xmlns:p14="http://schemas.microsoft.com/office/powerpoint/2010/main" val="12406082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lvl="0"/>
            <a:endParaRPr lang="en-US"/>
          </a:p>
        </p:txBody>
      </p:sp>
      <p:sp>
        <p:nvSpPr>
          <p:cNvPr id="6" name="Footer Placeholder 5"/>
          <p:cNvSpPr>
            <a:spLocks noGrp="1"/>
          </p:cNvSpPr>
          <p:nvPr>
            <p:ph type="ftr" sz="quarter" idx="11"/>
          </p:nvPr>
        </p:nvSpPr>
        <p:spPr/>
        <p:txBody>
          <a:bodyPr/>
          <a:lstStyle/>
          <a:p>
            <a:pPr lvl="0"/>
            <a:endParaRPr lang="en-US"/>
          </a:p>
        </p:txBody>
      </p:sp>
      <p:sp>
        <p:nvSpPr>
          <p:cNvPr id="7" name="Slide Number Placeholder 6"/>
          <p:cNvSpPr>
            <a:spLocks noGrp="1"/>
          </p:cNvSpPr>
          <p:nvPr>
            <p:ph type="sldNum" sz="quarter" idx="12"/>
          </p:nvPr>
        </p:nvSpPr>
        <p:spPr/>
        <p:txBody>
          <a:bodyPr/>
          <a:lstStyle/>
          <a:p>
            <a:pPr lvl="0"/>
            <a:fld id="{E6938E5D-ED5F-4509-B09A-CD08674BF211}" type="slidenum">
              <a:t>‹#›</a:t>
            </a:fld>
            <a:endParaRPr lang="en-US"/>
          </a:p>
        </p:txBody>
      </p:sp>
    </p:spTree>
    <p:extLst>
      <p:ext uri="{BB962C8B-B14F-4D97-AF65-F5344CB8AC3E}">
        <p14:creationId xmlns:p14="http://schemas.microsoft.com/office/powerpoint/2010/main" val="6588605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stretch>
            <a:fillRect/>
          </a:stretch>
        </a:blip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457200" y="273240"/>
            <a:ext cx="8229240" cy="1144800"/>
          </a:xfrm>
          <a:prstGeom prst="rect">
            <a:avLst/>
          </a:prstGeom>
          <a:noFill/>
          <a:ln>
            <a:noFill/>
          </a:ln>
        </p:spPr>
        <p:txBody>
          <a:bodyPr lIns="0" tIns="0" rIns="0" bIns="0" anchor="ctr"/>
          <a:lstStyle/>
          <a:p>
            <a:endParaRPr lang="en-US"/>
          </a:p>
        </p:txBody>
      </p:sp>
      <p:sp>
        <p:nvSpPr>
          <p:cNvPr id="3" name="Text Placeholder 2"/>
          <p:cNvSpPr txBox="1">
            <a:spLocks noGrp="1"/>
          </p:cNvSpPr>
          <p:nvPr>
            <p:ph type="body" idx="1"/>
          </p:nvPr>
        </p:nvSpPr>
        <p:spPr>
          <a:xfrm>
            <a:off x="457200" y="1604520"/>
            <a:ext cx="8229240" cy="3977640"/>
          </a:xfrm>
          <a:prstGeom prst="rect">
            <a:avLst/>
          </a:prstGeom>
          <a:noFill/>
          <a:ln>
            <a:noFill/>
          </a:ln>
        </p:spPr>
        <p:txBody>
          <a:bodyPr lIns="0" tIns="0" rIns="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txBox="1">
            <a:spLocks noGrp="1"/>
          </p:cNvSpPr>
          <p:nvPr>
            <p:ph type="dt" sz="half" idx="2"/>
          </p:nvPr>
        </p:nvSpPr>
        <p:spPr>
          <a:xfrm>
            <a:off x="457200" y="6247440"/>
            <a:ext cx="2130120" cy="473040"/>
          </a:xfrm>
          <a:prstGeom prst="rect">
            <a:avLst/>
          </a:prstGeom>
          <a:noFill/>
          <a:ln>
            <a:noFill/>
          </a:ln>
        </p:spPr>
        <p:txBody>
          <a:bodyPr lIns="0" tIns="0" rIns="0" bIns="0">
            <a:noAutofit/>
          </a:bodyPr>
          <a:lstStyle>
            <a:lvl1pPr lvl="0" rtl="0" hangingPunct="0">
              <a:buNone/>
              <a:tabLst/>
              <a:defRPr lang="en-US" sz="1400" kern="1200">
                <a:latin typeface="Liberation Serif" pitchFamily="18"/>
                <a:ea typeface="DejaVu Sans" pitchFamily="2"/>
                <a:cs typeface="DejaVu Sans" pitchFamily="2"/>
              </a:defRPr>
            </a:lvl1pPr>
          </a:lstStyle>
          <a:p>
            <a:pPr lvl="0"/>
            <a:endParaRPr lang="en-US"/>
          </a:p>
        </p:txBody>
      </p:sp>
      <p:sp>
        <p:nvSpPr>
          <p:cNvPr id="5" name="Footer Placeholder 4"/>
          <p:cNvSpPr txBox="1">
            <a:spLocks noGrp="1"/>
          </p:cNvSpPr>
          <p:nvPr>
            <p:ph type="ftr" sz="quarter" idx="3"/>
          </p:nvPr>
        </p:nvSpPr>
        <p:spPr>
          <a:xfrm>
            <a:off x="3126960" y="6247440"/>
            <a:ext cx="2898360" cy="473040"/>
          </a:xfrm>
          <a:prstGeom prst="rect">
            <a:avLst/>
          </a:prstGeom>
          <a:noFill/>
          <a:ln>
            <a:noFill/>
          </a:ln>
        </p:spPr>
        <p:txBody>
          <a:bodyPr lIns="0" tIns="0" rIns="0" bIns="0">
            <a:noAutofit/>
          </a:bodyPr>
          <a:lstStyle>
            <a:lvl1pPr lvl="0" algn="ctr" rtl="0" hangingPunct="0">
              <a:buNone/>
              <a:tabLst/>
              <a:defRPr lang="en-US" sz="1400" kern="1200">
                <a:latin typeface="Liberation Serif" pitchFamily="18"/>
                <a:ea typeface="DejaVu Sans" pitchFamily="2"/>
                <a:cs typeface="DejaVu Sans" pitchFamily="2"/>
              </a:defRPr>
            </a:lvl1pPr>
          </a:lstStyle>
          <a:p>
            <a:pPr lvl="0"/>
            <a:endParaRPr lang="en-US"/>
          </a:p>
        </p:txBody>
      </p:sp>
      <p:sp>
        <p:nvSpPr>
          <p:cNvPr id="6" name="Slide Number Placeholder 5"/>
          <p:cNvSpPr txBox="1">
            <a:spLocks noGrp="1"/>
          </p:cNvSpPr>
          <p:nvPr>
            <p:ph type="sldNum" sz="quarter" idx="4"/>
          </p:nvPr>
        </p:nvSpPr>
        <p:spPr>
          <a:xfrm>
            <a:off x="6555960" y="6247440"/>
            <a:ext cx="2130120" cy="473040"/>
          </a:xfrm>
          <a:prstGeom prst="rect">
            <a:avLst/>
          </a:prstGeom>
          <a:noFill/>
          <a:ln>
            <a:noFill/>
          </a:ln>
        </p:spPr>
        <p:txBody>
          <a:bodyPr lIns="0" tIns="0" rIns="0" bIns="0">
            <a:noAutofit/>
          </a:bodyPr>
          <a:lstStyle>
            <a:lvl1pPr lvl="0" algn="r" rtl="0" hangingPunct="0">
              <a:buNone/>
              <a:tabLst/>
              <a:defRPr lang="en-US" sz="1400" kern="1200">
                <a:latin typeface="Liberation Serif" pitchFamily="18"/>
                <a:ea typeface="DejaVu Sans" pitchFamily="2"/>
                <a:cs typeface="DejaVu Sans" pitchFamily="2"/>
              </a:defRPr>
            </a:lvl1pPr>
          </a:lstStyle>
          <a:p>
            <a:pPr lvl="0"/>
            <a:fld id="{B1C32733-7D30-473B-B04F-680308FCF31B}" type="slidenum">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hangingPunct="0">
        <a:tabLst/>
        <a:defRPr lang="en-US" sz="2890" b="0" i="0" u="none" strike="noStrike" kern="1200">
          <a:ln>
            <a:noFill/>
          </a:ln>
          <a:latin typeface="Verdana" pitchFamily="34"/>
          <a:cs typeface="Tahoma" pitchFamily="2"/>
        </a:defRPr>
      </a:lvl1pPr>
    </p:titleStyle>
    <p:bodyStyle>
      <a:lvl1pPr marL="0" marR="0" indent="0" rtl="0" hangingPunct="0">
        <a:spcBef>
          <a:spcPts val="0"/>
        </a:spcBef>
        <a:spcAft>
          <a:spcPts val="1157"/>
        </a:spcAft>
        <a:tabLst/>
        <a:defRPr lang="en-US" sz="2630" b="0" i="0" u="none" strike="noStrike" kern="1200">
          <a:ln>
            <a:noFill/>
          </a:ln>
          <a:latin typeface="Verdana" pitchFamily="34"/>
          <a:cs typeface="Tahoma" pitchFamily="2"/>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hyperlink" Target="https://apps.who.int/chd/publications/ari/fever.htm" TargetMode="External"/><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hyperlink" Target="http://guidance.nice.org.uk/nicemedia/live/11010/30523/30523.pdf" TargetMode="External"/><Relationship Id="rId4" Type="http://schemas.openxmlformats.org/officeDocument/2006/relationships/hyperlink" Target="http://www.scielosp.org/scielo.php?script=sci_arttext&amp;pid=S0042-96862003000500012&amp;Ing=en&amp;nrm=iso"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2013" y="1608457"/>
            <a:ext cx="8548942" cy="3662541"/>
          </a:xfrm>
          <a:prstGeom prst="rect">
            <a:avLst/>
          </a:prstGeom>
        </p:spPr>
        <p:txBody>
          <a:bodyPr wrap="none">
            <a:spAutoFit/>
          </a:bodyPr>
          <a:lstStyle/>
          <a:p>
            <a:pPr algn="ctr"/>
            <a:r>
              <a:rPr lang="en-GB" sz="4800" dirty="0">
                <a:latin typeface="Verdana" panose="020B0604030504040204" pitchFamily="34" charset="0"/>
                <a:ea typeface="Verdana" panose="020B0604030504040204" pitchFamily="34" charset="0"/>
                <a:cs typeface="Verdana" panose="020B0604030504040204" pitchFamily="34" charset="0"/>
              </a:rPr>
              <a:t>VACCINATION </a:t>
            </a:r>
          </a:p>
          <a:p>
            <a:pPr algn="ctr"/>
            <a:r>
              <a:rPr lang="en-GB" sz="4800" dirty="0">
                <a:latin typeface="Verdana" panose="020B0604030504040204" pitchFamily="34" charset="0"/>
                <a:ea typeface="Verdana" panose="020B0604030504040204" pitchFamily="34" charset="0"/>
                <a:cs typeface="Verdana" panose="020B0604030504040204" pitchFamily="34" charset="0"/>
              </a:rPr>
              <a:t>AND </a:t>
            </a:r>
          </a:p>
          <a:p>
            <a:pPr algn="ctr"/>
            <a:r>
              <a:rPr lang="en-GB" sz="4800" dirty="0">
                <a:latin typeface="Verdana" panose="020B0604030504040204" pitchFamily="34" charset="0"/>
                <a:ea typeface="Verdana" panose="020B0604030504040204" pitchFamily="34" charset="0"/>
                <a:cs typeface="Verdana" panose="020B0604030504040204" pitchFamily="34" charset="0"/>
              </a:rPr>
              <a:t>SUPPORTING THE PATIENT</a:t>
            </a:r>
          </a:p>
          <a:p>
            <a:pPr algn="ctr"/>
            <a:r>
              <a:rPr lang="en-GB" sz="4800" dirty="0">
                <a:latin typeface="Verdana" panose="020B0604030504040204" pitchFamily="34" charset="0"/>
                <a:ea typeface="Verdana" panose="020B0604030504040204" pitchFamily="34" charset="0"/>
                <a:cs typeface="Verdana" panose="020B0604030504040204" pitchFamily="34" charset="0"/>
              </a:rPr>
              <a:t> </a:t>
            </a:r>
          </a:p>
          <a:p>
            <a:pPr algn="ctr"/>
            <a:r>
              <a:rPr lang="en-GB" sz="4000" dirty="0">
                <a:latin typeface="Verdana" panose="020B0604030504040204" pitchFamily="34" charset="0"/>
                <a:ea typeface="Verdana" panose="020B0604030504040204" pitchFamily="34" charset="0"/>
                <a:cs typeface="Verdana" panose="020B0604030504040204" pitchFamily="34" charset="0"/>
              </a:rPr>
              <a:t>Frances Hambly October 2016</a:t>
            </a:r>
          </a:p>
        </p:txBody>
      </p:sp>
    </p:spTree>
    <p:extLst>
      <p:ext uri="{BB962C8B-B14F-4D97-AF65-F5344CB8AC3E}">
        <p14:creationId xmlns:p14="http://schemas.microsoft.com/office/powerpoint/2010/main" val="687431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000"/>
          </a:xfrm>
        </p:spPr>
        <p:txBody>
          <a:bodyPr wrap="square" lIns="91440" tIns="45720" rIns="91440" bIns="45720" anchorCtr="0">
            <a:noAutofit/>
          </a:bodyPr>
          <a:lstStyle/>
          <a:p>
            <a:pPr lvl="0"/>
            <a:r>
              <a:rPr lang="en-US" sz="2800" dirty="0"/>
              <a:t>REFERENCES</a:t>
            </a:r>
            <a:br>
              <a:rPr lang="en-US" sz="2800" dirty="0"/>
            </a:br>
            <a:endParaRPr lang="en-US" sz="2800" dirty="0"/>
          </a:p>
        </p:txBody>
      </p:sp>
      <p:sp>
        <p:nvSpPr>
          <p:cNvPr id="3" name="Text Placeholder 2"/>
          <p:cNvSpPr txBox="1">
            <a:spLocks noGrp="1"/>
          </p:cNvSpPr>
          <p:nvPr>
            <p:ph type="body" idx="4294967295"/>
          </p:nvPr>
        </p:nvSpPr>
        <p:spPr>
          <a:xfrm>
            <a:off x="196948" y="1417320"/>
            <a:ext cx="8764172" cy="4708801"/>
          </a:xfrm>
        </p:spPr>
        <p:txBody>
          <a:bodyPr wrap="square" lIns="91440" tIns="45720" rIns="91440" bIns="45720" anchor="t" anchorCtr="0">
            <a:noAutofit/>
          </a:bodyPr>
          <a:lstStyle/>
          <a:p>
            <a:pPr marL="342720" lvl="0" indent="-342720" algn="l">
              <a:lnSpc>
                <a:spcPct val="80000"/>
              </a:lnSpc>
              <a:spcBef>
                <a:spcPts val="323"/>
              </a:spcBef>
              <a:spcAft>
                <a:spcPts val="0"/>
              </a:spcAft>
            </a:pPr>
            <a:r>
              <a:rPr lang="en-US" sz="1800" dirty="0"/>
              <a:t> World Health </a:t>
            </a:r>
            <a:r>
              <a:rPr lang="en-US" sz="1800" dirty="0" err="1"/>
              <a:t>Organisation</a:t>
            </a:r>
            <a:r>
              <a:rPr lang="en-US" sz="1800" dirty="0"/>
              <a:t> 1993 The management of fever in young children with acute respiratory infections in developing countries </a:t>
            </a:r>
            <a:r>
              <a:rPr lang="en-US" sz="1800" u="sng" dirty="0">
                <a:solidFill>
                  <a:srgbClr val="408080"/>
                </a:solidFill>
                <a:hlinkClick r:id="rId3"/>
              </a:rPr>
              <a:t>https://apps.who.int/chd/publications/ari/fever.htm</a:t>
            </a:r>
          </a:p>
          <a:p>
            <a:pPr marL="342720" lvl="0" indent="-342720" algn="l">
              <a:lnSpc>
                <a:spcPct val="80000"/>
              </a:lnSpc>
              <a:spcBef>
                <a:spcPts val="323"/>
              </a:spcBef>
              <a:spcAft>
                <a:spcPts val="0"/>
              </a:spcAft>
            </a:pPr>
            <a:endParaRPr lang="en-US" sz="1800" u="sng" dirty="0">
              <a:solidFill>
                <a:srgbClr val="408080"/>
              </a:solidFill>
              <a:hlinkClick r:id="rId3"/>
            </a:endParaRPr>
          </a:p>
          <a:p>
            <a:pPr marL="342720" lvl="0" indent="-342720" algn="l">
              <a:lnSpc>
                <a:spcPct val="80000"/>
              </a:lnSpc>
              <a:spcBef>
                <a:spcPts val="323"/>
              </a:spcBef>
              <a:spcAft>
                <a:spcPts val="0"/>
              </a:spcAft>
            </a:pPr>
            <a:r>
              <a:rPr lang="en-US" sz="1800" dirty="0"/>
              <a:t> </a:t>
            </a:r>
            <a:r>
              <a:rPr lang="en-US" sz="1800" dirty="0" err="1"/>
              <a:t>Eichenwald</a:t>
            </a:r>
            <a:r>
              <a:rPr lang="en-US" sz="1800" dirty="0"/>
              <a:t> HF Fever and </a:t>
            </a:r>
            <a:r>
              <a:rPr lang="en-US" sz="1800" dirty="0" err="1"/>
              <a:t>antipyresis</a:t>
            </a:r>
            <a:r>
              <a:rPr lang="en-US" sz="1800" dirty="0"/>
              <a:t> Bull World Health Organ                                              </a:t>
            </a:r>
          </a:p>
          <a:p>
            <a:pPr marL="342720" lvl="0" indent="-342720" algn="l">
              <a:lnSpc>
                <a:spcPct val="80000"/>
              </a:lnSpc>
              <a:spcBef>
                <a:spcPts val="323"/>
              </a:spcBef>
              <a:spcAft>
                <a:spcPts val="0"/>
              </a:spcAft>
            </a:pPr>
            <a:r>
              <a:rPr lang="en-US" sz="1800" dirty="0"/>
              <a:t>        (online)2003;81(5)2003:372-74                   </a:t>
            </a:r>
            <a:r>
              <a:rPr lang="en-US" sz="1800" u="sng" dirty="0">
                <a:solidFill>
                  <a:srgbClr val="408080"/>
                </a:solidFill>
                <a:hlinkClick r:id="rId4"/>
              </a:rPr>
              <a:t>http://www.scielosp.org/scielo.php?script=sci_arttext&amp;pid=S0042- 6862003000500012&amp;Ing=</a:t>
            </a:r>
            <a:r>
              <a:rPr lang="en-US" sz="1800" u="sng" dirty="0" err="1">
                <a:solidFill>
                  <a:srgbClr val="408080"/>
                </a:solidFill>
                <a:hlinkClick r:id="rId4"/>
              </a:rPr>
              <a:t>en&amp;nrm</a:t>
            </a:r>
            <a:r>
              <a:rPr lang="en-US" sz="1800" u="sng" dirty="0">
                <a:solidFill>
                  <a:srgbClr val="408080"/>
                </a:solidFill>
                <a:hlinkClick r:id="rId4"/>
              </a:rPr>
              <a:t>=</a:t>
            </a:r>
            <a:r>
              <a:rPr lang="en-US" sz="1800" u="sng" dirty="0" err="1">
                <a:solidFill>
                  <a:srgbClr val="408080"/>
                </a:solidFill>
                <a:hlinkClick r:id="rId4"/>
              </a:rPr>
              <a:t>iso</a:t>
            </a:r>
            <a:endParaRPr lang="en-US" sz="1800" u="sng" dirty="0">
              <a:solidFill>
                <a:srgbClr val="408080"/>
              </a:solidFill>
              <a:hlinkClick r:id="rId4"/>
            </a:endParaRPr>
          </a:p>
          <a:p>
            <a:pPr marL="342720" lvl="0" indent="-342720" algn="l">
              <a:lnSpc>
                <a:spcPct val="80000"/>
              </a:lnSpc>
              <a:spcBef>
                <a:spcPts val="323"/>
              </a:spcBef>
              <a:spcAft>
                <a:spcPts val="0"/>
              </a:spcAft>
            </a:pPr>
            <a:r>
              <a:rPr lang="en-US" sz="1800" dirty="0"/>
              <a:t>        </a:t>
            </a:r>
          </a:p>
          <a:p>
            <a:pPr marL="342720" lvl="0" indent="-342720" algn="l">
              <a:lnSpc>
                <a:spcPct val="80000"/>
              </a:lnSpc>
              <a:spcBef>
                <a:spcPts val="323"/>
              </a:spcBef>
              <a:spcAft>
                <a:spcPts val="0"/>
              </a:spcAft>
            </a:pPr>
            <a:r>
              <a:rPr lang="en-US" sz="1800" dirty="0"/>
              <a:t> Feverish illness in children Assessment and initial management in children younger than 5 years – NICE clinical guideline 2007 p8 and p27 </a:t>
            </a:r>
            <a:r>
              <a:rPr lang="en-US" sz="1800" u="sng" dirty="0">
                <a:solidFill>
                  <a:srgbClr val="408080"/>
                </a:solidFill>
                <a:hlinkClick r:id="rId5"/>
              </a:rPr>
              <a:t>http://guidance.nice.org.uk/nicemedia/live/11010/30523/30523.pdf</a:t>
            </a:r>
          </a:p>
          <a:p>
            <a:pPr marL="342720" lvl="0" indent="-342720" algn="l">
              <a:lnSpc>
                <a:spcPct val="80000"/>
              </a:lnSpc>
              <a:spcBef>
                <a:spcPts val="323"/>
              </a:spcBef>
              <a:spcAft>
                <a:spcPts val="0"/>
              </a:spcAft>
            </a:pPr>
            <a:endParaRPr lang="en-US" sz="1800" dirty="0"/>
          </a:p>
          <a:p>
            <a:pPr marL="342720" lvl="0" indent="-342720" algn="l">
              <a:lnSpc>
                <a:spcPct val="80000"/>
              </a:lnSpc>
              <a:spcBef>
                <a:spcPts val="323"/>
              </a:spcBef>
              <a:spcAft>
                <a:spcPts val="0"/>
              </a:spcAft>
            </a:pPr>
            <a:r>
              <a:rPr lang="en-US" sz="1800" dirty="0"/>
              <a:t> </a:t>
            </a:r>
            <a:r>
              <a:rPr lang="en-US" sz="1800" dirty="0" err="1"/>
              <a:t>Dr</a:t>
            </a:r>
            <a:r>
              <a:rPr lang="en-US" sz="1800" dirty="0"/>
              <a:t> Jayne </a:t>
            </a:r>
            <a:r>
              <a:rPr lang="en-US" sz="1800" dirty="0" err="1"/>
              <a:t>Donegan</a:t>
            </a:r>
            <a:r>
              <a:rPr lang="en-US" sz="1800" dirty="0"/>
              <a:t> MBBS DRCOG DCH DFFP MRCGP  </a:t>
            </a:r>
            <a:r>
              <a:rPr lang="en-US" sz="1800" u="sng" dirty="0"/>
              <a:t>www.jayne-donegan.co.uk/articles</a:t>
            </a:r>
            <a:r>
              <a:rPr lang="en-US" sz="1800" dirty="0"/>
              <a:t>  </a:t>
            </a:r>
          </a:p>
          <a:p>
            <a:pPr marL="342720" lvl="0" indent="-342720" algn="l">
              <a:lnSpc>
                <a:spcPct val="80000"/>
              </a:lnSpc>
              <a:spcBef>
                <a:spcPts val="323"/>
              </a:spcBef>
              <a:spcAft>
                <a:spcPts val="0"/>
              </a:spcAft>
            </a:pPr>
            <a:r>
              <a:rPr lang="en-US" sz="1800" dirty="0"/>
              <a:t>   </a:t>
            </a:r>
            <a:r>
              <a:rPr lang="en-US" sz="1800" dirty="0" err="1"/>
              <a:t>Donegan</a:t>
            </a:r>
            <a:r>
              <a:rPr lang="en-US" sz="1800" dirty="0"/>
              <a:t> JLM, Childhood </a:t>
            </a:r>
            <a:r>
              <a:rPr lang="en-US" sz="1800" dirty="0" err="1"/>
              <a:t>Vaccinatable</a:t>
            </a:r>
            <a:r>
              <a:rPr lang="en-US" sz="1800" dirty="0"/>
              <a:t> Diseases and their Vaccines, a Review</a:t>
            </a:r>
          </a:p>
          <a:p>
            <a:pPr marL="342720" lvl="0" indent="-342720" algn="l">
              <a:lnSpc>
                <a:spcPct val="80000"/>
              </a:lnSpc>
              <a:spcBef>
                <a:spcPts val="323"/>
              </a:spcBef>
              <a:spcAft>
                <a:spcPts val="0"/>
              </a:spcAft>
            </a:pPr>
            <a:r>
              <a:rPr lang="en-US" sz="1800" dirty="0"/>
              <a:t>    Russell L. Blaylock, MD, CCN                                                                          </a:t>
            </a:r>
          </a:p>
          <a:p>
            <a:pPr marL="342720" lvl="0" indent="-342720" algn="l">
              <a:lnSpc>
                <a:spcPct val="80000"/>
              </a:lnSpc>
              <a:spcBef>
                <a:spcPts val="748"/>
              </a:spcBef>
              <a:spcAft>
                <a:spcPts val="0"/>
              </a:spcAft>
            </a:pPr>
            <a:r>
              <a:rPr lang="en-US" sz="1800" dirty="0"/>
              <a:t> </a:t>
            </a:r>
          </a:p>
          <a:p>
            <a:pPr marL="342720" lvl="0" indent="-342720" algn="ctr">
              <a:lnSpc>
                <a:spcPct val="80000"/>
              </a:lnSpc>
              <a:spcBef>
                <a:spcPts val="748"/>
              </a:spcBef>
              <a:spcAft>
                <a:spcPts val="0"/>
              </a:spcAft>
            </a:pPr>
            <a:r>
              <a:rPr lang="en-US" sz="3000" dirty="0"/>
              <a:t> </a:t>
            </a:r>
          </a:p>
          <a:p>
            <a:pPr lvl="0" algn="ctr">
              <a:lnSpc>
                <a:spcPct val="80000"/>
              </a:lnSpc>
              <a:spcBef>
                <a:spcPts val="748"/>
              </a:spcBef>
              <a:spcAft>
                <a:spcPts val="0"/>
              </a:spcAft>
            </a:pPr>
            <a:endParaRPr lang="en-US" sz="3000" dirty="0"/>
          </a:p>
        </p:txBody>
      </p:sp>
    </p:spTree>
    <p:extLst>
      <p:ext uri="{BB962C8B-B14F-4D97-AF65-F5344CB8AC3E}">
        <p14:creationId xmlns:p14="http://schemas.microsoft.com/office/powerpoint/2010/main" val="106519335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000"/>
          </a:xfrm>
        </p:spPr>
        <p:txBody>
          <a:bodyPr wrap="square" lIns="91440" tIns="45720" rIns="91440" bIns="45720" anchorCtr="0">
            <a:noAutofit/>
          </a:bodyPr>
          <a:lstStyle/>
          <a:p>
            <a:pPr lvl="0"/>
            <a:r>
              <a:rPr lang="en-US" sz="2800" dirty="0"/>
              <a:t>INFORMATION GROUPS</a:t>
            </a:r>
            <a:br>
              <a:rPr lang="en-US" sz="2800" dirty="0"/>
            </a:br>
            <a:endParaRPr lang="en-US" sz="2800" dirty="0"/>
          </a:p>
        </p:txBody>
      </p:sp>
      <p:sp>
        <p:nvSpPr>
          <p:cNvPr id="3" name="Text Placeholder 2"/>
          <p:cNvSpPr txBox="1">
            <a:spLocks noGrp="1"/>
          </p:cNvSpPr>
          <p:nvPr>
            <p:ph type="body" idx="4294967295"/>
          </p:nvPr>
        </p:nvSpPr>
        <p:spPr>
          <a:xfrm>
            <a:off x="457200" y="1600200"/>
            <a:ext cx="8229600" cy="4525920"/>
          </a:xfrm>
        </p:spPr>
        <p:txBody>
          <a:bodyPr wrap="square" lIns="91440" tIns="45720" rIns="91440" bIns="45720" anchor="t" anchorCtr="0">
            <a:noAutofit/>
          </a:bodyPr>
          <a:lstStyle/>
          <a:p>
            <a:pPr lvl="0" algn="ctr">
              <a:lnSpc>
                <a:spcPct val="80000"/>
              </a:lnSpc>
              <a:spcBef>
                <a:spcPts val="748"/>
              </a:spcBef>
              <a:spcAft>
                <a:spcPts val="0"/>
              </a:spcAft>
            </a:pPr>
            <a:endParaRPr lang="en-US" sz="3000" dirty="0"/>
          </a:p>
          <a:p>
            <a:pPr lvl="0" algn="ctr">
              <a:lnSpc>
                <a:spcPct val="80000"/>
              </a:lnSpc>
              <a:spcBef>
                <a:spcPts val="748"/>
              </a:spcBef>
              <a:spcAft>
                <a:spcPts val="0"/>
              </a:spcAft>
            </a:pPr>
            <a:r>
              <a:rPr lang="en-US" sz="2400" dirty="0"/>
              <a:t>www.informedparent.co.uk</a:t>
            </a:r>
          </a:p>
          <a:p>
            <a:pPr lvl="0" algn="ctr">
              <a:lnSpc>
                <a:spcPct val="80000"/>
              </a:lnSpc>
              <a:spcBef>
                <a:spcPts val="748"/>
              </a:spcBef>
              <a:spcAft>
                <a:spcPts val="0"/>
              </a:spcAft>
            </a:pPr>
            <a:r>
              <a:rPr lang="en-US" sz="2400" dirty="0"/>
              <a:t>www.jabs.org.uk</a:t>
            </a:r>
          </a:p>
          <a:p>
            <a:pPr lvl="0" algn="ctr">
              <a:lnSpc>
                <a:spcPct val="80000"/>
              </a:lnSpc>
              <a:spcBef>
                <a:spcPts val="748"/>
              </a:spcBef>
              <a:spcAft>
                <a:spcPts val="0"/>
              </a:spcAft>
            </a:pPr>
            <a:r>
              <a:rPr lang="en-US" sz="2400" dirty="0"/>
              <a:t>www.vaccination.co.uk</a:t>
            </a:r>
          </a:p>
          <a:p>
            <a:pPr lvl="0" algn="ctr">
              <a:lnSpc>
                <a:spcPct val="80000"/>
              </a:lnSpc>
              <a:spcBef>
                <a:spcPts val="748"/>
              </a:spcBef>
              <a:spcAft>
                <a:spcPts val="0"/>
              </a:spcAft>
            </a:pPr>
            <a:r>
              <a:rPr lang="en-US" sz="2400" dirty="0"/>
              <a:t> www.novaccine.com</a:t>
            </a:r>
          </a:p>
          <a:p>
            <a:pPr lvl="0" algn="ctr">
              <a:lnSpc>
                <a:spcPct val="80000"/>
              </a:lnSpc>
              <a:spcBef>
                <a:spcPts val="748"/>
              </a:spcBef>
              <a:spcAft>
                <a:spcPts val="0"/>
              </a:spcAft>
            </a:pPr>
            <a:r>
              <a:rPr lang="en-US" sz="2400" dirty="0"/>
              <a:t>www.arnica.org.uk</a:t>
            </a:r>
          </a:p>
          <a:p>
            <a:pPr lvl="0" algn="ctr">
              <a:lnSpc>
                <a:spcPct val="80000"/>
              </a:lnSpc>
              <a:spcBef>
                <a:spcPts val="748"/>
              </a:spcBef>
              <a:spcAft>
                <a:spcPts val="0"/>
              </a:spcAft>
            </a:pPr>
            <a:r>
              <a:rPr lang="en-US" sz="2400" dirty="0"/>
              <a:t> www.wddty.co.uk</a:t>
            </a:r>
          </a:p>
        </p:txBody>
      </p:sp>
    </p:spTree>
    <p:extLst>
      <p:ext uri="{BB962C8B-B14F-4D97-AF65-F5344CB8AC3E}">
        <p14:creationId xmlns:p14="http://schemas.microsoft.com/office/powerpoint/2010/main" val="18958986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000"/>
          </a:xfrm>
        </p:spPr>
        <p:txBody>
          <a:bodyPr wrap="square" lIns="91440" tIns="45720" rIns="91440" bIns="45720" anchorCtr="0">
            <a:noAutofit/>
          </a:bodyPr>
          <a:lstStyle/>
          <a:p>
            <a:pPr lvl="0"/>
            <a:r>
              <a:rPr lang="en-US" sz="2800" dirty="0"/>
              <a:t>FURTHER READING</a:t>
            </a:r>
            <a:br>
              <a:rPr lang="en-US" sz="2800" dirty="0"/>
            </a:br>
            <a:endParaRPr lang="en-US" sz="2800" dirty="0"/>
          </a:p>
        </p:txBody>
      </p:sp>
      <p:sp>
        <p:nvSpPr>
          <p:cNvPr id="3" name="Text Placeholder 2"/>
          <p:cNvSpPr txBox="1">
            <a:spLocks noGrp="1"/>
          </p:cNvSpPr>
          <p:nvPr>
            <p:ph type="body" idx="4294967295"/>
          </p:nvPr>
        </p:nvSpPr>
        <p:spPr>
          <a:xfrm>
            <a:off x="457200" y="1600200"/>
            <a:ext cx="8229600" cy="4525920"/>
          </a:xfrm>
        </p:spPr>
        <p:txBody>
          <a:bodyPr wrap="square" lIns="91440" tIns="45720" rIns="91440" bIns="45720" anchor="t" anchorCtr="0">
            <a:noAutofit/>
          </a:bodyPr>
          <a:lstStyle/>
          <a:p>
            <a:pPr marL="342720" lvl="0" indent="-342720">
              <a:lnSpc>
                <a:spcPct val="80000"/>
              </a:lnSpc>
              <a:spcBef>
                <a:spcPts val="323"/>
              </a:spcBef>
              <a:spcAft>
                <a:spcPts val="0"/>
              </a:spcAft>
            </a:pPr>
            <a:r>
              <a:rPr lang="en-GB" sz="2000" dirty="0"/>
              <a:t>“The Nourishing Traditions Book of Baby &amp; Child Care” by Sally Fallon Morell and Thomas S Cowan MD</a:t>
            </a:r>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“The Truth About Vaccines” by Dr Richard </a:t>
            </a:r>
            <a:r>
              <a:rPr lang="en-GB" sz="2000" dirty="0" err="1"/>
              <a:t>Halvorsen</a:t>
            </a:r>
            <a:endParaRPr lang="en-GB" sz="2000" dirty="0"/>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 “Vaccines” by Trevor Gunn</a:t>
            </a:r>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“Vaccinations: A thoughtful Parent’s Guide”  by Aviva Jill </a:t>
            </a:r>
            <a:r>
              <a:rPr lang="en-GB" sz="2000" dirty="0" err="1"/>
              <a:t>Romm</a:t>
            </a:r>
            <a:r>
              <a:rPr lang="en-GB" sz="2000" dirty="0"/>
              <a:t> MD</a:t>
            </a:r>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“How to Raise a Healthy Child” by Robert Mendelsohn MD</a:t>
            </a:r>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“Vaccinations and Immunisations:  Dangers, Delusions and Alternatives” by Leon </a:t>
            </a:r>
            <a:r>
              <a:rPr lang="en-GB" sz="2000" dirty="0" err="1"/>
              <a:t>Chaitow</a:t>
            </a:r>
            <a:endParaRPr lang="en-GB" sz="2000" dirty="0"/>
          </a:p>
          <a:p>
            <a:pPr marL="342720" lvl="0" indent="-342720">
              <a:lnSpc>
                <a:spcPct val="80000"/>
              </a:lnSpc>
              <a:spcBef>
                <a:spcPts val="323"/>
              </a:spcBef>
              <a:spcAft>
                <a:spcPts val="0"/>
              </a:spcAft>
            </a:pPr>
            <a:endParaRPr lang="en-GB" sz="2000" dirty="0"/>
          </a:p>
          <a:p>
            <a:pPr marL="342720" lvl="0" indent="-342720">
              <a:lnSpc>
                <a:spcPct val="80000"/>
              </a:lnSpc>
              <a:spcBef>
                <a:spcPts val="323"/>
              </a:spcBef>
              <a:spcAft>
                <a:spcPts val="0"/>
              </a:spcAft>
            </a:pPr>
            <a:r>
              <a:rPr lang="en-GB" sz="2000" dirty="0"/>
              <a:t>“Limits to Medicine: Medical Nemesis” by Ivan </a:t>
            </a:r>
            <a:r>
              <a:rPr lang="en-GB" sz="2000" dirty="0" err="1"/>
              <a:t>Illich</a:t>
            </a:r>
            <a:endParaRPr lang="en-GB" sz="2000" dirty="0"/>
          </a:p>
          <a:p>
            <a:pPr marL="342720" lvl="0" indent="-342720" algn="ctr">
              <a:lnSpc>
                <a:spcPct val="80000"/>
              </a:lnSpc>
              <a:spcBef>
                <a:spcPts val="748"/>
              </a:spcBef>
              <a:spcAft>
                <a:spcPts val="0"/>
              </a:spcAft>
            </a:pPr>
            <a:r>
              <a:rPr lang="en-US" sz="3000" dirty="0"/>
              <a:t> </a:t>
            </a:r>
          </a:p>
          <a:p>
            <a:pPr marL="342720" lvl="0" indent="-342720" algn="ctr">
              <a:lnSpc>
                <a:spcPct val="80000"/>
              </a:lnSpc>
              <a:spcBef>
                <a:spcPts val="748"/>
              </a:spcBef>
              <a:spcAft>
                <a:spcPts val="0"/>
              </a:spcAft>
            </a:pPr>
            <a:r>
              <a:rPr lang="en-US" sz="3000" dirty="0"/>
              <a:t> </a:t>
            </a:r>
          </a:p>
          <a:p>
            <a:pPr lvl="0" algn="ctr">
              <a:lnSpc>
                <a:spcPct val="80000"/>
              </a:lnSpc>
              <a:spcBef>
                <a:spcPts val="748"/>
              </a:spcBef>
              <a:spcAft>
                <a:spcPts val="0"/>
              </a:spcAft>
            </a:pPr>
            <a:endParaRPr lang="en-US" sz="3000" dirty="0"/>
          </a:p>
        </p:txBody>
      </p:sp>
    </p:spTree>
    <p:extLst>
      <p:ext uri="{BB962C8B-B14F-4D97-AF65-F5344CB8AC3E}">
        <p14:creationId xmlns:p14="http://schemas.microsoft.com/office/powerpoint/2010/main" val="42224493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5"/>
          <p:cNvGraphicFramePr>
            <a:graphicFrameLocks noGrp="1"/>
          </p:cNvGraphicFramePr>
          <p:nvPr>
            <p:extLst>
              <p:ext uri="{D42A27DB-BD31-4B8C-83A1-F6EECF244321}">
                <p14:modId xmlns:p14="http://schemas.microsoft.com/office/powerpoint/2010/main" val="918876082"/>
              </p:ext>
            </p:extLst>
          </p:nvPr>
        </p:nvGraphicFramePr>
        <p:xfrm>
          <a:off x="0" y="-16934"/>
          <a:ext cx="9144000" cy="6940248"/>
        </p:xfrm>
        <a:graphic>
          <a:graphicData uri="http://schemas.openxmlformats.org/drawingml/2006/table">
            <a:tbl>
              <a:tblPr firstRow="1" bandRow="1">
                <a:tableStyleId>{5C22544A-7EE6-4342-B048-85BDC9FD1C3A}</a:tableStyleId>
              </a:tblPr>
              <a:tblGrid>
                <a:gridCol w="2952206">
                  <a:extLst>
                    <a:ext uri="{9D8B030D-6E8A-4147-A177-3AD203B41FA5}">
                      <a16:colId xmlns:a16="http://schemas.microsoft.com/office/drawing/2014/main" val="20000"/>
                    </a:ext>
                  </a:extLst>
                </a:gridCol>
                <a:gridCol w="6191794">
                  <a:extLst>
                    <a:ext uri="{9D8B030D-6E8A-4147-A177-3AD203B41FA5}">
                      <a16:colId xmlns:a16="http://schemas.microsoft.com/office/drawing/2014/main" val="20001"/>
                    </a:ext>
                  </a:extLst>
                </a:gridCol>
              </a:tblGrid>
              <a:tr h="539448">
                <a:tc>
                  <a:txBody>
                    <a:bodyPr/>
                    <a:lstStyle/>
                    <a:p>
                      <a:pPr marL="0" marR="0" lvl="0" indent="0" rtl="0" hangingPunct="1">
                        <a:lnSpc>
                          <a:spcPct val="100000"/>
                        </a:lnSpc>
                        <a:buNone/>
                        <a:tabLst/>
                      </a:pPr>
                      <a:r>
                        <a:rPr lang="en-GB" sz="1800" dirty="0"/>
                        <a:t>When to immunise</a:t>
                      </a:r>
                      <a:endParaRPr lang="en-GB" sz="1800" b="1" dirty="0">
                        <a:solidFill>
                          <a:schemeClr val="bg1">
                            <a:lumMod val="95000"/>
                          </a:schemeClr>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a:txBody>
                    <a:bodyPr/>
                    <a:lstStyle/>
                    <a:p>
                      <a:pPr marL="0" marR="0" lvl="0" indent="0" rtl="0" hangingPunct="1">
                        <a:lnSpc>
                          <a:spcPct val="100000"/>
                        </a:lnSpc>
                        <a:buNone/>
                        <a:tabLst/>
                      </a:pPr>
                      <a:r>
                        <a:rPr lang="en-GB" sz="1800" dirty="0"/>
                        <a:t>Vaccine given and dose schedule (for details of dose, see under individual vaccines)</a:t>
                      </a:r>
                      <a:endParaRPr lang="en-GB" sz="1800" b="1" dirty="0">
                        <a:solidFill>
                          <a:schemeClr val="bg1">
                            <a:lumMod val="95000"/>
                          </a:schemeClr>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0000"/>
                  </a:ext>
                </a:extLst>
              </a:tr>
              <a:tr h="1466911">
                <a:tc>
                  <a:txBody>
                    <a:bodyPr/>
                    <a:lstStyle/>
                    <a:p>
                      <a:pPr marL="0" marR="0" lvl="0" indent="0" rtl="0" hangingPunct="1">
                        <a:lnSpc>
                          <a:spcPct val="100000"/>
                        </a:lnSpc>
                        <a:buNone/>
                        <a:tabLst/>
                      </a:pPr>
                      <a:r>
                        <a:rPr lang="en-GB" sz="1800" dirty="0"/>
                        <a:t>Neonates at risk only</a:t>
                      </a:r>
                    </a:p>
                    <a:p>
                      <a:pPr marL="0" marR="0" lvl="0" indent="0" rtl="0" hangingPunct="1">
                        <a:lnSpc>
                          <a:spcPct val="100000"/>
                        </a:lnSpc>
                        <a:buNone/>
                        <a:tabLst/>
                      </a:pPr>
                      <a:endParaRPr lang="en-GB" sz="1800" dirty="0">
                        <a:solidFill>
                          <a:schemeClr val="bg1">
                            <a:lumMod val="95000"/>
                          </a:schemeClr>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tc>
                  <a:txBody>
                    <a:bodyPr/>
                    <a:lstStyle/>
                    <a:p>
                      <a:pPr marL="0" marR="0" lvl="0" indent="0" rtl="0" hangingPunct="1">
                        <a:lnSpc>
                          <a:spcPct val="100000"/>
                        </a:lnSpc>
                        <a:buNone/>
                        <a:tabLst/>
                      </a:pPr>
                      <a:r>
                        <a:rPr lang="en-GB" sz="1600" dirty="0"/>
                        <a:t>BCG Vaccine</a:t>
                      </a:r>
                    </a:p>
                    <a:p>
                      <a:pPr marL="0" marR="0" lvl="0" indent="0" rtl="0" hangingPunct="1">
                        <a:lnSpc>
                          <a:spcPct val="100000"/>
                        </a:lnSpc>
                        <a:buNone/>
                        <a:tabLst/>
                      </a:pPr>
                      <a:r>
                        <a:rPr lang="en-GB" sz="1000" dirty="0"/>
                        <a:t>See section 14.4, BCG Vaccines</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Hepatitis B Vaccine</a:t>
                      </a:r>
                    </a:p>
                    <a:p>
                      <a:pPr marL="0" marR="0" lvl="0" indent="0" rtl="0" hangingPunct="1">
                        <a:lnSpc>
                          <a:spcPct val="100000"/>
                        </a:lnSpc>
                        <a:buNone/>
                        <a:tabLst/>
                      </a:pPr>
                      <a:r>
                        <a:rPr lang="en-GB" sz="1000" dirty="0"/>
                        <a:t>See section 14.4, Hepatitis B Vaccine</a:t>
                      </a:r>
                      <a:endParaRPr lang="en-GB" sz="1000" dirty="0">
                        <a:solidFill>
                          <a:schemeClr val="bg1">
                            <a:lumMod val="95000"/>
                          </a:schemeClr>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10001"/>
                  </a:ext>
                </a:extLst>
              </a:tr>
              <a:tr h="2299063">
                <a:tc>
                  <a:txBody>
                    <a:bodyPr/>
                    <a:lstStyle/>
                    <a:p>
                      <a:pPr marL="0" marR="0" lvl="0" indent="0" rtl="0" hangingPunct="1">
                        <a:lnSpc>
                          <a:spcPct val="100000"/>
                        </a:lnSpc>
                        <a:buNone/>
                        <a:tabLst/>
                      </a:pPr>
                      <a:r>
                        <a:rPr lang="en-GB" sz="1800" dirty="0"/>
                        <a:t>2 months</a:t>
                      </a:r>
                    </a:p>
                    <a:p>
                      <a:pPr marL="0" marR="0" lvl="0" indent="0" rtl="0" hangingPunct="1">
                        <a:lnSpc>
                          <a:spcPct val="100000"/>
                        </a:lnSpc>
                        <a:buNone/>
                        <a:tabLst/>
                      </a:pPr>
                      <a:endParaRPr lang="en-GB" sz="1800" dirty="0">
                        <a:solidFill>
                          <a:schemeClr val="bg1">
                            <a:lumMod val="95000"/>
                          </a:schemeClr>
                        </a:solidFill>
                        <a:latin typeface="Calibri" pitchFamily="34"/>
                        <a:ea typeface="DejaVu Sans" pitchFamily="2"/>
                        <a:cs typeface="DejaVu Sans" pitchFamily="2"/>
                      </a:endParaRPr>
                    </a:p>
                  </a:txBody>
                  <a:tcPr>
                    <a:lnT w="12700" cap="flat" cmpd="sng" algn="ctr">
                      <a:solidFill>
                        <a:schemeClr val="bg1"/>
                      </a:solidFill>
                      <a:prstDash val="solid"/>
                      <a:round/>
                      <a:headEnd type="none" w="med" len="med"/>
                      <a:tailEnd type="none" w="med" len="med"/>
                    </a:lnT>
                    <a:solidFill>
                      <a:schemeClr val="accent1">
                        <a:lumMod val="40000"/>
                        <a:lumOff val="60000"/>
                      </a:schemeClr>
                    </a:solidFill>
                  </a:tcPr>
                </a:tc>
                <a:tc>
                  <a:txBody>
                    <a:bodyPr/>
                    <a:lstStyle/>
                    <a:p>
                      <a:pPr marL="0" marR="0" lvl="0" indent="0" rtl="0" hangingPunct="1">
                        <a:lnSpc>
                          <a:spcPct val="100000"/>
                        </a:lnSpc>
                        <a:buNone/>
                        <a:tabLst/>
                      </a:pPr>
                      <a:r>
                        <a:rPr lang="en-GB" sz="1600" dirty="0"/>
                        <a:t>Diphtheria, Tetanus, Pertussis (Acellular, Component), Poliomyelitis (Inactivated), and Haemophilus Type b Conjugate Vaccine (Adsorbed)</a:t>
                      </a:r>
                    </a:p>
                    <a:p>
                      <a:pPr marL="0" marR="0" lvl="0" indent="0" rtl="0" hangingPunct="1">
                        <a:lnSpc>
                          <a:spcPct val="100000"/>
                        </a:lnSpc>
                        <a:buNone/>
                        <a:tabLst/>
                      </a:pPr>
                      <a:r>
                        <a:rPr lang="en-GB" sz="1000" dirty="0"/>
                        <a:t>First dose</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Meningococcal Group B Vaccine</a:t>
                      </a:r>
                    </a:p>
                    <a:p>
                      <a:pPr marL="0" marR="0" lvl="0" indent="0" rtl="0" hangingPunct="1">
                        <a:lnSpc>
                          <a:spcPct val="100000"/>
                        </a:lnSpc>
                        <a:buNone/>
                        <a:tabLst/>
                      </a:pPr>
                      <a:r>
                        <a:rPr lang="en-GB" sz="1000" dirty="0"/>
                        <a:t>First dose</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Pneumococcal Polysaccharide Conjugate Vaccine (Adsorbed)</a:t>
                      </a:r>
                    </a:p>
                    <a:p>
                      <a:pPr marL="0" marR="0" lvl="0" indent="0" rtl="0" hangingPunct="1">
                        <a:lnSpc>
                          <a:spcPct val="100000"/>
                        </a:lnSpc>
                        <a:buNone/>
                        <a:tabLst/>
                      </a:pPr>
                      <a:r>
                        <a:rPr lang="en-GB" sz="1000" dirty="0"/>
                        <a:t>First dose</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Rotavirus vaccine</a:t>
                      </a:r>
                    </a:p>
                    <a:p>
                      <a:pPr marL="0" marR="0" lvl="0" indent="0" rtl="0" hangingPunct="1">
                        <a:lnSpc>
                          <a:spcPct val="100000"/>
                        </a:lnSpc>
                        <a:buNone/>
                        <a:tabLst/>
                      </a:pPr>
                      <a:r>
                        <a:rPr lang="en-GB" sz="1000" dirty="0"/>
                        <a:t>First dose</a:t>
                      </a:r>
                      <a:endParaRPr lang="en-GB" sz="1000" dirty="0">
                        <a:solidFill>
                          <a:schemeClr val="bg1">
                            <a:lumMod val="95000"/>
                          </a:schemeClr>
                        </a:solidFill>
                        <a:latin typeface="Calibri" pitchFamily="34"/>
                        <a:ea typeface="DejaVu Sans" pitchFamily="2"/>
                        <a:cs typeface="DejaVu Sans" pitchFamily="2"/>
                      </a:endParaRPr>
                    </a:p>
                  </a:txBody>
                  <a:tcPr>
                    <a:lnT w="12700" cap="flat" cmpd="sng" algn="ctr">
                      <a:solidFill>
                        <a:schemeClr val="bg1"/>
                      </a:solidFill>
                      <a:prstDash val="solid"/>
                      <a:round/>
                      <a:headEnd type="none" w="med" len="med"/>
                      <a:tailEnd type="none" w="med" len="med"/>
                    </a:lnT>
                    <a:solidFill>
                      <a:schemeClr val="accent1">
                        <a:lumMod val="40000"/>
                        <a:lumOff val="60000"/>
                      </a:schemeClr>
                    </a:solidFill>
                  </a:tcPr>
                </a:tc>
                <a:extLst>
                  <a:ext uri="{0D108BD9-81ED-4DB2-BD59-A6C34878D82A}">
                    <a16:rowId xmlns:a16="http://schemas.microsoft.com/office/drawing/2014/main" val="10002"/>
                  </a:ext>
                </a:extLst>
              </a:tr>
              <a:tr h="2455817">
                <a:tc>
                  <a:txBody>
                    <a:bodyPr/>
                    <a:lstStyle/>
                    <a:p>
                      <a:pPr marL="0" marR="0" lvl="0" indent="0" rtl="0" hangingPunct="1">
                        <a:lnSpc>
                          <a:spcPct val="100000"/>
                        </a:lnSpc>
                        <a:buNone/>
                        <a:tabLst/>
                      </a:pPr>
                      <a:r>
                        <a:rPr lang="en-GB" sz="1800" dirty="0"/>
                        <a:t>3 months</a:t>
                      </a:r>
                    </a:p>
                    <a:p>
                      <a:pPr marL="0" marR="0" lvl="0" indent="0" rtl="0" hangingPunct="1">
                        <a:lnSpc>
                          <a:spcPct val="100000"/>
                        </a:lnSpc>
                        <a:buNone/>
                        <a:tabLst/>
                      </a:pPr>
                      <a:endParaRPr lang="en-GB" sz="1800" dirty="0">
                        <a:solidFill>
                          <a:schemeClr val="bg1">
                            <a:lumMod val="95000"/>
                          </a:schemeClr>
                        </a:solidFill>
                        <a:latin typeface="Calibri" pitchFamily="34"/>
                        <a:ea typeface="DejaVu Sans" pitchFamily="2"/>
                        <a:cs typeface="DejaVu Sans" pitchFamily="2"/>
                      </a:endParaRPr>
                    </a:p>
                  </a:txBody>
                  <a:tcPr>
                    <a:solidFill>
                      <a:schemeClr val="bg1">
                        <a:lumMod val="95000"/>
                      </a:schemeClr>
                    </a:solidFill>
                  </a:tcPr>
                </a:tc>
                <a:tc>
                  <a:txBody>
                    <a:bodyPr/>
                    <a:lstStyle/>
                    <a:p>
                      <a:pPr marL="0" marR="0" lvl="0" indent="0" rtl="0" hangingPunct="1">
                        <a:lnSpc>
                          <a:spcPct val="100000"/>
                        </a:lnSpc>
                        <a:buNone/>
                        <a:tabLst/>
                      </a:pPr>
                      <a:r>
                        <a:rPr lang="en-GB" sz="1600" dirty="0"/>
                        <a:t>Diphtheria, Tetanus, Pertussis (Acellular, Component), Poliomyelitis (Inactivated), and Haemophilus Type b Conjugate Vaccine (Adsorbed)</a:t>
                      </a:r>
                    </a:p>
                    <a:p>
                      <a:pPr marL="0" marR="0" lvl="0" indent="0" rtl="0" hangingPunct="1">
                        <a:lnSpc>
                          <a:spcPct val="100000"/>
                        </a:lnSpc>
                        <a:buNone/>
                        <a:tabLst/>
                      </a:pPr>
                      <a:r>
                        <a:rPr lang="en-GB" sz="1000" dirty="0"/>
                        <a:t>Second dose</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Meningococcal Group C Conjugate Vaccine</a:t>
                      </a:r>
                    </a:p>
                    <a:p>
                      <a:pPr marL="0" marR="0" lvl="0" indent="0" rtl="0" hangingPunct="1">
                        <a:lnSpc>
                          <a:spcPct val="100000"/>
                        </a:lnSpc>
                        <a:buNone/>
                        <a:tabLst/>
                      </a:pPr>
                      <a:r>
                        <a:rPr lang="en-GB" sz="1000" dirty="0"/>
                        <a:t>First dose</a:t>
                      </a:r>
                    </a:p>
                    <a:p>
                      <a:pPr marL="0" marR="0" lvl="0" indent="0" rtl="0" hangingPunct="1">
                        <a:lnSpc>
                          <a:spcPct val="100000"/>
                        </a:lnSpc>
                        <a:buNone/>
                        <a:tabLst/>
                      </a:pPr>
                      <a:endParaRPr lang="en-GB" sz="1000" dirty="0"/>
                    </a:p>
                    <a:p>
                      <a:pPr marL="0" marR="0" lvl="0" indent="0" rtl="0" hangingPunct="1">
                        <a:lnSpc>
                          <a:spcPct val="100000"/>
                        </a:lnSpc>
                        <a:buNone/>
                        <a:tabLst/>
                      </a:pPr>
                      <a:r>
                        <a:rPr lang="en-GB" sz="1600" dirty="0"/>
                        <a:t>Rotavirus vaccine</a:t>
                      </a:r>
                    </a:p>
                    <a:p>
                      <a:pPr marL="0" marR="0" lvl="0" indent="0" rtl="0" hangingPunct="1">
                        <a:lnSpc>
                          <a:spcPct val="100000"/>
                        </a:lnSpc>
                        <a:buNone/>
                        <a:tabLst/>
                      </a:pPr>
                      <a:r>
                        <a:rPr lang="en-GB" sz="1000" dirty="0"/>
                        <a:t>Second dose</a:t>
                      </a:r>
                      <a:endParaRPr lang="en-GB" sz="1000" dirty="0">
                        <a:solidFill>
                          <a:schemeClr val="bg1">
                            <a:lumMod val="95000"/>
                          </a:schemeClr>
                        </a:solidFill>
                        <a:latin typeface="Calibri" pitchFamily="34"/>
                        <a:ea typeface="DejaVu Sans" pitchFamily="2"/>
                        <a:cs typeface="DejaVu Sans" pitchFamily="2"/>
                      </a:endParaRPr>
                    </a:p>
                  </a:txBody>
                  <a:tcPr>
                    <a:solidFill>
                      <a:schemeClr val="bg1">
                        <a:lumMod val="9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40459268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extLst>
              <p:ext uri="{D42A27DB-BD31-4B8C-83A1-F6EECF244321}">
                <p14:modId xmlns:p14="http://schemas.microsoft.com/office/powerpoint/2010/main" val="3991061143"/>
              </p:ext>
            </p:extLst>
          </p:nvPr>
        </p:nvGraphicFramePr>
        <p:xfrm>
          <a:off x="1" y="0"/>
          <a:ext cx="9144000" cy="6853646"/>
        </p:xfrm>
        <a:graphic>
          <a:graphicData uri="http://schemas.openxmlformats.org/drawingml/2006/table">
            <a:tbl>
              <a:tblPr/>
              <a:tblGrid>
                <a:gridCol w="2904243">
                  <a:extLst>
                    <a:ext uri="{9D8B030D-6E8A-4147-A177-3AD203B41FA5}">
                      <a16:colId xmlns:a16="http://schemas.microsoft.com/office/drawing/2014/main" val="20000"/>
                    </a:ext>
                  </a:extLst>
                </a:gridCol>
                <a:gridCol w="6239757">
                  <a:extLst>
                    <a:ext uri="{9D8B030D-6E8A-4147-A177-3AD203B41FA5}">
                      <a16:colId xmlns:a16="http://schemas.microsoft.com/office/drawing/2014/main" val="20001"/>
                    </a:ext>
                  </a:extLst>
                </a:gridCol>
              </a:tblGrid>
              <a:tr h="566057">
                <a:tc>
                  <a:txBody>
                    <a:bodyPr/>
                    <a:lstStyle/>
                    <a:p>
                      <a:pPr marL="0" marR="0" lvl="0" indent="0" rtl="0" hangingPunct="1">
                        <a:lnSpc>
                          <a:spcPct val="100000"/>
                        </a:lnSpc>
                        <a:buNone/>
                        <a:tabLst/>
                      </a:pPr>
                      <a:r>
                        <a:rPr lang="en-GB" sz="1800" b="1" dirty="0">
                          <a:solidFill>
                            <a:srgbClr val="FFFFFF"/>
                          </a:solidFill>
                          <a:latin typeface="Calibri" pitchFamily="34"/>
                          <a:ea typeface="DejaVu Sans" pitchFamily="2"/>
                          <a:cs typeface="DejaVu Sans" pitchFamily="2"/>
                        </a:rPr>
                        <a:t>When to immunise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rtl="0" hangingPunct="1">
                        <a:lnSpc>
                          <a:spcPct val="100000"/>
                        </a:lnSpc>
                        <a:buNone/>
                        <a:tabLst/>
                      </a:pPr>
                      <a:r>
                        <a:rPr lang="en-GB" sz="1800" b="1" dirty="0">
                          <a:solidFill>
                            <a:srgbClr val="FFFFFF"/>
                          </a:solidFill>
                          <a:latin typeface="Calibri" pitchFamily="34"/>
                          <a:ea typeface="DejaVu Sans" pitchFamily="2"/>
                          <a:cs typeface="DejaVu Sans" pitchFamily="2"/>
                        </a:rPr>
                        <a:t>Vaccine given and dose schedule (for details of dose, see under individual vaccines)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10000"/>
                  </a:ext>
                </a:extLst>
              </a:tr>
              <a:tr h="2571400">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4 months</a:t>
                      </a:r>
                    </a:p>
                    <a:p>
                      <a:pPr marL="0" marR="0" lvl="0" indent="0" rtl="0" hangingPunct="1">
                        <a:lnSpc>
                          <a:spcPct val="100000"/>
                        </a:lnSpc>
                        <a:buNone/>
                        <a:tabLst/>
                      </a:pPr>
                      <a:endParaRPr lang="en-GB" sz="1800" dirty="0">
                        <a:solidFill>
                          <a:srgbClr val="000000"/>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Diphtheria, Tetanus, Pertussis (Acellular, Component), Poliomyelitis (Inactivated), and Haemophilus Type b Conjugate Vaccine (Adsorbed)</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Third dose</a:t>
                      </a:r>
                    </a:p>
                    <a:p>
                      <a:pPr marL="0" marR="0" lvl="0" indent="0" rtl="0" hangingPunct="1">
                        <a:lnSpc>
                          <a:spcPct val="100000"/>
                        </a:lnSpc>
                        <a:buNone/>
                        <a:tabLst/>
                      </a:pPr>
                      <a:endParaRPr lang="en-GB" sz="16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Meningococcal Group B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Second dose</a:t>
                      </a:r>
                    </a:p>
                    <a:p>
                      <a:pPr marL="0" marR="0" lvl="0" indent="0" rtl="0" hangingPunct="1">
                        <a:lnSpc>
                          <a:spcPct val="100000"/>
                        </a:lnSpc>
                        <a:buNone/>
                        <a:tabLst/>
                      </a:pPr>
                      <a:endParaRPr lang="en-GB" sz="16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Pneumococcal Polysaccharide Conjugate Vaccine (Adsorbed)</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Second dose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2546521">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12 –13 months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Measles, Mumps and Rubella Vaccine, Live (MMR)</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First dose</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Meningococcal Group B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Single booster dose</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Pneumococcal Polysaccharide Conjugate Vaccine (Adsorbed)</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Single booster dose</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600" dirty="0">
                          <a:solidFill>
                            <a:srgbClr val="000000"/>
                          </a:solidFill>
                          <a:latin typeface="Calibri" pitchFamily="34"/>
                          <a:ea typeface="DejaVu Sans" pitchFamily="2"/>
                          <a:cs typeface="DejaVu Sans" pitchFamily="2"/>
                        </a:rPr>
                        <a:t>Haemophilus Type b Conjugate Vaccine and Meningococcal Group C Conjugate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Single booster dose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2"/>
                  </a:ext>
                </a:extLst>
              </a:tr>
              <a:tr h="1095645">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2-6 years (including children in school years 1 and 2)</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Influenza</a:t>
                      </a: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Each year from September</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Note: Flu nasal spray is recommended (</a:t>
                      </a:r>
                      <a:r>
                        <a:rPr lang="en-GB" sz="1100" dirty="0" err="1">
                          <a:solidFill>
                            <a:srgbClr val="000000"/>
                          </a:solidFill>
                          <a:latin typeface="Calibri" pitchFamily="34"/>
                          <a:ea typeface="DejaVu Sans" pitchFamily="2"/>
                          <a:cs typeface="DejaVu Sans" pitchFamily="2"/>
                        </a:rPr>
                        <a:t>Fluenz</a:t>
                      </a:r>
                      <a:r>
                        <a:rPr lang="en-GB" sz="1100" dirty="0">
                          <a:solidFill>
                            <a:srgbClr val="000000"/>
                          </a:solidFill>
                          <a:latin typeface="Calibri" pitchFamily="34"/>
                          <a:ea typeface="DejaVu Sans" pitchFamily="2"/>
                          <a:cs typeface="DejaVu Sans" pitchFamily="2"/>
                        </a:rPr>
                        <a:t> Tetra®). If contraindicated and child is in clinical risk group, use inactivated flu vaccine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8595867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page11">
    <p:spTree>
      <p:nvGrpSpPr>
        <p:cNvPr id="1" name=""/>
        <p:cNvGrpSpPr/>
        <p:nvPr/>
      </p:nvGrpSpPr>
      <p:grpSpPr>
        <a:xfrm>
          <a:off x="0" y="0"/>
          <a:ext cx="0" cy="0"/>
          <a:chOff x="0" y="0"/>
          <a:chExt cx="0" cy="0"/>
        </a:xfrm>
      </p:grpSpPr>
      <p:graphicFrame>
        <p:nvGraphicFramePr>
          <p:cNvPr id="2" name="Table 1"/>
          <p:cNvGraphicFramePr>
            <a:graphicFrameLocks noGrp="1"/>
          </p:cNvGraphicFramePr>
          <p:nvPr>
            <p:extLst>
              <p:ext uri="{D42A27DB-BD31-4B8C-83A1-F6EECF244321}">
                <p14:modId xmlns:p14="http://schemas.microsoft.com/office/powerpoint/2010/main" val="930168815"/>
              </p:ext>
            </p:extLst>
          </p:nvPr>
        </p:nvGraphicFramePr>
        <p:xfrm>
          <a:off x="0" y="0"/>
          <a:ext cx="9143999" cy="6871063"/>
        </p:xfrm>
        <a:graphic>
          <a:graphicData uri="http://schemas.openxmlformats.org/drawingml/2006/table">
            <a:tbl>
              <a:tblPr/>
              <a:tblGrid>
                <a:gridCol w="2952206">
                  <a:extLst>
                    <a:ext uri="{9D8B030D-6E8A-4147-A177-3AD203B41FA5}">
                      <a16:colId xmlns:a16="http://schemas.microsoft.com/office/drawing/2014/main" val="924764527"/>
                    </a:ext>
                  </a:extLst>
                </a:gridCol>
                <a:gridCol w="6191793">
                  <a:extLst>
                    <a:ext uri="{9D8B030D-6E8A-4147-A177-3AD203B41FA5}">
                      <a16:colId xmlns:a16="http://schemas.microsoft.com/office/drawing/2014/main" val="73272354"/>
                    </a:ext>
                  </a:extLst>
                </a:gridCol>
              </a:tblGrid>
              <a:tr h="635726">
                <a:tc>
                  <a:txBody>
                    <a:bodyPr/>
                    <a:lstStyle/>
                    <a:p>
                      <a:pPr marL="0" marR="0" lvl="0" indent="0" rtl="0" hangingPunct="1">
                        <a:lnSpc>
                          <a:spcPct val="100000"/>
                        </a:lnSpc>
                        <a:buNone/>
                        <a:tabLst/>
                      </a:pPr>
                      <a:r>
                        <a:rPr lang="en-GB" sz="1800" b="1" dirty="0">
                          <a:solidFill>
                            <a:srgbClr val="FFFFFF"/>
                          </a:solidFill>
                          <a:latin typeface="Calibri" pitchFamily="34"/>
                          <a:ea typeface="DejaVu Sans" pitchFamily="2"/>
                          <a:cs typeface="DejaVu Sans" pitchFamily="2"/>
                        </a:rPr>
                        <a:t>When to immunise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pPr marL="0" marR="0" lvl="0" indent="0" rtl="0" hangingPunct="1">
                        <a:lnSpc>
                          <a:spcPct val="100000"/>
                        </a:lnSpc>
                        <a:buNone/>
                        <a:tabLst/>
                      </a:pPr>
                      <a:r>
                        <a:rPr lang="en-GB" sz="1800" b="1" dirty="0">
                          <a:solidFill>
                            <a:srgbClr val="FFFFFF"/>
                          </a:solidFill>
                          <a:latin typeface="Calibri" pitchFamily="34"/>
                          <a:ea typeface="DejaVu Sans" pitchFamily="2"/>
                          <a:cs typeface="DejaVu Sans" pitchFamily="2"/>
                        </a:rPr>
                        <a:t>Vaccine given and dose schedule (for details of dose, see under individual vaccines)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extLst>
                  <a:ext uri="{0D108BD9-81ED-4DB2-BD59-A6C34878D82A}">
                    <a16:rowId xmlns:a16="http://schemas.microsoft.com/office/drawing/2014/main" val="2963202319"/>
                  </a:ext>
                </a:extLst>
              </a:tr>
              <a:tr h="1702526">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Between 3 years and 4 months, and 5 years</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Adsorbed Diphtheria [low dose], Tetanus, Pertussis (Acellular, Component) and Poliomyelitis (Inactivated)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or</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Adsorbed Diphtheria, Tetanus, Pertussis (Acellular, Component) and Poliomyelitis (Inactivated)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Single booster dose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Note: Preferably allow interval of at least 3 years after completing primary course</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Measles, Mumps and Rubella Vaccine, Live (MMR)</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Second dose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1"/>
                  </a:ext>
                </a:extLst>
              </a:tr>
              <a:tr h="1764826">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11–14 years (females only)</a:t>
                      </a:r>
                      <a:r>
                        <a:rPr lang="en-GB" sz="1800" baseline="30000" dirty="0">
                          <a:solidFill>
                            <a:srgbClr val="000000"/>
                          </a:solidFill>
                          <a:latin typeface="Calibri" pitchFamily="34"/>
                          <a:ea typeface="DejaVu Sans" pitchFamily="2"/>
                          <a:cs typeface="DejaVu Sans" pitchFamily="2"/>
                        </a:rPr>
                        <a:t>1</a:t>
                      </a:r>
                    </a:p>
                    <a:p>
                      <a:pPr marL="0" marR="0" lvl="0" indent="0" rtl="0" hangingPunct="1">
                        <a:lnSpc>
                          <a:spcPct val="100000"/>
                        </a:lnSpc>
                        <a:buNone/>
                        <a:tabLst/>
                      </a:pPr>
                      <a:endParaRPr lang="en-GB" sz="1800" baseline="300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000" baseline="30000" dirty="0">
                          <a:solidFill>
                            <a:srgbClr val="000000"/>
                          </a:solidFill>
                          <a:latin typeface="Calibri" pitchFamily="34"/>
                          <a:ea typeface="DejaVu Sans" pitchFamily="2"/>
                          <a:cs typeface="DejaVu Sans" pitchFamily="2"/>
                        </a:rPr>
                        <a:t>1</a:t>
                      </a:r>
                      <a:r>
                        <a:rPr lang="en-GB" sz="1000" dirty="0">
                          <a:solidFill>
                            <a:srgbClr val="000000"/>
                          </a:solidFill>
                          <a:latin typeface="Calibri" pitchFamily="34"/>
                          <a:ea typeface="DejaVu Sans" pitchFamily="2"/>
                          <a:cs typeface="DejaVu Sans" pitchFamily="2"/>
                        </a:rPr>
                        <a:t>First dose of HPV vaccine will be offered to females aged 12–13 years of age in England, Wales, and Northern Ireland, and 11–14 years of age in Scotland.</a:t>
                      </a:r>
                    </a:p>
                    <a:p>
                      <a:pPr marL="0" marR="0" lvl="0" indent="0" rtl="0" hangingPunct="1">
                        <a:lnSpc>
                          <a:spcPct val="100000"/>
                        </a:lnSpc>
                        <a:buNone/>
                        <a:tabLst/>
                      </a:pPr>
                      <a:endParaRPr lang="en-GB" sz="1100" baseline="300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000" baseline="30000" dirty="0">
                          <a:solidFill>
                            <a:srgbClr val="000000"/>
                          </a:solidFill>
                          <a:latin typeface="Calibri" pitchFamily="34"/>
                          <a:ea typeface="DejaVu Sans" pitchFamily="2"/>
                          <a:cs typeface="DejaVu Sans" pitchFamily="2"/>
                        </a:rPr>
                        <a:t>2</a:t>
                      </a:r>
                      <a:r>
                        <a:rPr lang="en-GB" sz="1000" dirty="0">
                          <a:solidFill>
                            <a:srgbClr val="000000"/>
                          </a:solidFill>
                          <a:latin typeface="Calibri" pitchFamily="34"/>
                          <a:ea typeface="DejaVu Sans" pitchFamily="2"/>
                          <a:cs typeface="DejaVu Sans" pitchFamily="2"/>
                        </a:rPr>
                        <a:t>If a 3-dose course of HPV vaccine has been started under the 2013/2014 programme, where possible, the course should be completed.</a:t>
                      </a:r>
                    </a:p>
                    <a:p>
                      <a:pPr marL="0" marR="0" lvl="0" indent="0" rtl="0" hangingPunct="1">
                        <a:lnSpc>
                          <a:spcPct val="100000"/>
                        </a:lnSpc>
                        <a:buNone/>
                        <a:tabLst/>
                      </a:pPr>
                      <a:endParaRPr lang="en-GB" sz="1000" dirty="0">
                        <a:solidFill>
                          <a:srgbClr val="000000"/>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Human Papillomavirus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2 doses; second dose 12 months after first dose</a:t>
                      </a:r>
                      <a:r>
                        <a:rPr lang="en-GB" sz="1100" baseline="30000" dirty="0">
                          <a:solidFill>
                            <a:srgbClr val="000000"/>
                          </a:solidFill>
                          <a:latin typeface="Calibri" pitchFamily="34"/>
                          <a:ea typeface="DejaVu Sans" pitchFamily="2"/>
                          <a:cs typeface="DejaVu Sans" pitchFamily="2"/>
                        </a:rPr>
                        <a:t>2, 3</a:t>
                      </a:r>
                    </a:p>
                    <a:p>
                      <a:pPr marL="0" marR="0" lvl="0" indent="0" rtl="0" hangingPunct="1">
                        <a:lnSpc>
                          <a:spcPct val="100000"/>
                        </a:lnSpc>
                        <a:buNone/>
                        <a:tabLst/>
                      </a:pPr>
                      <a:endParaRPr lang="en-GB" sz="1100" baseline="300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endParaRPr lang="en-GB" sz="1000" baseline="300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000" baseline="30000" dirty="0">
                          <a:solidFill>
                            <a:srgbClr val="000000"/>
                          </a:solidFill>
                          <a:latin typeface="Calibri" pitchFamily="34"/>
                          <a:ea typeface="DejaVu Sans" pitchFamily="2"/>
                          <a:cs typeface="DejaVu Sans" pitchFamily="2"/>
                        </a:rPr>
                        <a:t>3</a:t>
                      </a:r>
                      <a:r>
                        <a:rPr lang="en-GB" sz="1000" dirty="0">
                          <a:solidFill>
                            <a:srgbClr val="000000"/>
                          </a:solidFill>
                          <a:latin typeface="Calibri" pitchFamily="34"/>
                          <a:ea typeface="DejaVu Sans" pitchFamily="2"/>
                          <a:cs typeface="DejaVu Sans" pitchFamily="2"/>
                        </a:rPr>
                        <a:t>The two human papillomavirus vaccines are not interchangeable and, ideally, one vaccine product should be used for the entire course. However, for those females who started the schedule with </a:t>
                      </a:r>
                      <a:r>
                        <a:rPr lang="en-GB" sz="1000" dirty="0" err="1">
                          <a:solidFill>
                            <a:srgbClr val="000000"/>
                          </a:solidFill>
                          <a:latin typeface="Calibri" pitchFamily="34"/>
                          <a:ea typeface="DejaVu Sans" pitchFamily="2"/>
                          <a:cs typeface="DejaVu Sans" pitchFamily="2"/>
                        </a:rPr>
                        <a:t>Cervarix</a:t>
                      </a:r>
                      <a:r>
                        <a:rPr lang="en-GB" sz="1000" dirty="0">
                          <a:solidFill>
                            <a:srgbClr val="000000"/>
                          </a:solidFill>
                          <a:latin typeface="Calibri" pitchFamily="34"/>
                          <a:ea typeface="DejaVu Sans" pitchFamily="2"/>
                          <a:cs typeface="DejaVu Sans" pitchFamily="2"/>
                        </a:rPr>
                        <a:t>® under the national immunisation programme, but did not complete the vaccination course, the course can be completed with Gardasil®.</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2374559194"/>
                  </a:ext>
                </a:extLst>
              </a:tr>
              <a:tr h="52944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itchFamily="34"/>
                          <a:ea typeface="DejaVu Sans" pitchFamily="2"/>
                          <a:cs typeface="DejaVu Sans" pitchFamily="2"/>
                        </a:rPr>
                        <a:t>13–15 years</a:t>
                      </a:r>
                    </a:p>
                    <a:p>
                      <a:pPr marL="0" marR="0" lvl="0" indent="0" rtl="0" hangingPunct="1">
                        <a:lnSpc>
                          <a:spcPct val="100000"/>
                        </a:lnSpc>
                        <a:buNone/>
                        <a:tabLst/>
                      </a:pPr>
                      <a:endParaRPr lang="en-GB" sz="1000" dirty="0">
                        <a:solidFill>
                          <a:srgbClr val="000000"/>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Calibri" pitchFamily="34"/>
                          <a:ea typeface="DejaVu Sans" pitchFamily="2"/>
                          <a:cs typeface="DejaVu Sans" pitchFamily="2"/>
                        </a:rPr>
                        <a:t>Meningococcal Group A, C, W135 and Y Conjugate Vaccine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100" b="0" i="0" u="none" strike="noStrike" kern="1200" cap="none" spc="0" normalizeH="0" baseline="0" noProof="0" dirty="0">
                          <a:ln>
                            <a:noFill/>
                          </a:ln>
                          <a:solidFill>
                            <a:srgbClr val="000000"/>
                          </a:solidFill>
                          <a:effectLst/>
                          <a:uLnTx/>
                          <a:uFillTx/>
                          <a:latin typeface="Calibri" pitchFamily="34"/>
                          <a:ea typeface="DejaVu Sans" pitchFamily="2"/>
                          <a:cs typeface="DejaVu Sans" pitchFamily="2"/>
                        </a:rPr>
                        <a:t>Single booster dose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10003"/>
                  </a:ext>
                </a:extLst>
              </a:tr>
              <a:tr h="1074468">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Calibri" pitchFamily="34"/>
                          <a:ea typeface="DejaVu Sans" pitchFamily="2"/>
                          <a:cs typeface="DejaVu Sans" pitchFamily="2"/>
                        </a:rPr>
                        <a:t>13–18 years</a:t>
                      </a:r>
                    </a:p>
                    <a:p>
                      <a:pPr marL="0" marR="0" lvl="0" indent="0" rtl="0" hangingPunct="1">
                        <a:lnSpc>
                          <a:spcPct val="100000"/>
                        </a:lnSpc>
                        <a:buNone/>
                        <a:tabLst/>
                      </a:pPr>
                      <a:endParaRPr lang="en-GB" sz="1000" dirty="0">
                        <a:solidFill>
                          <a:srgbClr val="000000"/>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tc>
                  <a:txBody>
                    <a:bodyPr/>
                    <a:lstStyle/>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Adsorbed Diphtheria [low dose], Tetanus, and Poliomyelitis (Inactivated) Vaccine</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Single booster dose</a:t>
                      </a:r>
                    </a:p>
                    <a:p>
                      <a:pPr marL="0" marR="0" lvl="0" indent="0" rtl="0" hangingPunct="1">
                        <a:lnSpc>
                          <a:spcPct val="100000"/>
                        </a:lnSpc>
                        <a:buNone/>
                        <a:tabLst/>
                      </a:pPr>
                      <a:endParaRPr lang="en-GB" sz="1100" dirty="0">
                        <a:solidFill>
                          <a:srgbClr val="000000"/>
                        </a:solidFill>
                        <a:latin typeface="Calibri" pitchFamily="34"/>
                        <a:ea typeface="DejaVu Sans" pitchFamily="2"/>
                        <a:cs typeface="DejaVu Sans" pitchFamily="2"/>
                      </a:endParaRPr>
                    </a:p>
                    <a:p>
                      <a:pPr marL="0" marR="0" lvl="0" indent="0" rtl="0" hangingPunct="1">
                        <a:lnSpc>
                          <a:spcPct val="100000"/>
                        </a:lnSpc>
                        <a:buNone/>
                        <a:tabLst/>
                      </a:pPr>
                      <a:r>
                        <a:rPr lang="en-GB" sz="1000" dirty="0">
                          <a:solidFill>
                            <a:srgbClr val="000000"/>
                          </a:solidFill>
                          <a:latin typeface="Calibri" pitchFamily="34"/>
                          <a:ea typeface="DejaVu Sans" pitchFamily="2"/>
                          <a:cs typeface="DejaVu Sans" pitchFamily="2"/>
                        </a:rPr>
                        <a:t>Note: Can be given at the same time as the booster dose of meningococcal group A, C, W135 and Y conjugate vaccine at 13–15 years of age</a:t>
                      </a:r>
                    </a:p>
                    <a:p>
                      <a:pPr marL="0" marR="0" lvl="0" indent="0" rtl="0" hangingPunct="1">
                        <a:lnSpc>
                          <a:spcPct val="100000"/>
                        </a:lnSpc>
                        <a:buNone/>
                        <a:tabLst/>
                      </a:pPr>
                      <a:endParaRPr lang="en-GB" sz="1000" dirty="0">
                        <a:solidFill>
                          <a:srgbClr val="000000"/>
                        </a:solidFill>
                        <a:latin typeface="Calibri" pitchFamily="34"/>
                        <a:ea typeface="DejaVu Sans" pitchFamily="2"/>
                        <a:cs typeface="DejaVu Sans" pitchFamily="2"/>
                      </a:endParaRP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lumMod val="40000"/>
                        <a:lumOff val="60000"/>
                      </a:schemeClr>
                    </a:solidFill>
                  </a:tcPr>
                </a:tc>
                <a:extLst>
                  <a:ext uri="{0D108BD9-81ED-4DB2-BD59-A6C34878D82A}">
                    <a16:rowId xmlns:a16="http://schemas.microsoft.com/office/drawing/2014/main" val="10004"/>
                  </a:ext>
                </a:extLst>
              </a:tr>
              <a:tr h="1159715">
                <a:tc>
                  <a:txBody>
                    <a:bodyPr/>
                    <a:lstStyle/>
                    <a:p>
                      <a:pPr marL="0" marR="0" lvl="0" indent="0" rtl="0" hangingPunct="1">
                        <a:lnSpc>
                          <a:spcPct val="100000"/>
                        </a:lnSpc>
                        <a:buNone/>
                        <a:tabLst/>
                      </a:pPr>
                      <a:r>
                        <a:rPr lang="en-GB" sz="1800" dirty="0">
                          <a:solidFill>
                            <a:srgbClr val="000000"/>
                          </a:solidFill>
                          <a:latin typeface="Calibri" pitchFamily="34"/>
                          <a:ea typeface="DejaVu Sans" pitchFamily="2"/>
                          <a:cs typeface="DejaVu Sans" pitchFamily="2"/>
                        </a:rPr>
                        <a:t>During adult life, women of child-bearing age susceptible to rubella</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tc>
                  <a:txBody>
                    <a:bodyPr/>
                    <a:lstStyle/>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Measles, Mumps and Rubella Vaccine, Live (MMR)</a:t>
                      </a:r>
                    </a:p>
                    <a:p>
                      <a:pPr marL="0" marR="0" lvl="0" indent="0" rtl="0" hangingPunct="1">
                        <a:lnSpc>
                          <a:spcPct val="100000"/>
                        </a:lnSpc>
                        <a:buNone/>
                        <a:tabLst/>
                      </a:pPr>
                      <a:r>
                        <a:rPr lang="en-GB" sz="1100" dirty="0">
                          <a:solidFill>
                            <a:srgbClr val="000000"/>
                          </a:solidFill>
                          <a:latin typeface="Calibri" pitchFamily="34"/>
                          <a:ea typeface="DejaVu Sans" pitchFamily="2"/>
                          <a:cs typeface="DejaVu Sans" pitchFamily="2"/>
                        </a:rPr>
                        <a:t>Women of child-bearing age who have not received 2 doses of a rubella-containing vaccine or who do not have a positive antibody test for rubella should be offered rubella immunisation (using the MMR vaccine)—exclude pregnancy before immunisation, but see also section 14.4, Measles, Mumps and Rubella Vaccine</a:t>
                      </a:r>
                    </a:p>
                  </a:txBody>
                  <a:tcP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lumMod val="95000"/>
                      </a:schemeClr>
                    </a:solidFill>
                  </a:tcPr>
                </a:tc>
                <a:extLst>
                  <a:ext uri="{0D108BD9-81ED-4DB2-BD59-A6C34878D82A}">
                    <a16:rowId xmlns:a16="http://schemas.microsoft.com/office/drawing/2014/main" val="606377838"/>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000"/>
          </a:xfrm>
        </p:spPr>
        <p:txBody>
          <a:bodyPr wrap="square" lIns="91440" tIns="45720" rIns="91440" bIns="45720" anchorCtr="0">
            <a:noAutofit/>
          </a:bodyPr>
          <a:lstStyle/>
          <a:p>
            <a:pPr lvl="0"/>
            <a:r>
              <a:rPr lang="en-US" sz="2800" dirty="0"/>
              <a:t>VACCINE INGREDIENTS</a:t>
            </a:r>
            <a:br>
              <a:rPr lang="en-US" sz="2400" dirty="0"/>
            </a:br>
            <a:endParaRPr lang="en-US" sz="2400" dirty="0"/>
          </a:p>
        </p:txBody>
      </p:sp>
      <p:sp>
        <p:nvSpPr>
          <p:cNvPr id="3" name="Text Placeholder 2"/>
          <p:cNvSpPr txBox="1">
            <a:spLocks noGrp="1"/>
          </p:cNvSpPr>
          <p:nvPr>
            <p:ph type="body" idx="4294967295"/>
          </p:nvPr>
        </p:nvSpPr>
        <p:spPr>
          <a:xfrm>
            <a:off x="457200" y="1600200"/>
            <a:ext cx="8229600" cy="4525920"/>
          </a:xfrm>
        </p:spPr>
        <p:txBody>
          <a:bodyPr wrap="square" lIns="91440" tIns="45720" rIns="91440" bIns="45720" anchor="t" anchorCtr="0">
            <a:noAutofit/>
          </a:bodyPr>
          <a:lstStyle/>
          <a:p>
            <a:pPr marL="342720" lvl="0" indent="-342720" algn="ctr">
              <a:lnSpc>
                <a:spcPct val="80000"/>
              </a:lnSpc>
              <a:spcBef>
                <a:spcPts val="748"/>
              </a:spcBef>
              <a:spcAft>
                <a:spcPts val="0"/>
              </a:spcAft>
            </a:pPr>
            <a:r>
              <a:rPr lang="en-US" sz="2000" dirty="0" err="1"/>
              <a:t>Aluminium</a:t>
            </a:r>
            <a:endParaRPr lang="en-US" sz="2000" dirty="0"/>
          </a:p>
          <a:p>
            <a:pPr marL="342720" lvl="0" indent="-342720" algn="ctr">
              <a:lnSpc>
                <a:spcPct val="80000"/>
              </a:lnSpc>
              <a:spcBef>
                <a:spcPts val="748"/>
              </a:spcBef>
              <a:spcAft>
                <a:spcPts val="0"/>
              </a:spcAft>
            </a:pPr>
            <a:r>
              <a:rPr lang="en-US" sz="2000" dirty="0"/>
              <a:t>Antibiotics</a:t>
            </a:r>
          </a:p>
          <a:p>
            <a:pPr marL="342720" lvl="0" indent="-342720" algn="ctr">
              <a:lnSpc>
                <a:spcPct val="80000"/>
              </a:lnSpc>
              <a:spcBef>
                <a:spcPts val="748"/>
              </a:spcBef>
              <a:spcAft>
                <a:spcPts val="0"/>
              </a:spcAft>
            </a:pPr>
            <a:r>
              <a:rPr lang="en-US" sz="2000" dirty="0"/>
              <a:t>Egg</a:t>
            </a:r>
          </a:p>
          <a:p>
            <a:pPr marL="342720" lvl="0" indent="-342720" algn="ctr">
              <a:lnSpc>
                <a:spcPct val="80000"/>
              </a:lnSpc>
              <a:spcBef>
                <a:spcPts val="748"/>
              </a:spcBef>
              <a:spcAft>
                <a:spcPts val="0"/>
              </a:spcAft>
            </a:pPr>
            <a:r>
              <a:rPr lang="en-US" sz="2000" dirty="0"/>
              <a:t>Formaldehyde</a:t>
            </a:r>
          </a:p>
          <a:p>
            <a:pPr marL="342720" lvl="0" indent="-342720" algn="ctr">
              <a:lnSpc>
                <a:spcPct val="80000"/>
              </a:lnSpc>
              <a:spcBef>
                <a:spcPts val="748"/>
              </a:spcBef>
              <a:spcAft>
                <a:spcPts val="0"/>
              </a:spcAft>
            </a:pPr>
            <a:r>
              <a:rPr lang="en-US" sz="2000" dirty="0"/>
              <a:t>Gelatin</a:t>
            </a:r>
          </a:p>
          <a:p>
            <a:pPr marL="342720" lvl="0" indent="-342720" algn="ctr">
              <a:lnSpc>
                <a:spcPct val="80000"/>
              </a:lnSpc>
              <a:spcBef>
                <a:spcPts val="748"/>
              </a:spcBef>
              <a:spcAft>
                <a:spcPts val="0"/>
              </a:spcAft>
            </a:pPr>
            <a:r>
              <a:rPr lang="en-US" sz="2000" dirty="0"/>
              <a:t>Latex</a:t>
            </a:r>
          </a:p>
          <a:p>
            <a:pPr marL="342720" lvl="0" indent="-342720" algn="ctr">
              <a:lnSpc>
                <a:spcPct val="80000"/>
              </a:lnSpc>
              <a:spcBef>
                <a:spcPts val="748"/>
              </a:spcBef>
              <a:spcAft>
                <a:spcPts val="0"/>
              </a:spcAft>
            </a:pPr>
            <a:r>
              <a:rPr lang="en-US" sz="2000" dirty="0"/>
              <a:t>Mercury</a:t>
            </a:r>
          </a:p>
          <a:p>
            <a:pPr marL="342720" lvl="0" indent="-342720" algn="ctr">
              <a:lnSpc>
                <a:spcPct val="80000"/>
              </a:lnSpc>
              <a:spcBef>
                <a:spcPts val="748"/>
              </a:spcBef>
              <a:spcAft>
                <a:spcPts val="0"/>
              </a:spcAft>
            </a:pPr>
            <a:r>
              <a:rPr lang="en-US" sz="2000" dirty="0" err="1"/>
              <a:t>Polysorbate</a:t>
            </a:r>
            <a:r>
              <a:rPr lang="en-US" sz="2000" dirty="0"/>
              <a:t> 80</a:t>
            </a:r>
          </a:p>
          <a:p>
            <a:pPr marL="342720" lvl="0" indent="-342720" algn="ctr">
              <a:lnSpc>
                <a:spcPct val="80000"/>
              </a:lnSpc>
              <a:spcBef>
                <a:spcPts val="748"/>
              </a:spcBef>
              <a:spcAft>
                <a:spcPts val="0"/>
              </a:spcAft>
            </a:pPr>
            <a:r>
              <a:rPr lang="en-US" sz="2000" dirty="0"/>
              <a:t> </a:t>
            </a:r>
          </a:p>
          <a:p>
            <a:pPr marL="342720" lvl="0" indent="-342720" algn="ctr">
              <a:lnSpc>
                <a:spcPct val="80000"/>
              </a:lnSpc>
              <a:spcBef>
                <a:spcPts val="748"/>
              </a:spcBef>
              <a:spcAft>
                <a:spcPts val="0"/>
              </a:spcAft>
            </a:pPr>
            <a:r>
              <a:rPr lang="en-US" sz="2000" dirty="0"/>
              <a:t>www.babyjabs.co.uk/downloads_files/Vaccines%20August%202016.pdf</a:t>
            </a:r>
          </a:p>
          <a:p>
            <a:pPr lvl="0" algn="ctr">
              <a:lnSpc>
                <a:spcPct val="80000"/>
              </a:lnSpc>
              <a:spcBef>
                <a:spcPts val="748"/>
              </a:spcBef>
              <a:spcAft>
                <a:spcPts val="0"/>
              </a:spcAft>
            </a:pPr>
            <a:endParaRPr lang="en-US" sz="2000" dirty="0"/>
          </a:p>
          <a:p>
            <a:pPr lvl="0" algn="ctr">
              <a:lnSpc>
                <a:spcPct val="80000"/>
              </a:lnSpc>
              <a:spcBef>
                <a:spcPts val="748"/>
              </a:spcBef>
              <a:spcAft>
                <a:spcPts val="0"/>
              </a:spcAft>
            </a:pPr>
            <a:r>
              <a:rPr lang="en-US" sz="2000" dirty="0"/>
              <a:t>www.novaccine.com</a:t>
            </a:r>
          </a:p>
          <a:p>
            <a:pPr lvl="0" algn="ctr">
              <a:lnSpc>
                <a:spcPct val="80000"/>
              </a:lnSpc>
              <a:spcBef>
                <a:spcPts val="748"/>
              </a:spcBef>
              <a:spcAft>
                <a:spcPts val="0"/>
              </a:spcAft>
            </a:pPr>
            <a:endParaRPr lang="en-US" sz="2400" dirty="0"/>
          </a:p>
        </p:txBody>
      </p:sp>
    </p:spTree>
    <p:extLst>
      <p:ext uri="{BB962C8B-B14F-4D97-AF65-F5344CB8AC3E}">
        <p14:creationId xmlns:p14="http://schemas.microsoft.com/office/powerpoint/2010/main" val="18023270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3888" y="222132"/>
            <a:ext cx="7886700" cy="1988805"/>
          </a:xfrm>
        </p:spPr>
        <p:txBody>
          <a:bodyPr/>
          <a:lstStyle/>
          <a:p>
            <a:r>
              <a:rPr lang="en-US" sz="2800" dirty="0">
                <a:latin typeface="Verdana" panose="020B0604030504040204" pitchFamily="34" charset="0"/>
                <a:ea typeface="Verdana" panose="020B0604030504040204" pitchFamily="34" charset="0"/>
                <a:cs typeface="Verdana" panose="020B0604030504040204" pitchFamily="34" charset="0"/>
              </a:rPr>
              <a:t>Heinz </a:t>
            </a:r>
            <a:r>
              <a:rPr lang="en-US" sz="2800" dirty="0" err="1">
                <a:latin typeface="Verdana" panose="020B0604030504040204" pitchFamily="34" charset="0"/>
                <a:ea typeface="Verdana" panose="020B0604030504040204" pitchFamily="34" charset="0"/>
                <a:cs typeface="Verdana" panose="020B0604030504040204" pitchFamily="34" charset="0"/>
              </a:rPr>
              <a:t>Eichenwald</a:t>
            </a:r>
            <a:r>
              <a:rPr lang="en-US" sz="2800" dirty="0">
                <a:latin typeface="Verdana" panose="020B0604030504040204" pitchFamily="34" charset="0"/>
                <a:ea typeface="Verdana" panose="020B0604030504040204" pitchFamily="34" charset="0"/>
                <a:cs typeface="Verdana" panose="020B0604030504040204" pitchFamily="34" charset="0"/>
              </a:rPr>
              <a:t>, Professor of </a:t>
            </a:r>
            <a:r>
              <a:rPr lang="en-US" sz="2800" dirty="0" err="1">
                <a:latin typeface="Verdana" panose="020B0604030504040204" pitchFamily="34" charset="0"/>
                <a:ea typeface="Verdana" panose="020B0604030504040204" pitchFamily="34" charset="0"/>
                <a:cs typeface="Verdana" panose="020B0604030504040204" pitchFamily="34" charset="0"/>
              </a:rPr>
              <a:t>Paediatrics</a:t>
            </a:r>
            <a:r>
              <a:rPr lang="en-US" sz="2800" dirty="0">
                <a:latin typeface="Verdana" panose="020B0604030504040204" pitchFamily="34" charset="0"/>
                <a:ea typeface="Verdana" panose="020B0604030504040204" pitchFamily="34" charset="0"/>
                <a:cs typeface="Verdana" panose="020B0604030504040204" pitchFamily="34" charset="0"/>
              </a:rPr>
              <a:t> at the South Western Medical School, University of Texas, states in the Bulletin of the WHO:</a:t>
            </a:r>
            <a:endParaRPr lang="en-GB" sz="2800" dirty="0"/>
          </a:p>
        </p:txBody>
      </p:sp>
      <p:sp>
        <p:nvSpPr>
          <p:cNvPr id="3" name="Text Placeholder 2"/>
          <p:cNvSpPr>
            <a:spLocks noGrp="1"/>
          </p:cNvSpPr>
          <p:nvPr>
            <p:ph type="body" idx="1"/>
          </p:nvPr>
        </p:nvSpPr>
        <p:spPr>
          <a:xfrm>
            <a:off x="623888" y="2556254"/>
            <a:ext cx="7886700" cy="1500187"/>
          </a:xfrm>
        </p:spPr>
        <p:txBody>
          <a:bodyPr/>
          <a:lstStyle/>
          <a:p>
            <a:pPr lvl="0" algn="ct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solidFill>
                  <a:srgbClr val="EEEEEE"/>
                </a:solidFill>
                <a:latin typeface="NanumBarunGothic" pitchFamily="34"/>
              </a:defRP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“Fever represents a universal, ancient, and usually beneficial response to infection,</a:t>
            </a:r>
          </a:p>
          <a:p>
            <a:pPr lvl="0" algn="ct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solidFill>
                  <a:srgbClr val="EEEEEE"/>
                </a:solidFill>
                <a:latin typeface="NanumBarunGothic" pitchFamily="34"/>
              </a:defRP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and its suppression under most circumstances has few, if any demonstrable benefits. On the other hand, some harmful effects have been shown to occur as a result of suppressing fever. It is clear, therefore, that the widespread use of antipyretics should not be encouraged either in developing countries or in industrial society.”</a:t>
            </a:r>
          </a:p>
          <a:p>
            <a:pPr lvl="0" algn="ctr">
              <a:tabLst>
                <a:tab pos="0" algn="l"/>
                <a:tab pos="914400" algn="l"/>
                <a:tab pos="1828800" algn="l"/>
                <a:tab pos="2743199" algn="l"/>
                <a:tab pos="3657600" algn="l"/>
                <a:tab pos="4572000" algn="l"/>
                <a:tab pos="5486399" algn="l"/>
                <a:tab pos="6400799" algn="l"/>
                <a:tab pos="7315200" algn="l"/>
                <a:tab pos="8229600" algn="l"/>
                <a:tab pos="9144000" algn="l"/>
                <a:tab pos="10058400" algn="l"/>
              </a:tabLst>
              <a:defRPr>
                <a:solidFill>
                  <a:srgbClr val="EEEEEE"/>
                </a:solidFill>
                <a:latin typeface="NanumBarunGothic" pitchFamily="34"/>
              </a:defRPr>
            </a:pP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a:t>
            </a:r>
            <a:r>
              <a:rPr lang="en-US" sz="2000" dirty="0" err="1">
                <a:solidFill>
                  <a:schemeClr val="tx1"/>
                </a:solidFill>
                <a:latin typeface="Verdana" panose="020B0604030504040204" pitchFamily="34" charset="0"/>
                <a:ea typeface="Verdana" panose="020B0604030504040204" pitchFamily="34" charset="0"/>
                <a:cs typeface="Verdana" panose="020B0604030504040204" pitchFamily="34" charset="0"/>
              </a:rPr>
              <a:t>Eichenwald</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2003)</a:t>
            </a:r>
          </a:p>
          <a:p>
            <a:endParaRPr lang="en-GB" dirty="0">
              <a:solidFill>
                <a:schemeClr val="tx1"/>
              </a:solidFill>
            </a:endParaRPr>
          </a:p>
        </p:txBody>
      </p:sp>
    </p:spTree>
    <p:extLst>
      <p:ext uri="{BB962C8B-B14F-4D97-AF65-F5344CB8AC3E}">
        <p14:creationId xmlns:p14="http://schemas.microsoft.com/office/powerpoint/2010/main" val="20271465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365760" y="0"/>
            <a:ext cx="8229600" cy="1143000"/>
          </a:xfrm>
          <a:prstGeom prst="rect">
            <a:avLst/>
          </a:prstGeom>
          <a:noFill/>
          <a:ln>
            <a:noFill/>
          </a:ln>
        </p:spPr>
        <p:txBody>
          <a:bodyPr wrap="square" lIns="91440" tIns="45720" rIns="91440" bIns="45720" anchor="ctr" anchorCtr="0">
            <a:noAutofit/>
          </a:bodyPr>
          <a:lstStyle>
            <a:lvl1pPr algn="ctr" rtl="0" hangingPunct="0">
              <a:tabLst/>
              <a:defRPr lang="en-US" sz="2890" b="0" i="0" u="none" strike="noStrike" kern="1200">
                <a:ln>
                  <a:noFill/>
                </a:ln>
                <a:latin typeface="Verdana" pitchFamily="34"/>
                <a:cs typeface="Tahoma" pitchFamily="2"/>
              </a:defRPr>
            </a:lvl1pPr>
          </a:lstStyle>
          <a:p>
            <a:r>
              <a:rPr lang="en-GB" sz="2800" dirty="0">
                <a:latin typeface="Verdana" panose="020B0604030504040204" pitchFamily="34" charset="0"/>
                <a:ea typeface="Verdana" panose="020B0604030504040204" pitchFamily="34" charset="0"/>
                <a:cs typeface="Verdana" panose="020B0604030504040204" pitchFamily="34" charset="0"/>
              </a:rPr>
              <a:t>The Harmful Effects of Fever</a:t>
            </a:r>
          </a:p>
        </p:txBody>
      </p:sp>
      <p:sp>
        <p:nvSpPr>
          <p:cNvPr id="5" name="Rectangle 4"/>
          <p:cNvSpPr/>
          <p:nvPr/>
        </p:nvSpPr>
        <p:spPr>
          <a:xfrm>
            <a:off x="365760" y="1143000"/>
            <a:ext cx="8229600" cy="6132448"/>
          </a:xfrm>
          <a:prstGeom prst="rect">
            <a:avLst/>
          </a:prstGeom>
        </p:spPr>
        <p:txBody>
          <a:bodyPr wrap="square">
            <a:spAutoFit/>
          </a:bodyPr>
          <a:lstStyle/>
          <a:p>
            <a:pPr lvl="0">
              <a:spcBef>
                <a:spcPts val="349"/>
              </a:spcBef>
              <a:spcAft>
                <a:spcPts val="0"/>
              </a:spcAft>
              <a:buClr>
                <a:srgbClr val="EEEEEE"/>
              </a:buClr>
              <a:buSzPct val="100000"/>
            </a:pPr>
            <a:r>
              <a:rPr lang="en-US" sz="2000" dirty="0">
                <a:latin typeface="Verdana" panose="020B0604030504040204" pitchFamily="34" charset="0"/>
                <a:ea typeface="Verdana" panose="020B0604030504040204" pitchFamily="34" charset="0"/>
                <a:cs typeface="Verdana" panose="020B0604030504040204" pitchFamily="34" charset="0"/>
              </a:rPr>
              <a:t>1. Children who are severely debilitated or who have severe pulmonary or cardiovascular disease can be compromised by the increased oxygen consumption and cardiac output that occur at febrile temperatures.</a:t>
            </a:r>
          </a:p>
          <a:p>
            <a:pPr lvl="0">
              <a:spcBef>
                <a:spcPts val="349"/>
              </a:spcBef>
              <a:spcAft>
                <a:spcPts val="0"/>
              </a:spcAft>
              <a:buClr>
                <a:srgbClr val="EEEEEE"/>
              </a:buClr>
              <a:buSzPct val="100000"/>
              <a:buAutoNum type="arabicDbPeriod"/>
            </a:pPr>
            <a:endParaRPr lang="en-US" sz="2000" dirty="0">
              <a:latin typeface="Verdana" panose="020B0604030504040204" pitchFamily="34" charset="0"/>
              <a:ea typeface="Verdana" panose="020B0604030504040204" pitchFamily="34" charset="0"/>
              <a:cs typeface="Verdana" panose="020B0604030504040204" pitchFamily="34" charset="0"/>
            </a:endParaRPr>
          </a:p>
          <a:p>
            <a:pPr lvl="0">
              <a:spcBef>
                <a:spcPts val="349"/>
              </a:spcBef>
              <a:spcAft>
                <a:spcPts val="0"/>
              </a:spcAft>
              <a:buClr>
                <a:srgbClr val="EEEEEE"/>
              </a:buClr>
              <a:buSzPct val="100000"/>
            </a:pPr>
            <a:r>
              <a:rPr lang="en-US" sz="2000" dirty="0">
                <a:latin typeface="Verdana" panose="020B0604030504040204" pitchFamily="34" charset="0"/>
                <a:ea typeface="Verdana" panose="020B0604030504040204" pitchFamily="34" charset="0"/>
                <a:cs typeface="Verdana" panose="020B0604030504040204" pitchFamily="34" charset="0"/>
              </a:rPr>
              <a:t>2. Fever above 42°C can lead to neurological damage, this is very rare. There is no evidence that fevers below 42°C cause neurological damage, even in young infants.</a:t>
            </a:r>
          </a:p>
          <a:p>
            <a:pPr lvl="0">
              <a:spcBef>
                <a:spcPts val="349"/>
              </a:spcBef>
              <a:spcAft>
                <a:spcPts val="0"/>
              </a:spcAft>
              <a:buClr>
                <a:srgbClr val="EEEEEE"/>
              </a:buClr>
              <a:buSzPct val="100000"/>
            </a:pPr>
            <a:endParaRPr lang="en-US" sz="2000" dirty="0">
              <a:latin typeface="Verdana" panose="020B0604030504040204" pitchFamily="34" charset="0"/>
              <a:ea typeface="Verdana" panose="020B0604030504040204" pitchFamily="34" charset="0"/>
              <a:cs typeface="Verdana" panose="020B0604030504040204" pitchFamily="34" charset="0"/>
            </a:endParaRPr>
          </a:p>
          <a:p>
            <a:pPr lvl="0">
              <a:spcBef>
                <a:spcPts val="349"/>
              </a:spcBef>
              <a:spcAft>
                <a:spcPts val="0"/>
              </a:spcAft>
              <a:buClr>
                <a:srgbClr val="EEEEEE"/>
              </a:buClr>
              <a:buSzPct val="100000"/>
            </a:pPr>
            <a:r>
              <a:rPr lang="en-US" sz="2000" dirty="0">
                <a:latin typeface="Verdana" panose="020B0604030504040204" pitchFamily="34" charset="0"/>
                <a:ea typeface="Verdana" panose="020B0604030504040204" pitchFamily="34" charset="0"/>
                <a:cs typeface="Verdana" panose="020B0604030504040204" pitchFamily="34" charset="0"/>
              </a:rPr>
              <a:t>3. Children under the age of 5 years, and especially those between 6 months and 3 years, are at risk of febrile convulsions, particularly at rectal temperatures of 40°C or above. Many such convulsions, however, occur early in the course of the febrile illness, while the temperature is rising and in many cases before the parents are even aware of the presence of a fever. These febrile convulsions usually resolve spontaneously and are not associated with long-term neurological complications.     </a:t>
            </a:r>
          </a:p>
          <a:p>
            <a:pPr lvl="0">
              <a:spcBef>
                <a:spcPts val="349"/>
              </a:spcBef>
              <a:spcAft>
                <a:spcPts val="0"/>
              </a:spcAft>
            </a:pPr>
            <a:endParaRPr lang="en-US" sz="2000" dirty="0"/>
          </a:p>
        </p:txBody>
      </p:sp>
    </p:spTree>
    <p:extLst>
      <p:ext uri="{BB962C8B-B14F-4D97-AF65-F5344CB8AC3E}">
        <p14:creationId xmlns:p14="http://schemas.microsoft.com/office/powerpoint/2010/main" val="82917649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0" y="0"/>
            <a:ext cx="9523407" cy="1143000"/>
          </a:xfrm>
          <a:prstGeom prst="rect">
            <a:avLst/>
          </a:prstGeom>
          <a:noFill/>
          <a:ln>
            <a:noFill/>
          </a:ln>
        </p:spPr>
        <p:txBody>
          <a:bodyPr wrap="square" lIns="91440" tIns="45720" rIns="91440" bIns="45720" anchor="ctr" anchorCtr="0">
            <a:noAutofit/>
          </a:bodyPr>
          <a:lstStyle>
            <a:lvl1pPr algn="ctr" rtl="0" hangingPunct="0">
              <a:tabLst/>
              <a:defRPr lang="en-US" sz="2890" b="0" i="0" u="none" strike="noStrike" kern="1200">
                <a:ln>
                  <a:noFill/>
                </a:ln>
                <a:latin typeface="Verdana" pitchFamily="34"/>
                <a:cs typeface="Tahoma" pitchFamily="2"/>
              </a:defRPr>
            </a:lvl1pPr>
          </a:lstStyle>
          <a:p>
            <a:endParaRPr lang="en-GB" sz="4000" dirty="0">
              <a:latin typeface="Verdana" panose="020B0604030504040204" pitchFamily="34" charset="0"/>
              <a:ea typeface="Verdana" panose="020B0604030504040204" pitchFamily="34" charset="0"/>
              <a:cs typeface="Verdana" panose="020B0604030504040204" pitchFamily="34" charset="0"/>
            </a:endParaRPr>
          </a:p>
          <a:p>
            <a:r>
              <a:rPr lang="en-GB" sz="2800" dirty="0">
                <a:latin typeface="Verdana" panose="020B0604030504040204" pitchFamily="34" charset="0"/>
                <a:ea typeface="Verdana" panose="020B0604030504040204" pitchFamily="34" charset="0"/>
                <a:cs typeface="Verdana" panose="020B0604030504040204" pitchFamily="34" charset="0"/>
              </a:rPr>
              <a:t>Can Giving Paracetamol Do Any Harm?</a:t>
            </a:r>
          </a:p>
        </p:txBody>
      </p:sp>
      <p:sp>
        <p:nvSpPr>
          <p:cNvPr id="3" name="Rectangle 2"/>
          <p:cNvSpPr/>
          <p:nvPr/>
        </p:nvSpPr>
        <p:spPr>
          <a:xfrm>
            <a:off x="682389" y="1143001"/>
            <a:ext cx="7929348" cy="4216539"/>
          </a:xfrm>
          <a:prstGeom prst="rect">
            <a:avLst/>
          </a:prstGeom>
        </p:spPr>
        <p:txBody>
          <a:bodyPr wrap="square">
            <a:spAutoFit/>
          </a:bodyPr>
          <a:lstStyle/>
          <a:p>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000" dirty="0">
                <a:latin typeface="Verdana" panose="020B0604030504040204" pitchFamily="34" charset="0"/>
                <a:ea typeface="Verdana" panose="020B0604030504040204" pitchFamily="34" charset="0"/>
                <a:cs typeface="Verdana" panose="020B0604030504040204" pitchFamily="34" charset="0"/>
              </a:rPr>
              <a:t>“One study reported that adult volunteers experimentally infected with rhinovirus and treated with therapeutic doses of aspirin were more likely to exhibit nasal viral shedding than those receiving placebo.”        </a:t>
            </a:r>
          </a:p>
          <a:p>
            <a:endParaRPr lang="en-GB" sz="2000" dirty="0">
              <a:latin typeface="Verdana" panose="020B0604030504040204" pitchFamily="34" charset="0"/>
              <a:ea typeface="Verdana" panose="020B0604030504040204" pitchFamily="34" charset="0"/>
              <a:cs typeface="Verdana" panose="020B0604030504040204" pitchFamily="34" charset="0"/>
            </a:endParaRPr>
          </a:p>
          <a:p>
            <a:r>
              <a:rPr lang="en-GB" sz="2000" dirty="0">
                <a:latin typeface="Verdana" panose="020B0604030504040204" pitchFamily="34" charset="0"/>
                <a:ea typeface="Verdana" panose="020B0604030504040204" pitchFamily="34" charset="0"/>
                <a:cs typeface="Verdana" panose="020B0604030504040204" pitchFamily="34" charset="0"/>
              </a:rPr>
              <a:t>A study of 147 children who were in hospital with bacterial infections showed that those who had one to two doses of a temperature lowering agent left hospital no sooner than those who had none. Children with chicken pox treated with antipyretics took a longer time for their vesicles to crust over.</a:t>
            </a:r>
          </a:p>
        </p:txBody>
      </p:sp>
    </p:spTree>
    <p:extLst>
      <p:ext uri="{BB962C8B-B14F-4D97-AF65-F5344CB8AC3E}">
        <p14:creationId xmlns:p14="http://schemas.microsoft.com/office/powerpoint/2010/main" val="340543893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REFERENCES ">
    <p:spTree>
      <p:nvGrpSpPr>
        <p:cNvPr id="1" name=""/>
        <p:cNvGrpSpPr/>
        <p:nvPr/>
      </p:nvGrpSpPr>
      <p:grpSpPr>
        <a:xfrm>
          <a:off x="0" y="0"/>
          <a:ext cx="0" cy="0"/>
          <a:chOff x="0" y="0"/>
          <a:chExt cx="0" cy="0"/>
        </a:xfrm>
      </p:grpSpPr>
      <p:sp>
        <p:nvSpPr>
          <p:cNvPr id="2" name="Title 1"/>
          <p:cNvSpPr txBox="1">
            <a:spLocks noGrp="1"/>
          </p:cNvSpPr>
          <p:nvPr>
            <p:ph type="title" idx="4294967295"/>
          </p:nvPr>
        </p:nvSpPr>
        <p:spPr>
          <a:xfrm>
            <a:off x="457200" y="274320"/>
            <a:ext cx="8229600" cy="1143000"/>
          </a:xfrm>
        </p:spPr>
        <p:txBody>
          <a:bodyPr wrap="square" lIns="91440" tIns="45720" rIns="91440" bIns="45720" anchorCtr="0">
            <a:noAutofit/>
          </a:bodyPr>
          <a:lstStyle/>
          <a:p>
            <a:pPr lvl="0"/>
            <a:r>
              <a:rPr lang="en-US" sz="2800" dirty="0"/>
              <a:t>VACCINATION SUPPORT</a:t>
            </a:r>
            <a:br>
              <a:rPr lang="en-US" sz="2800" dirty="0"/>
            </a:br>
            <a:endParaRPr lang="en-US" sz="2800" dirty="0"/>
          </a:p>
        </p:txBody>
      </p:sp>
      <p:sp>
        <p:nvSpPr>
          <p:cNvPr id="3" name="Text Placeholder 2"/>
          <p:cNvSpPr txBox="1">
            <a:spLocks noGrp="1"/>
          </p:cNvSpPr>
          <p:nvPr>
            <p:ph type="body" idx="4294967295"/>
          </p:nvPr>
        </p:nvSpPr>
        <p:spPr>
          <a:xfrm>
            <a:off x="457200" y="1613848"/>
            <a:ext cx="8229600" cy="4525920"/>
          </a:xfrm>
        </p:spPr>
        <p:txBody>
          <a:bodyPr wrap="square" lIns="91440" tIns="45720" rIns="91440" bIns="45720" anchor="t" anchorCtr="0">
            <a:noAutofit/>
          </a:bodyPr>
          <a:lstStyle/>
          <a:p>
            <a:pPr marL="342720" lvl="0" indent="-342720" algn="ctr">
              <a:lnSpc>
                <a:spcPct val="80000"/>
              </a:lnSpc>
              <a:spcBef>
                <a:spcPts val="748"/>
              </a:spcBef>
              <a:spcAft>
                <a:spcPts val="0"/>
              </a:spcAft>
            </a:pPr>
            <a:endParaRPr lang="en-US" sz="3000" dirty="0"/>
          </a:p>
          <a:p>
            <a:pPr marL="342720" lvl="0" indent="-342720" algn="ctr">
              <a:lnSpc>
                <a:spcPct val="80000"/>
              </a:lnSpc>
              <a:spcBef>
                <a:spcPts val="748"/>
              </a:spcBef>
              <a:spcAft>
                <a:spcPts val="0"/>
              </a:spcAft>
            </a:pPr>
            <a:r>
              <a:rPr lang="en-US" sz="3000" dirty="0"/>
              <a:t>  </a:t>
            </a:r>
          </a:p>
        </p:txBody>
      </p:sp>
      <p:sp>
        <p:nvSpPr>
          <p:cNvPr id="4" name="Rectangle 3"/>
          <p:cNvSpPr/>
          <p:nvPr/>
        </p:nvSpPr>
        <p:spPr>
          <a:xfrm>
            <a:off x="336685" y="1600200"/>
            <a:ext cx="11508279" cy="4339650"/>
          </a:xfrm>
          <a:prstGeom prst="rect">
            <a:avLst/>
          </a:prstGeom>
        </p:spPr>
        <p:txBody>
          <a:bodyPr wrap="none">
            <a:spAutoFit/>
          </a:bodyPr>
          <a:lstStyle/>
          <a:p>
            <a:endParaRPr lang="en-GB" dirty="0"/>
          </a:p>
          <a:p>
            <a:r>
              <a:rPr lang="en-GB" sz="2400" dirty="0" err="1">
                <a:latin typeface="Verdana" panose="020B0604030504040204" pitchFamily="34" charset="0"/>
                <a:ea typeface="Verdana" panose="020B0604030504040204" pitchFamily="34" charset="0"/>
                <a:cs typeface="Verdana" panose="020B0604030504040204" pitchFamily="34" charset="0"/>
              </a:rPr>
              <a:t>Andrographis</a:t>
            </a:r>
            <a:r>
              <a:rPr lang="en-GB" sz="2400" dirty="0">
                <a:latin typeface="Verdana" panose="020B0604030504040204" pitchFamily="34" charset="0"/>
                <a:ea typeface="Verdana" panose="020B0604030504040204" pitchFamily="34" charset="0"/>
                <a:cs typeface="Verdana" panose="020B0604030504040204" pitchFamily="34" charset="0"/>
              </a:rPr>
              <a:t>                           Vitamins A, C, D &amp; E</a:t>
            </a:r>
          </a:p>
          <a:p>
            <a:r>
              <a:rPr lang="en-GB" sz="2400" dirty="0">
                <a:latin typeface="Verdana" panose="020B0604030504040204" pitchFamily="34" charset="0"/>
                <a:ea typeface="Verdana" panose="020B0604030504040204" pitchFamily="34" charset="0"/>
                <a:cs typeface="Verdana" panose="020B0604030504040204" pitchFamily="34" charset="0"/>
              </a:rPr>
              <a:t>Echinacea                                Probiotics                                            </a:t>
            </a:r>
          </a:p>
          <a:p>
            <a:r>
              <a:rPr lang="en-GB" sz="2400" dirty="0" err="1">
                <a:latin typeface="Verdana" panose="020B0604030504040204" pitchFamily="34" charset="0"/>
                <a:ea typeface="Verdana" panose="020B0604030504040204" pitchFamily="34" charset="0"/>
                <a:cs typeface="Verdana" panose="020B0604030504040204" pitchFamily="34" charset="0"/>
              </a:rPr>
              <a:t>Galium</a:t>
            </a:r>
            <a:r>
              <a:rPr lang="en-GB" sz="2400" dirty="0">
                <a:latin typeface="Verdana" panose="020B0604030504040204" pitchFamily="34" charset="0"/>
                <a:ea typeface="Verdana" panose="020B0604030504040204" pitchFamily="34" charset="0"/>
                <a:cs typeface="Verdana" panose="020B0604030504040204" pitchFamily="34" charset="0"/>
              </a:rPr>
              <a:t>                                    Omega 3’s</a:t>
            </a:r>
          </a:p>
          <a:p>
            <a:r>
              <a:rPr lang="en-GB" sz="2400" dirty="0" err="1">
                <a:latin typeface="Verdana" panose="020B0604030504040204" pitchFamily="34" charset="0"/>
                <a:ea typeface="Verdana" panose="020B0604030504040204" pitchFamily="34" charset="0"/>
                <a:cs typeface="Verdana" panose="020B0604030504040204" pitchFamily="34" charset="0"/>
              </a:rPr>
              <a:t>Parietaria</a:t>
            </a:r>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400" dirty="0" err="1">
                <a:latin typeface="Verdana" panose="020B0604030504040204" pitchFamily="34" charset="0"/>
                <a:ea typeface="Verdana" panose="020B0604030504040204" pitchFamily="34" charset="0"/>
                <a:cs typeface="Verdana" panose="020B0604030504040204" pitchFamily="34" charset="0"/>
              </a:rPr>
              <a:t>Silybum</a:t>
            </a:r>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400" dirty="0" err="1">
                <a:latin typeface="Verdana" panose="020B0604030504040204" pitchFamily="34" charset="0"/>
                <a:ea typeface="Verdana" panose="020B0604030504040204" pitchFamily="34" charset="0"/>
                <a:cs typeface="Verdana" panose="020B0604030504040204" pitchFamily="34" charset="0"/>
              </a:rPr>
              <a:t>Taraxacum</a:t>
            </a:r>
            <a:r>
              <a:rPr lang="en-GB" sz="2400" dirty="0">
                <a:latin typeface="Verdana" panose="020B0604030504040204" pitchFamily="34" charset="0"/>
                <a:ea typeface="Verdana" panose="020B0604030504040204" pitchFamily="34" charset="0"/>
                <a:cs typeface="Verdana" panose="020B0604030504040204" pitchFamily="34" charset="0"/>
              </a:rPr>
              <a:t> radix</a:t>
            </a:r>
          </a:p>
          <a:p>
            <a:r>
              <a:rPr lang="en-GB" sz="2400" dirty="0" err="1">
                <a:latin typeface="Verdana" panose="020B0604030504040204" pitchFamily="34" charset="0"/>
                <a:ea typeface="Verdana" panose="020B0604030504040204" pitchFamily="34" charset="0"/>
                <a:cs typeface="Verdana" panose="020B0604030504040204" pitchFamily="34" charset="0"/>
              </a:rPr>
              <a:t>Urtica</a:t>
            </a:r>
            <a:r>
              <a:rPr lang="en-GB" sz="2400" dirty="0">
                <a:latin typeface="Verdana" panose="020B0604030504040204" pitchFamily="34" charset="0"/>
                <a:ea typeface="Verdana" panose="020B0604030504040204" pitchFamily="34" charset="0"/>
                <a:cs typeface="Verdana" panose="020B0604030504040204" pitchFamily="34" charset="0"/>
              </a:rPr>
              <a:t> </a:t>
            </a:r>
            <a:r>
              <a:rPr lang="en-GB" sz="2400" dirty="0" err="1">
                <a:latin typeface="Verdana" panose="020B0604030504040204" pitchFamily="34" charset="0"/>
                <a:ea typeface="Verdana" panose="020B0604030504040204" pitchFamily="34" charset="0"/>
                <a:cs typeface="Verdana" panose="020B0604030504040204" pitchFamily="34" charset="0"/>
              </a:rPr>
              <a:t>fol</a:t>
            </a:r>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sz="2400" dirty="0">
              <a:latin typeface="Verdana" panose="020B0604030504040204" pitchFamily="34" charset="0"/>
              <a:ea typeface="Verdana" panose="020B0604030504040204" pitchFamily="34" charset="0"/>
              <a:cs typeface="Verdana" panose="020B0604030504040204" pitchFamily="34" charset="0"/>
            </a:endParaRPr>
          </a:p>
          <a:p>
            <a:r>
              <a:rPr lang="en-GB" sz="2400" dirty="0" err="1">
                <a:latin typeface="Verdana" panose="020B0604030504040204" pitchFamily="34" charset="0"/>
                <a:ea typeface="Verdana" panose="020B0604030504040204" pitchFamily="34" charset="0"/>
                <a:cs typeface="Verdana" panose="020B0604030504040204" pitchFamily="34" charset="0"/>
              </a:rPr>
              <a:t>Thuja</a:t>
            </a:r>
            <a:r>
              <a:rPr lang="en-GB" sz="2400" dirty="0">
                <a:latin typeface="Verdana" panose="020B0604030504040204" pitchFamily="34" charset="0"/>
                <a:ea typeface="Verdana" panose="020B0604030504040204" pitchFamily="34" charset="0"/>
                <a:cs typeface="Verdana" panose="020B0604030504040204" pitchFamily="34" charset="0"/>
              </a:rPr>
              <a:t> 20 </a:t>
            </a:r>
            <a:r>
              <a:rPr lang="en-GB" sz="2400" dirty="0" err="1">
                <a:latin typeface="Verdana" panose="020B0604030504040204" pitchFamily="34" charset="0"/>
                <a:ea typeface="Verdana" panose="020B0604030504040204" pitchFamily="34" charset="0"/>
                <a:cs typeface="Verdana" panose="020B0604030504040204" pitchFamily="34" charset="0"/>
              </a:rPr>
              <a:t>Chelidonium</a:t>
            </a:r>
            <a:r>
              <a:rPr lang="en-GB" sz="2400" dirty="0">
                <a:latin typeface="Verdana" panose="020B0604030504040204" pitchFamily="34" charset="0"/>
                <a:ea typeface="Verdana" panose="020B0604030504040204" pitchFamily="34" charset="0"/>
                <a:cs typeface="Verdana" panose="020B0604030504040204" pitchFamily="34" charset="0"/>
              </a:rPr>
              <a:t> 5   10 </a:t>
            </a:r>
            <a:r>
              <a:rPr lang="en-GB" sz="2400" dirty="0" err="1">
                <a:latin typeface="Verdana" panose="020B0604030504040204" pitchFamily="34" charset="0"/>
                <a:ea typeface="Verdana" panose="020B0604030504040204" pitchFamily="34" charset="0"/>
                <a:cs typeface="Verdana" panose="020B0604030504040204" pitchFamily="34" charset="0"/>
              </a:rPr>
              <a:t>gtts</a:t>
            </a:r>
            <a:r>
              <a:rPr lang="en-GB" sz="2400" dirty="0">
                <a:latin typeface="Verdana" panose="020B0604030504040204" pitchFamily="34" charset="0"/>
                <a:ea typeface="Verdana" panose="020B0604030504040204" pitchFamily="34" charset="0"/>
                <a:cs typeface="Verdana" panose="020B0604030504040204" pitchFamily="34" charset="0"/>
              </a:rPr>
              <a:t> TDS over 12 years old</a:t>
            </a:r>
          </a:p>
          <a:p>
            <a:endParaRPr lang="en-GB" sz="2400" dirty="0">
              <a:latin typeface="Verdana" panose="020B0604030504040204" pitchFamily="34" charset="0"/>
              <a:ea typeface="Verdana" panose="020B0604030504040204" pitchFamily="34" charset="0"/>
              <a:cs typeface="Verdana" panose="020B0604030504040204" pitchFamily="34" charset="0"/>
            </a:endParaRPr>
          </a:p>
          <a:p>
            <a:endParaRPr lang="en-GB" dirty="0"/>
          </a:p>
        </p:txBody>
      </p:sp>
    </p:spTree>
  </p:cSld>
  <p:clrMapOvr>
    <a:masterClrMapping/>
  </p:clrMapOvr>
</p:sld>
</file>

<file path=ppt/theme/theme1.xml><?xml version="1.0" encoding="utf-8"?>
<a:theme xmlns:a="http://schemas.openxmlformats.org/drawingml/2006/main" name="cs3modII">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3090</TotalTime>
  <Words>1401</Words>
  <Application>Microsoft Office PowerPoint</Application>
  <PresentationFormat>On-screen Show (4:3)</PresentationFormat>
  <Paragraphs>181</Paragraphs>
  <Slides>12</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Albany</vt:lpstr>
      <vt:lpstr>Arial</vt:lpstr>
      <vt:lpstr>Calibri</vt:lpstr>
      <vt:lpstr>Liberation Serif</vt:lpstr>
      <vt:lpstr>Verdana</vt:lpstr>
      <vt:lpstr>cs3modII</vt:lpstr>
      <vt:lpstr>PowerPoint Presentation</vt:lpstr>
      <vt:lpstr>PowerPoint Presentation</vt:lpstr>
      <vt:lpstr>PowerPoint Presentation</vt:lpstr>
      <vt:lpstr>PowerPoint Presentation</vt:lpstr>
      <vt:lpstr>VACCINE INGREDIENTS </vt:lpstr>
      <vt:lpstr>Heinz Eichenwald, Professor of Paediatrics at the South Western Medical School, University of Texas, states in the Bulletin of the WHO:</vt:lpstr>
      <vt:lpstr>PowerPoint Presentation</vt:lpstr>
      <vt:lpstr>PowerPoint Presentation</vt:lpstr>
      <vt:lpstr>VACCINATION SUPPORT </vt:lpstr>
      <vt:lpstr>REFERENCES </vt:lpstr>
      <vt:lpstr>INFORMATION GROUPS </vt:lpstr>
      <vt:lpstr>FURTHER READING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paul</dc:creator>
  <cp:lastModifiedBy>Helen Fowler</cp:lastModifiedBy>
  <cp:revision>69</cp:revision>
  <cp:lastPrinted>2016-10-04T14:09:15Z</cp:lastPrinted>
  <dcterms:created xsi:type="dcterms:W3CDTF">2009-03-22T20:34:31Z</dcterms:created>
  <dcterms:modified xsi:type="dcterms:W3CDTF">2020-08-26T12:18:08Z</dcterms:modified>
</cp:coreProperties>
</file>