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Ubuntu"/>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Ubuntu-bold.fntdata"/><Relationship Id="rId14" Type="http://schemas.openxmlformats.org/officeDocument/2006/relationships/slide" Target="slides/slide9.xml"/><Relationship Id="rId36" Type="http://schemas.openxmlformats.org/officeDocument/2006/relationships/font" Target="fonts/Ubuntu-regular.fntdata"/><Relationship Id="rId17" Type="http://schemas.openxmlformats.org/officeDocument/2006/relationships/slide" Target="slides/slide12.xml"/><Relationship Id="rId39" Type="http://schemas.openxmlformats.org/officeDocument/2006/relationships/font" Target="fonts/Ubuntu-boldItalic.fntdata"/><Relationship Id="rId16" Type="http://schemas.openxmlformats.org/officeDocument/2006/relationships/slide" Target="slides/slide11.xml"/><Relationship Id="rId38" Type="http://schemas.openxmlformats.org/officeDocument/2006/relationships/font" Target="fonts/Ubuntu-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c4c61ffd60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c4c61ffd60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c4c61ffd60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c4c61ffd60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c4c61ffd6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c4c61ffd6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c4c61ffd6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c4c61ffd6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4c61ffd6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c4c61ffd6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c4c61ffd60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c4c61ffd60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61a33293b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61a33293b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c4c61ffd60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c4c61ffd60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61a33293b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61a33293b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61a33293b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61a33293b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2ea562e2fe0b73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2ea562e2fe0b73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c4c61ffd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c4c61ffd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c4c61ffd60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c4c61ffd60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6d5873c64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6d5873c64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c540df6c0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c540df6c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c540df6c0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c540df6c0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c540df6c0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c540df6c0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680c89e91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680c89e91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c540df6c0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c540df6c0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c540df6c09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c540df6c0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540df6c0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c540df6c0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c4c61ffd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c4c61ffd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d223903c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d223903c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c4c61ffd6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c4c61ffd6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c4c61ffd60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c4c61ffd6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c4c61ffd6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c4c61ffd6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c4c61ffd6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c4c61ffd6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4c61ffd6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c4c61ffd6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c4c61ffd60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c4c61ffd6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www.herbaled.org/Education/Articles/alteratives2.html" TargetMode="External"/><Relationship Id="rId4"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76983" y="7155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lang="en-GB" sz="3700">
                <a:latin typeface="Ubuntu"/>
                <a:ea typeface="Ubuntu"/>
                <a:cs typeface="Ubuntu"/>
                <a:sym typeface="Ubuntu"/>
              </a:rPr>
              <a:t>Food intolerances, </a:t>
            </a:r>
            <a:endParaRPr sz="3700">
              <a:latin typeface="Ubuntu"/>
              <a:ea typeface="Ubuntu"/>
              <a:cs typeface="Ubuntu"/>
              <a:sym typeface="Ubuntu"/>
            </a:endParaRPr>
          </a:p>
          <a:p>
            <a:pPr indent="0" lvl="0" marL="0" rtl="0" algn="ctr">
              <a:spcBef>
                <a:spcPts val="0"/>
              </a:spcBef>
              <a:spcAft>
                <a:spcPts val="0"/>
              </a:spcAft>
              <a:buClr>
                <a:schemeClr val="dk1"/>
              </a:buClr>
              <a:buSzPts val="1100"/>
              <a:buFont typeface="Arial"/>
              <a:buNone/>
            </a:pPr>
            <a:r>
              <a:rPr lang="en-GB" sz="3700">
                <a:latin typeface="Ubuntu"/>
                <a:ea typeface="Ubuntu"/>
                <a:cs typeface="Ubuntu"/>
                <a:sym typeface="Ubuntu"/>
              </a:rPr>
              <a:t> diagnosis and solutions</a:t>
            </a:r>
            <a:endParaRPr sz="3800">
              <a:latin typeface="Ubuntu"/>
              <a:ea typeface="Ubuntu"/>
              <a:cs typeface="Ubuntu"/>
              <a:sym typeface="Ubuntu"/>
            </a:endParaRPr>
          </a:p>
          <a:p>
            <a:pPr indent="0" lvl="0" marL="0" rtl="0" algn="l">
              <a:spcBef>
                <a:spcPts val="0"/>
              </a:spcBef>
              <a:spcAft>
                <a:spcPts val="0"/>
              </a:spcAft>
              <a:buClr>
                <a:schemeClr val="dk1"/>
              </a:buClr>
              <a:buSzPts val="1100"/>
              <a:buFont typeface="Arial"/>
              <a:buNone/>
            </a:pPr>
            <a:r>
              <a:t/>
            </a:r>
            <a:endParaRPr sz="3800">
              <a:latin typeface="Ubuntu"/>
              <a:ea typeface="Ubuntu"/>
              <a:cs typeface="Ubuntu"/>
              <a:sym typeface="Ubuntu"/>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sz="2400"/>
              <a:t>Christine Herbert FAMH, Dip AET, BA(Hons)</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Common intolerances</a:t>
            </a:r>
            <a:endParaRPr/>
          </a:p>
        </p:txBody>
      </p:sp>
      <p:sp>
        <p:nvSpPr>
          <p:cNvPr id="108" name="Google Shape;108;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The foods  and food groups to which someone is intolerant could include: </a:t>
            </a:r>
            <a:endParaRPr sz="1400">
              <a:solidFill>
                <a:schemeClr val="dk1"/>
              </a:solidFill>
              <a:latin typeface="Ubuntu"/>
              <a:ea typeface="Ubuntu"/>
              <a:cs typeface="Ubuntu"/>
              <a:sym typeface="Ubuntu"/>
            </a:endParaRPr>
          </a:p>
          <a:p>
            <a:pPr indent="0" lvl="0" marL="0" rtl="0" algn="l">
              <a:lnSpc>
                <a:spcPct val="100000"/>
              </a:lnSpc>
              <a:spcBef>
                <a:spcPts val="700"/>
              </a:spcBef>
              <a:spcAft>
                <a:spcPts val="0"/>
              </a:spcAft>
              <a:buClr>
                <a:schemeClr val="dk1"/>
              </a:buClr>
              <a:buSzPts val="1100"/>
              <a:buFont typeface="Arial"/>
              <a:buNone/>
            </a:pPr>
            <a:r>
              <a:rPr lang="en-GB" sz="1400">
                <a:solidFill>
                  <a:schemeClr val="dk1"/>
                </a:solidFill>
                <a:latin typeface="Ubuntu"/>
                <a:ea typeface="Ubuntu"/>
                <a:cs typeface="Ubuntu"/>
                <a:sym typeface="Ubuntu"/>
              </a:rPr>
              <a:t>animal milk products ie dairy</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wheat and/or gluten grains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nightshade family foods, tomatoes, potatoes, peppers and aubergines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soya based foods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high salicylate foods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high oxalate foods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high histamine foods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high lectin foods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eggs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t/>
            </a:r>
            <a:endParaRPr sz="1400" u="sng">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But anyone can be intolerant to anything…..</a:t>
            </a:r>
            <a:endParaRPr sz="14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0408"/>
              <a:buFont typeface="Arial"/>
              <a:buNone/>
            </a:pPr>
            <a:r>
              <a:rPr lang="en-GB" sz="2722">
                <a:latin typeface="Ubuntu"/>
                <a:ea typeface="Ubuntu"/>
                <a:cs typeface="Ubuntu"/>
                <a:sym typeface="Ubuntu"/>
              </a:rPr>
              <a:t>Dairy intolerance</a:t>
            </a:r>
            <a:endParaRPr sz="3022"/>
          </a:p>
        </p:txBody>
      </p:sp>
      <p:sp>
        <p:nvSpPr>
          <p:cNvPr id="114" name="Google Shape;114;p23"/>
          <p:cNvSpPr txBox="1"/>
          <p:nvPr>
            <p:ph idx="1" type="body"/>
          </p:nvPr>
        </p:nvSpPr>
        <p:spPr>
          <a:xfrm>
            <a:off x="311700" y="1017725"/>
            <a:ext cx="8520600" cy="3840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935"/>
              <a:buFont typeface="Arial"/>
              <a:buNone/>
            </a:pPr>
            <a:r>
              <a:rPr lang="en-GB" sz="1020">
                <a:solidFill>
                  <a:schemeClr val="dk1"/>
                </a:solidFill>
                <a:latin typeface="Ubuntu"/>
                <a:ea typeface="Ubuntu"/>
                <a:cs typeface="Ubuntu"/>
                <a:sym typeface="Ubuntu"/>
              </a:rPr>
              <a:t>the most common intolerance – at least 75% of all intolerances. Occasionally lactose , mostly (&gt;90%) casein – never seen dairy fat. If lactose then they may be able to tolerate lactose free milk/cheese etc. Common misconception about lactose – generally it is the dairy proteins that cause the problem not lactose although occasionally children are lactose intolerant. Most dairy intolerant people can eat small amounts of butter. Possible indications include:</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ear infections – often in childhood</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tonsillitis – often in childhood</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asthma – can be in childhood</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chest infections</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sinusitis/sinus infections/blocked nose/snoring</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hayfever</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cat/dog allergy</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bladder irritation/infection</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kidney stones/infection</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gallstones – history of cholecystectomy</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fatigue/muscle pains</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digestive – bloating, wind, diarrhoea, constipation - IBS</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sleep restlessness, insomnia</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joint pains</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menstrual problems – menorrhagia, PCOS, endometriosis, dysmenorrhoea, infertility</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menopausal hot flushes</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high blood pressure</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breast and prostate cancers</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BPH – enlarged prostate</a:t>
            </a:r>
            <a:endParaRPr sz="1020">
              <a:solidFill>
                <a:schemeClr val="dk1"/>
              </a:solidFill>
              <a:latin typeface="Ubuntu"/>
              <a:ea typeface="Ubuntu"/>
              <a:cs typeface="Ubuntu"/>
              <a:sym typeface="Ubuntu"/>
            </a:endParaRPr>
          </a:p>
          <a:p>
            <a:pPr indent="-293370" lvl="0" marL="457200" rtl="0" algn="l">
              <a:lnSpc>
                <a:spcPct val="100000"/>
              </a:lnSpc>
              <a:spcBef>
                <a:spcPts val="0"/>
              </a:spcBef>
              <a:spcAft>
                <a:spcPts val="0"/>
              </a:spcAft>
              <a:buClr>
                <a:schemeClr val="dk1"/>
              </a:buClr>
              <a:buSzPts val="1020"/>
              <a:buFont typeface="Ubuntu"/>
              <a:buChar char=""/>
            </a:pPr>
            <a:r>
              <a:rPr lang="en-GB" sz="1020">
                <a:solidFill>
                  <a:schemeClr val="dk1"/>
                </a:solidFill>
                <a:latin typeface="Ubuntu"/>
                <a:ea typeface="Ubuntu"/>
                <a:cs typeface="Ubuntu"/>
                <a:sym typeface="Ubuntu"/>
              </a:rPr>
              <a:t>general inflammation – which can cause all sorts of chronic disease including autoimmune disease, heart disease, cancer etc</a:t>
            </a:r>
            <a:endParaRPr sz="153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latin typeface="Ubuntu"/>
                <a:ea typeface="Ubuntu"/>
                <a:cs typeface="Ubuntu"/>
                <a:sym typeface="Ubuntu"/>
              </a:rPr>
              <a:t>Salicylates + oxalates</a:t>
            </a:r>
            <a:endParaRPr>
              <a:latin typeface="Ubuntu"/>
              <a:ea typeface="Ubuntu"/>
              <a:cs typeface="Ubuntu"/>
              <a:sym typeface="Ubuntu"/>
            </a:endParaRPr>
          </a:p>
        </p:txBody>
      </p:sp>
      <p:sp>
        <p:nvSpPr>
          <p:cNvPr id="120" name="Google Shape;120;p24"/>
          <p:cNvSpPr txBox="1"/>
          <p:nvPr>
            <p:ph idx="1" type="body"/>
          </p:nvPr>
        </p:nvSpPr>
        <p:spPr>
          <a:xfrm>
            <a:off x="311700" y="1017725"/>
            <a:ext cx="8520600" cy="3551100"/>
          </a:xfrm>
          <a:prstGeom prst="rect">
            <a:avLst/>
          </a:prstGeom>
        </p:spPr>
        <p:txBody>
          <a:bodyPr anchorCtr="0" anchor="t" bIns="91425" lIns="91425" spcFirstLastPara="1" rIns="91425" wrap="square" tIns="91425">
            <a:normAutofit fontScale="25000" lnSpcReduction="20000"/>
          </a:bodyPr>
          <a:lstStyle/>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 this is becoming more common  – maybe 20-25% of people I see are salicylate intolerant, and 15 years ago it was only occasional.  Probably more common as people are eating berries out of season, and turmeric as supplement. It often appears with dairy intolerance, and sometimes it will only show up with testing once dairy has been removed from the diet. Always suspect salicylate intolerance if symptoms don't improve once the initial suspect food has been withdrawn (assuming it has been 100% withdrawn). High salicylate foods need to be reduced.</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All berries </a:t>
            </a:r>
            <a:r>
              <a:rPr lang="en-GB" sz="4950">
                <a:solidFill>
                  <a:schemeClr val="dk1"/>
                </a:solidFill>
                <a:latin typeface="Ubuntu"/>
                <a:ea typeface="Ubuntu"/>
                <a:cs typeface="Ubuntu"/>
                <a:sym typeface="Ubuntu"/>
              </a:rPr>
              <a:t>especially</a:t>
            </a:r>
            <a:r>
              <a:rPr lang="en-GB" sz="4950">
                <a:solidFill>
                  <a:schemeClr val="dk1"/>
                </a:solidFill>
                <a:latin typeface="Ubuntu"/>
                <a:ea typeface="Ubuntu"/>
                <a:cs typeface="Ubuntu"/>
                <a:sym typeface="Ubuntu"/>
              </a:rPr>
              <a:t> strawberries, almonds, chamomile, mint and liquorice are good indicator foods. </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A common finding is a reaction by a patient to a high sal herb in a formula - eg elderflower, chamomile, rose, schisandra, liquorice, meadowsweet</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Possible indications include:</a:t>
            </a:r>
            <a:endParaRPr sz="4950">
              <a:solidFill>
                <a:schemeClr val="dk1"/>
              </a:solidFill>
              <a:latin typeface="Ubuntu"/>
              <a:ea typeface="Ubuntu"/>
              <a:cs typeface="Ubuntu"/>
              <a:sym typeface="Ubuntu"/>
            </a:endParaRPr>
          </a:p>
          <a:p>
            <a:pPr indent="-307183" lvl="0" marL="457200" rtl="0" algn="l">
              <a:lnSpc>
                <a:spcPct val="100000"/>
              </a:lnSpc>
              <a:spcBef>
                <a:spcPts val="0"/>
              </a:spcBef>
              <a:spcAft>
                <a:spcPts val="0"/>
              </a:spcAft>
              <a:buClr>
                <a:schemeClr val="dk1"/>
              </a:buClr>
              <a:buSzPct val="100000"/>
              <a:buFont typeface="Ubuntu"/>
              <a:buChar char=""/>
            </a:pPr>
            <a:r>
              <a:rPr lang="en-GB" sz="4950">
                <a:solidFill>
                  <a:schemeClr val="dk1"/>
                </a:solidFill>
                <a:latin typeface="Ubuntu"/>
                <a:ea typeface="Ubuntu"/>
                <a:cs typeface="Ubuntu"/>
                <a:sym typeface="Ubuntu"/>
              </a:rPr>
              <a:t>skin redness and irritation</a:t>
            </a:r>
            <a:endParaRPr sz="4950">
              <a:solidFill>
                <a:schemeClr val="dk1"/>
              </a:solidFill>
              <a:latin typeface="Ubuntu"/>
              <a:ea typeface="Ubuntu"/>
              <a:cs typeface="Ubuntu"/>
              <a:sym typeface="Ubuntu"/>
            </a:endParaRPr>
          </a:p>
          <a:p>
            <a:pPr indent="-307183" lvl="0" marL="457200" rtl="0" algn="l">
              <a:lnSpc>
                <a:spcPct val="100000"/>
              </a:lnSpc>
              <a:spcBef>
                <a:spcPts val="0"/>
              </a:spcBef>
              <a:spcAft>
                <a:spcPts val="0"/>
              </a:spcAft>
              <a:buClr>
                <a:schemeClr val="dk1"/>
              </a:buClr>
              <a:buSzPct val="100000"/>
              <a:buFont typeface="Ubuntu"/>
              <a:buChar char=""/>
            </a:pPr>
            <a:r>
              <a:rPr lang="en-GB" sz="4950">
                <a:solidFill>
                  <a:schemeClr val="dk1"/>
                </a:solidFill>
                <a:latin typeface="Ubuntu"/>
                <a:ea typeface="Ubuntu"/>
                <a:cs typeface="Ubuntu"/>
                <a:sym typeface="Ubuntu"/>
              </a:rPr>
              <a:t>bladder irritation</a:t>
            </a:r>
            <a:endParaRPr sz="4950">
              <a:solidFill>
                <a:schemeClr val="dk1"/>
              </a:solidFill>
              <a:latin typeface="Ubuntu"/>
              <a:ea typeface="Ubuntu"/>
              <a:cs typeface="Ubuntu"/>
              <a:sym typeface="Ubuntu"/>
            </a:endParaRPr>
          </a:p>
          <a:p>
            <a:pPr indent="-307183" lvl="0" marL="457200" rtl="0" algn="l">
              <a:lnSpc>
                <a:spcPct val="100000"/>
              </a:lnSpc>
              <a:spcBef>
                <a:spcPts val="0"/>
              </a:spcBef>
              <a:spcAft>
                <a:spcPts val="0"/>
              </a:spcAft>
              <a:buClr>
                <a:schemeClr val="dk1"/>
              </a:buClr>
              <a:buSzPct val="100000"/>
              <a:buFont typeface="Ubuntu"/>
              <a:buChar char=""/>
            </a:pPr>
            <a:r>
              <a:rPr lang="en-GB" sz="4950">
                <a:solidFill>
                  <a:schemeClr val="dk1"/>
                </a:solidFill>
                <a:latin typeface="Ubuntu"/>
                <a:ea typeface="Ubuntu"/>
                <a:cs typeface="Ubuntu"/>
                <a:sym typeface="Ubuntu"/>
              </a:rPr>
              <a:t>digestive problems</a:t>
            </a:r>
            <a:endParaRPr sz="4950">
              <a:solidFill>
                <a:schemeClr val="dk1"/>
              </a:solidFill>
              <a:latin typeface="Ubuntu"/>
              <a:ea typeface="Ubuntu"/>
              <a:cs typeface="Ubuntu"/>
              <a:sym typeface="Ubuntu"/>
            </a:endParaRPr>
          </a:p>
          <a:p>
            <a:pPr indent="-307183" lvl="0" marL="457200" rtl="0" algn="l">
              <a:lnSpc>
                <a:spcPct val="100000"/>
              </a:lnSpc>
              <a:spcBef>
                <a:spcPts val="0"/>
              </a:spcBef>
              <a:spcAft>
                <a:spcPts val="0"/>
              </a:spcAft>
              <a:buClr>
                <a:schemeClr val="dk1"/>
              </a:buClr>
              <a:buSzPct val="100000"/>
              <a:buFont typeface="Ubuntu"/>
              <a:buChar char=""/>
            </a:pPr>
            <a:r>
              <a:rPr lang="en-GB" sz="4950">
                <a:solidFill>
                  <a:schemeClr val="dk1"/>
                </a:solidFill>
                <a:latin typeface="Ubuntu"/>
                <a:ea typeface="Ubuntu"/>
                <a:cs typeface="Ubuntu"/>
                <a:sym typeface="Ubuntu"/>
              </a:rPr>
              <a:t>diarrhoea</a:t>
            </a:r>
            <a:endParaRPr sz="4950">
              <a:solidFill>
                <a:schemeClr val="dk1"/>
              </a:solidFill>
              <a:latin typeface="Ubuntu"/>
              <a:ea typeface="Ubuntu"/>
              <a:cs typeface="Ubuntu"/>
              <a:sym typeface="Ubuntu"/>
            </a:endParaRPr>
          </a:p>
          <a:p>
            <a:pPr indent="-307183" lvl="0" marL="457200" rtl="0" algn="l">
              <a:lnSpc>
                <a:spcPct val="100000"/>
              </a:lnSpc>
              <a:spcBef>
                <a:spcPts val="0"/>
              </a:spcBef>
              <a:spcAft>
                <a:spcPts val="0"/>
              </a:spcAft>
              <a:buClr>
                <a:schemeClr val="dk1"/>
              </a:buClr>
              <a:buSzPct val="100000"/>
              <a:buFont typeface="Ubuntu"/>
              <a:buChar char=""/>
            </a:pPr>
            <a:r>
              <a:rPr lang="en-GB" sz="4950">
                <a:solidFill>
                  <a:schemeClr val="dk1"/>
                </a:solidFill>
                <a:latin typeface="Ubuntu"/>
                <a:ea typeface="Ubuntu"/>
                <a:cs typeface="Ubuntu"/>
                <a:sym typeface="Ubuntu"/>
              </a:rPr>
              <a:t>constipation</a:t>
            </a:r>
            <a:endParaRPr sz="4950">
              <a:solidFill>
                <a:schemeClr val="dk1"/>
              </a:solidFill>
              <a:latin typeface="Ubuntu"/>
              <a:ea typeface="Ubuntu"/>
              <a:cs typeface="Ubuntu"/>
              <a:sym typeface="Ubuntu"/>
            </a:endParaRPr>
          </a:p>
          <a:p>
            <a:pPr indent="-307183" lvl="0" marL="457200" rtl="0" algn="l">
              <a:lnSpc>
                <a:spcPct val="100000"/>
              </a:lnSpc>
              <a:spcBef>
                <a:spcPts val="0"/>
              </a:spcBef>
              <a:spcAft>
                <a:spcPts val="0"/>
              </a:spcAft>
              <a:buClr>
                <a:schemeClr val="dk1"/>
              </a:buClr>
              <a:buSzPct val="100000"/>
              <a:buFont typeface="Ubuntu"/>
              <a:buChar char=""/>
            </a:pPr>
            <a:r>
              <a:rPr lang="en-GB" sz="4950">
                <a:solidFill>
                  <a:schemeClr val="dk1"/>
                </a:solidFill>
                <a:latin typeface="Ubuntu"/>
                <a:ea typeface="Ubuntu"/>
                <a:cs typeface="Ubuntu"/>
                <a:sym typeface="Ubuntu"/>
              </a:rPr>
              <a:t>aspirin intolerance</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b="1" lang="en-GB" sz="4950">
                <a:solidFill>
                  <a:schemeClr val="dk1"/>
                </a:solidFill>
                <a:latin typeface="Ubuntu"/>
                <a:ea typeface="Ubuntu"/>
                <a:cs typeface="Ubuntu"/>
                <a:sym typeface="Ubuntu"/>
              </a:rPr>
              <a:t>oxalates</a:t>
            </a:r>
            <a:endParaRPr b="1"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similar cause/indications to salicylates</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often linked with oxalate kidney stones – not common</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275"/>
              <a:buFont typeface="Arial"/>
              <a:buNone/>
            </a:pPr>
            <a:r>
              <a:rPr lang="en-GB" sz="4950">
                <a:solidFill>
                  <a:schemeClr val="dk1"/>
                </a:solidFill>
                <a:latin typeface="Ubuntu"/>
                <a:ea typeface="Ubuntu"/>
                <a:cs typeface="Ubuntu"/>
                <a:sym typeface="Ubuntu"/>
              </a:rPr>
              <a:t>high oxalate foods include spinach, rhubarb, buckwheat, berries, kale</a:t>
            </a:r>
            <a:endParaRPr sz="495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t/>
            </a:r>
            <a:endParaRPr/>
          </a:p>
          <a:p>
            <a:pPr indent="0" lvl="0" marL="0" rtl="0" algn="l">
              <a:spcBef>
                <a:spcPts val="1200"/>
              </a:spcBef>
              <a:spcAft>
                <a:spcPts val="0"/>
              </a:spcAft>
              <a:buNone/>
            </a:pPr>
            <a:r>
              <a:t/>
            </a:r>
            <a:endParaRPr sz="1259"/>
          </a:p>
          <a:p>
            <a:pPr indent="0" lvl="0" marL="0" rtl="0" algn="l">
              <a:spcBef>
                <a:spcPts val="1200"/>
              </a:spcBef>
              <a:spcAft>
                <a:spcPts val="0"/>
              </a:spcAft>
              <a:buNone/>
            </a:pPr>
            <a:r>
              <a:t/>
            </a:r>
            <a:endParaRPr sz="1200"/>
          </a:p>
          <a:p>
            <a:pPr indent="0" lvl="0" marL="0" rtl="0" algn="l">
              <a:spcBef>
                <a:spcPts val="12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wheat/gluten</a:t>
            </a:r>
            <a:endParaRPr/>
          </a:p>
        </p:txBody>
      </p:sp>
      <p:sp>
        <p:nvSpPr>
          <p:cNvPr id="126" name="Google Shape;126;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Clr>
                <a:schemeClr val="dk1"/>
              </a:buClr>
              <a:buSzPts val="1100"/>
              <a:buFont typeface="Arial"/>
              <a:buNone/>
            </a:pPr>
            <a:r>
              <a:t/>
            </a:r>
            <a:endParaRPr b="1"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both gluten and wheat are inflammatory to everyone and will make symptoms of other intolerances worse. Any gut irritation or chronic inflammatory disease needs reduction of all inflammatory foods (wheat, dairy, tea, coffee, alcohol, oranges, pork, sugar). </a:t>
            </a:r>
            <a:r>
              <a:rPr lang="en-GB" sz="1400">
                <a:solidFill>
                  <a:schemeClr val="dk1"/>
                </a:solidFill>
                <a:latin typeface="Ubuntu"/>
                <a:ea typeface="Ubuntu"/>
                <a:cs typeface="Ubuntu"/>
                <a:sym typeface="Ubuntu"/>
              </a:rPr>
              <a:t>Autoimmune folk need GF. </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 Need to check all the gluten grains too – oats, rye, barley, spelt. </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Some wheat intolerant people can cope with spelt and/or kamut or emmer grain/flour. Possible indications include:</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skin involvement – usually eczema, can be from childhood</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upper digestive tract issues – heartburn, indigestion  </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lower digestive tract -  constipation, diarrhoea, bloating, wind - IBS</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joint pains – often later in life </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acne rosacea</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fatigue/muscle pains</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general inflammation – which can cause all sorts of chronic disease including autoimmune disease, heart disease, cancer etc</a:t>
            </a:r>
            <a:endParaRPr sz="14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lectins</a:t>
            </a:r>
            <a:endParaRPr/>
          </a:p>
        </p:txBody>
      </p:sp>
      <p:sp>
        <p:nvSpPr>
          <p:cNvPr id="132" name="Google Shape;132;p26"/>
          <p:cNvSpPr txBox="1"/>
          <p:nvPr>
            <p:ph idx="1" type="body"/>
          </p:nvPr>
        </p:nvSpPr>
        <p:spPr>
          <a:xfrm>
            <a:off x="311700" y="1017725"/>
            <a:ext cx="8520600" cy="35511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t/>
            </a:r>
            <a:endParaRPr sz="1400">
              <a:solidFill>
                <a:srgbClr val="222222"/>
              </a:solidFill>
              <a:highlight>
                <a:srgbClr val="FFFFFF"/>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rgbClr val="222222"/>
                </a:solidFill>
                <a:highlight>
                  <a:srgbClr val="FFFFFF"/>
                </a:highlight>
                <a:latin typeface="Ubuntu"/>
                <a:ea typeface="Ubuntu"/>
                <a:cs typeface="Ubuntu"/>
                <a:sym typeface="Ubuntu"/>
              </a:rPr>
              <a:t>Foods containing high amounts of lectins can cause problems for some people, especially if they already have some gut damage. High lectin foods are mostly seeds.</a:t>
            </a:r>
            <a:endParaRPr sz="1400">
              <a:solidFill>
                <a:srgbClr val="222222"/>
              </a:solidFill>
              <a:highlight>
                <a:srgbClr val="FFFFFF"/>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High lectin foods include most grains and legumes - so that includes wheat, rice, barley,  quinoa, soya, lentils, kidney beans, chickpeas. In this group of foods, lectins are greatly reduced by adequate soaking, cooking or sprouting. Undercooked legumes are difficult to digest, and cause a reaction, which can be severe,  in many people. </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Other high lectin foods include sunflower and pumpkin seeds, cashews, peanuts, and the nightshade family group (tomatoes, aubergines, potatoes, chillies, sweet peppers) and also cucumbers. Lectins are greatly reduced in cucumbers and nightshades when they are peeled and deseeded.</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Nightshades</a:t>
            </a:r>
            <a:endParaRPr/>
          </a:p>
        </p:txBody>
      </p:sp>
      <p:sp>
        <p:nvSpPr>
          <p:cNvPr id="138" name="Google Shape;138;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31363" lvl="0" marL="457200" rtl="0" algn="l">
              <a:lnSpc>
                <a:spcPct val="100000"/>
              </a:lnSpc>
              <a:spcBef>
                <a:spcPts val="0"/>
              </a:spcBef>
              <a:spcAft>
                <a:spcPts val="0"/>
              </a:spcAft>
              <a:buClr>
                <a:schemeClr val="dk1"/>
              </a:buClr>
              <a:buSzPct val="100000"/>
              <a:buFont typeface="Ubuntu"/>
              <a:buChar char=""/>
            </a:pPr>
            <a:r>
              <a:t/>
            </a:r>
            <a:endParaRPr sz="1749">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ct val="62873"/>
              <a:buFont typeface="Arial"/>
              <a:buNone/>
            </a:pPr>
            <a:r>
              <a:rPr lang="en-GB" sz="1749">
                <a:solidFill>
                  <a:schemeClr val="dk1"/>
                </a:solidFill>
                <a:latin typeface="Ubuntu"/>
                <a:ea typeface="Ubuntu"/>
                <a:cs typeface="Ubuntu"/>
                <a:sym typeface="Ubuntu"/>
              </a:rPr>
              <a:t>Potatoes, tomatoes, aubergines, sweet and hot peppers, tobacco</a:t>
            </a:r>
            <a:endParaRPr sz="1749">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ct val="62873"/>
              <a:buFont typeface="Arial"/>
              <a:buNone/>
            </a:pPr>
            <a:r>
              <a:rPr lang="en-GB" sz="1749">
                <a:solidFill>
                  <a:schemeClr val="dk1"/>
                </a:solidFill>
                <a:latin typeface="Ubuntu"/>
                <a:ea typeface="Ubuntu"/>
                <a:cs typeface="Ubuntu"/>
                <a:sym typeface="Ubuntu"/>
              </a:rPr>
              <a:t>Solanacaeae  – the toxins appear to affect just certain people – no more than 5% of the population. The effect of the toxins seems to be to create a rigidity /inflexibility of body tissues. This is the one intolerance that doesn't respond to removing the offending food very quickly – there may be small improvements but most symptoms take a few months to improve. Possible indications include:</a:t>
            </a:r>
            <a:endParaRPr sz="1749">
              <a:solidFill>
                <a:schemeClr val="dk1"/>
              </a:solidFill>
              <a:latin typeface="Ubuntu"/>
              <a:ea typeface="Ubuntu"/>
              <a:cs typeface="Ubuntu"/>
              <a:sym typeface="Ubuntu"/>
            </a:endParaRPr>
          </a:p>
          <a:p>
            <a:pPr indent="-331363" lvl="0" marL="457200" rtl="0" algn="l">
              <a:lnSpc>
                <a:spcPct val="100000"/>
              </a:lnSpc>
              <a:spcBef>
                <a:spcPts val="0"/>
              </a:spcBef>
              <a:spcAft>
                <a:spcPts val="0"/>
              </a:spcAft>
              <a:buClr>
                <a:schemeClr val="dk1"/>
              </a:buClr>
              <a:buSzPct val="100000"/>
              <a:buFont typeface="Ubuntu"/>
              <a:buChar char=""/>
            </a:pPr>
            <a:r>
              <a:rPr lang="en-GB" sz="1749">
                <a:solidFill>
                  <a:schemeClr val="dk1"/>
                </a:solidFill>
                <a:latin typeface="Ubuntu"/>
                <a:ea typeface="Ubuntu"/>
                <a:cs typeface="Ubuntu"/>
                <a:sym typeface="Ubuntu"/>
              </a:rPr>
              <a:t>headaches</a:t>
            </a:r>
            <a:endParaRPr sz="1749">
              <a:solidFill>
                <a:schemeClr val="dk1"/>
              </a:solidFill>
              <a:latin typeface="Ubuntu"/>
              <a:ea typeface="Ubuntu"/>
              <a:cs typeface="Ubuntu"/>
              <a:sym typeface="Ubuntu"/>
            </a:endParaRPr>
          </a:p>
          <a:p>
            <a:pPr indent="-331363" lvl="0" marL="457200" rtl="0" algn="l">
              <a:lnSpc>
                <a:spcPct val="100000"/>
              </a:lnSpc>
              <a:spcBef>
                <a:spcPts val="0"/>
              </a:spcBef>
              <a:spcAft>
                <a:spcPts val="0"/>
              </a:spcAft>
              <a:buClr>
                <a:schemeClr val="dk1"/>
              </a:buClr>
              <a:buSzPct val="100000"/>
              <a:buFont typeface="Ubuntu"/>
              <a:buChar char=""/>
            </a:pPr>
            <a:r>
              <a:rPr lang="en-GB" sz="1749">
                <a:solidFill>
                  <a:schemeClr val="dk1"/>
                </a:solidFill>
                <a:latin typeface="Ubuntu"/>
                <a:ea typeface="Ubuntu"/>
                <a:cs typeface="Ubuntu"/>
                <a:sym typeface="Ubuntu"/>
              </a:rPr>
              <a:t>constipation</a:t>
            </a:r>
            <a:endParaRPr sz="1749">
              <a:solidFill>
                <a:schemeClr val="dk1"/>
              </a:solidFill>
              <a:latin typeface="Ubuntu"/>
              <a:ea typeface="Ubuntu"/>
              <a:cs typeface="Ubuntu"/>
              <a:sym typeface="Ubuntu"/>
            </a:endParaRPr>
          </a:p>
          <a:p>
            <a:pPr indent="-331363" lvl="0" marL="457200" rtl="0" algn="l">
              <a:lnSpc>
                <a:spcPct val="100000"/>
              </a:lnSpc>
              <a:spcBef>
                <a:spcPts val="0"/>
              </a:spcBef>
              <a:spcAft>
                <a:spcPts val="0"/>
              </a:spcAft>
              <a:buClr>
                <a:schemeClr val="dk1"/>
              </a:buClr>
              <a:buSzPct val="100000"/>
              <a:buFont typeface="Ubuntu"/>
              <a:buChar char=""/>
            </a:pPr>
            <a:r>
              <a:rPr lang="en-GB" sz="1749">
                <a:solidFill>
                  <a:schemeClr val="dk1"/>
                </a:solidFill>
                <a:latin typeface="Ubuntu"/>
                <a:ea typeface="Ubuntu"/>
                <a:cs typeface="Ubuntu"/>
                <a:sym typeface="Ubuntu"/>
              </a:rPr>
              <a:t>joint pains/arthritis</a:t>
            </a:r>
            <a:endParaRPr sz="1749">
              <a:solidFill>
                <a:schemeClr val="dk1"/>
              </a:solidFill>
              <a:latin typeface="Ubuntu"/>
              <a:ea typeface="Ubuntu"/>
              <a:cs typeface="Ubuntu"/>
              <a:sym typeface="Ubuntu"/>
            </a:endParaRPr>
          </a:p>
          <a:p>
            <a:pPr indent="-331363" lvl="0" marL="457200" rtl="0" algn="l">
              <a:lnSpc>
                <a:spcPct val="100000"/>
              </a:lnSpc>
              <a:spcBef>
                <a:spcPts val="0"/>
              </a:spcBef>
              <a:spcAft>
                <a:spcPts val="0"/>
              </a:spcAft>
              <a:buClr>
                <a:schemeClr val="dk1"/>
              </a:buClr>
              <a:buSzPct val="100000"/>
              <a:buFont typeface="Ubuntu"/>
              <a:buChar char=""/>
            </a:pPr>
            <a:r>
              <a:rPr lang="en-GB" sz="1749">
                <a:solidFill>
                  <a:schemeClr val="dk1"/>
                </a:solidFill>
                <a:latin typeface="Ubuntu"/>
                <a:ea typeface="Ubuntu"/>
                <a:cs typeface="Ubuntu"/>
                <a:sym typeface="Ubuntu"/>
              </a:rPr>
              <a:t>high blood pressure</a:t>
            </a:r>
            <a:endParaRPr sz="1749">
              <a:solidFill>
                <a:schemeClr val="dk1"/>
              </a:solidFill>
              <a:latin typeface="Ubuntu"/>
              <a:ea typeface="Ubuntu"/>
              <a:cs typeface="Ubuntu"/>
              <a:sym typeface="Ubuntu"/>
            </a:endParaRPr>
          </a:p>
          <a:p>
            <a:pPr indent="-331363" lvl="0" marL="457200" rtl="0" algn="l">
              <a:lnSpc>
                <a:spcPct val="100000"/>
              </a:lnSpc>
              <a:spcBef>
                <a:spcPts val="0"/>
              </a:spcBef>
              <a:spcAft>
                <a:spcPts val="0"/>
              </a:spcAft>
              <a:buClr>
                <a:schemeClr val="dk1"/>
              </a:buClr>
              <a:buSzPct val="100000"/>
              <a:buFont typeface="Ubuntu"/>
              <a:buChar char=""/>
            </a:pPr>
            <a:r>
              <a:rPr lang="en-GB" sz="1749">
                <a:solidFill>
                  <a:schemeClr val="dk1"/>
                </a:solidFill>
                <a:latin typeface="Ubuntu"/>
                <a:ea typeface="Ubuntu"/>
                <a:cs typeface="Ubuntu"/>
                <a:sym typeface="Ubuntu"/>
              </a:rPr>
              <a:t>skin rashes in children</a:t>
            </a:r>
            <a:endParaRPr sz="1749">
              <a:solidFill>
                <a:schemeClr val="dk1"/>
              </a:solidFill>
              <a:latin typeface="Ubuntu"/>
              <a:ea typeface="Ubuntu"/>
              <a:cs typeface="Ubuntu"/>
              <a:sym typeface="Ubuntu"/>
            </a:endParaRPr>
          </a:p>
          <a:p>
            <a:pPr indent="-331363" lvl="0" marL="457200" rtl="0" algn="l">
              <a:lnSpc>
                <a:spcPct val="100000"/>
              </a:lnSpc>
              <a:spcBef>
                <a:spcPts val="0"/>
              </a:spcBef>
              <a:spcAft>
                <a:spcPts val="0"/>
              </a:spcAft>
              <a:buClr>
                <a:schemeClr val="dk1"/>
              </a:buClr>
              <a:buSzPct val="100000"/>
              <a:buFont typeface="Ubuntu"/>
              <a:buChar char=""/>
            </a:pPr>
            <a:r>
              <a:rPr lang="en-GB" sz="1749">
                <a:solidFill>
                  <a:schemeClr val="dk1"/>
                </a:solidFill>
                <a:latin typeface="Ubuntu"/>
                <a:ea typeface="Ubuntu"/>
                <a:cs typeface="Ubuntu"/>
                <a:sym typeface="Ubuntu"/>
              </a:rPr>
              <a:t>general inflammation – which can cause all sorts of chronic disease including autoimmune disease, heart disease, cancer etc</a:t>
            </a:r>
            <a:endParaRPr sz="1749">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Soya</a:t>
            </a:r>
            <a:endParaRPr/>
          </a:p>
        </p:txBody>
      </p:sp>
      <p:sp>
        <p:nvSpPr>
          <p:cNvPr id="144" name="Google Shape;144;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t/>
            </a:r>
            <a:endParaRPr b="1" sz="1857">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757">
                <a:solidFill>
                  <a:schemeClr val="dk1"/>
                </a:solidFill>
                <a:latin typeface="Ubuntu"/>
                <a:ea typeface="Ubuntu"/>
                <a:cs typeface="Ubuntu"/>
                <a:sym typeface="Ubuntu"/>
              </a:rPr>
              <a:t>Often seen in those who have stopped dairy and simply swapped dairy for soya. Always warn anyone you diagnose with dairy intolerance. Soya is very allergenic. Fermented soya (soy sauce, tofu, tempeh, miso) is not as bad as unfermented (modern processed soya  products – milk , cheese, etc). Possible indications include:</a:t>
            </a:r>
            <a:endParaRPr sz="1757">
              <a:solidFill>
                <a:schemeClr val="dk1"/>
              </a:solidFill>
              <a:latin typeface="Ubuntu"/>
              <a:ea typeface="Ubuntu"/>
              <a:cs typeface="Ubuntu"/>
              <a:sym typeface="Ubuntu"/>
            </a:endParaRPr>
          </a:p>
          <a:p>
            <a:pPr indent="-340210" lvl="0" marL="457200" rtl="0" algn="l">
              <a:lnSpc>
                <a:spcPct val="100000"/>
              </a:lnSpc>
              <a:spcBef>
                <a:spcPts val="0"/>
              </a:spcBef>
              <a:spcAft>
                <a:spcPts val="0"/>
              </a:spcAft>
              <a:buClr>
                <a:schemeClr val="dk1"/>
              </a:buClr>
              <a:buSzPts val="1758"/>
              <a:buFont typeface="Ubuntu"/>
              <a:buChar char=""/>
            </a:pPr>
            <a:r>
              <a:rPr lang="en-GB" sz="1757">
                <a:solidFill>
                  <a:schemeClr val="dk1"/>
                </a:solidFill>
                <a:latin typeface="Ubuntu"/>
                <a:ea typeface="Ubuntu"/>
                <a:cs typeface="Ubuntu"/>
                <a:sym typeface="Ubuntu"/>
              </a:rPr>
              <a:t>bloating, wind, diarrhoea, bowel urgency</a:t>
            </a:r>
            <a:endParaRPr sz="1757">
              <a:solidFill>
                <a:schemeClr val="dk1"/>
              </a:solidFill>
              <a:latin typeface="Ubuntu"/>
              <a:ea typeface="Ubuntu"/>
              <a:cs typeface="Ubuntu"/>
              <a:sym typeface="Ubuntu"/>
            </a:endParaRPr>
          </a:p>
          <a:p>
            <a:pPr indent="-340210" lvl="0" marL="457200" rtl="0" algn="l">
              <a:lnSpc>
                <a:spcPct val="100000"/>
              </a:lnSpc>
              <a:spcBef>
                <a:spcPts val="0"/>
              </a:spcBef>
              <a:spcAft>
                <a:spcPts val="0"/>
              </a:spcAft>
              <a:buClr>
                <a:schemeClr val="dk1"/>
              </a:buClr>
              <a:buSzPts val="1758"/>
              <a:buFont typeface="Ubuntu"/>
              <a:buChar char=""/>
            </a:pPr>
            <a:r>
              <a:rPr lang="en-GB" sz="1757">
                <a:solidFill>
                  <a:schemeClr val="dk1"/>
                </a:solidFill>
                <a:latin typeface="Ubuntu"/>
                <a:ea typeface="Ubuntu"/>
                <a:cs typeface="Ubuntu"/>
                <a:sym typeface="Ubuntu"/>
              </a:rPr>
              <a:t>fatigue</a:t>
            </a:r>
            <a:endParaRPr sz="1757">
              <a:solidFill>
                <a:schemeClr val="dk1"/>
              </a:solidFill>
              <a:latin typeface="Ubuntu"/>
              <a:ea typeface="Ubuntu"/>
              <a:cs typeface="Ubuntu"/>
              <a:sym typeface="Ubuntu"/>
            </a:endParaRPr>
          </a:p>
          <a:p>
            <a:pPr indent="-340210" lvl="0" marL="457200" rtl="0" algn="l">
              <a:lnSpc>
                <a:spcPct val="100000"/>
              </a:lnSpc>
              <a:spcBef>
                <a:spcPts val="0"/>
              </a:spcBef>
              <a:spcAft>
                <a:spcPts val="0"/>
              </a:spcAft>
              <a:buClr>
                <a:schemeClr val="dk1"/>
              </a:buClr>
              <a:buSzPts val="1758"/>
              <a:buFont typeface="Ubuntu"/>
              <a:buChar char=""/>
            </a:pPr>
            <a:r>
              <a:rPr lang="en-GB" sz="1757">
                <a:solidFill>
                  <a:schemeClr val="dk1"/>
                </a:solidFill>
                <a:latin typeface="Ubuntu"/>
                <a:ea typeface="Ubuntu"/>
                <a:cs typeface="Ubuntu"/>
                <a:sym typeface="Ubuntu"/>
              </a:rPr>
              <a:t>general inflammation – which can cause all sorts of chronic disease including autoimmune disease, heart disease, cancer etc</a:t>
            </a:r>
            <a:endParaRPr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histamine</a:t>
            </a:r>
            <a:endParaRPr/>
          </a:p>
        </p:txBody>
      </p:sp>
      <p:sp>
        <p:nvSpPr>
          <p:cNvPr id="150" name="Google Shape;150;p29"/>
          <p:cNvSpPr txBox="1"/>
          <p:nvPr>
            <p:ph idx="1" type="body"/>
          </p:nvPr>
        </p:nvSpPr>
        <p:spPr>
          <a:xfrm>
            <a:off x="311700" y="957100"/>
            <a:ext cx="8520600" cy="3611700"/>
          </a:xfrm>
          <a:prstGeom prst="rect">
            <a:avLst/>
          </a:prstGeom>
        </p:spPr>
        <p:txBody>
          <a:bodyPr anchorCtr="0" anchor="t" bIns="91425" lIns="91425" spcFirstLastPara="1" rIns="91425" wrap="square" tIns="91425">
            <a:normAutofit fontScale="70000" lnSpcReduction="10000"/>
          </a:bodyPr>
          <a:lstStyle/>
          <a:p>
            <a:pPr indent="0" lvl="0" marL="0" rtl="0" algn="l">
              <a:lnSpc>
                <a:spcPct val="100000"/>
              </a:lnSpc>
              <a:spcBef>
                <a:spcPts val="0"/>
              </a:spcBef>
              <a:spcAft>
                <a:spcPts val="0"/>
              </a:spcAft>
              <a:buClr>
                <a:schemeClr val="dk1"/>
              </a:buClr>
              <a:buSzPct val="49862"/>
              <a:buFont typeface="Arial"/>
              <a:buNone/>
            </a:pPr>
            <a:r>
              <a:rPr lang="en-GB" sz="2206">
                <a:solidFill>
                  <a:srgbClr val="000000"/>
                </a:solidFill>
                <a:latin typeface="Ubuntu"/>
                <a:ea typeface="Ubuntu"/>
                <a:cs typeface="Ubuntu"/>
                <a:sym typeface="Ubuntu"/>
              </a:rPr>
              <a:t> very variable - cumulative reaction to a combination of factors:</a:t>
            </a:r>
            <a:endParaRPr sz="2206">
              <a:solidFill>
                <a:srgbClr val="000000"/>
              </a:solidFill>
              <a:latin typeface="Ubuntu"/>
              <a:ea typeface="Ubuntu"/>
              <a:cs typeface="Ubuntu"/>
              <a:sym typeface="Ubuntu"/>
            </a:endParaRPr>
          </a:p>
          <a:p>
            <a:pPr indent="-326658" lvl="0" marL="457200" rtl="0" algn="l">
              <a:lnSpc>
                <a:spcPct val="100000"/>
              </a:lnSpc>
              <a:spcBef>
                <a:spcPts val="0"/>
              </a:spcBef>
              <a:spcAft>
                <a:spcPts val="0"/>
              </a:spcAft>
              <a:buClr>
                <a:srgbClr val="000000"/>
              </a:buClr>
              <a:buSzPct val="100000"/>
              <a:buFont typeface="Ubuntu"/>
              <a:buChar char="●"/>
            </a:pPr>
            <a:r>
              <a:rPr lang="en-GB" sz="2206">
                <a:solidFill>
                  <a:srgbClr val="000000"/>
                </a:solidFill>
                <a:latin typeface="Ubuntu"/>
                <a:ea typeface="Ubuntu"/>
                <a:cs typeface="Ubuntu"/>
                <a:sym typeface="Ubuntu"/>
              </a:rPr>
              <a:t>consumption of too much histamine provoking foods - fermented, aged, long cooked, smoked, pickled foods -avoid fermented foods and bone broths</a:t>
            </a:r>
            <a:endParaRPr sz="2206">
              <a:solidFill>
                <a:srgbClr val="000000"/>
              </a:solidFill>
              <a:latin typeface="Ubuntu"/>
              <a:ea typeface="Ubuntu"/>
              <a:cs typeface="Ubuntu"/>
              <a:sym typeface="Ubuntu"/>
            </a:endParaRPr>
          </a:p>
          <a:p>
            <a:pPr indent="-326658" lvl="0" marL="457200" rtl="0" algn="l">
              <a:lnSpc>
                <a:spcPct val="100000"/>
              </a:lnSpc>
              <a:spcBef>
                <a:spcPts val="0"/>
              </a:spcBef>
              <a:spcAft>
                <a:spcPts val="0"/>
              </a:spcAft>
              <a:buClr>
                <a:srgbClr val="000000"/>
              </a:buClr>
              <a:buSzPct val="100000"/>
              <a:buFont typeface="Ubuntu"/>
              <a:buChar char="●"/>
            </a:pPr>
            <a:r>
              <a:rPr lang="en-GB" sz="2206">
                <a:solidFill>
                  <a:srgbClr val="000000"/>
                </a:solidFill>
                <a:latin typeface="Ubuntu"/>
                <a:ea typeface="Ubuntu"/>
                <a:cs typeface="Ubuntu"/>
                <a:sym typeface="Ubuntu"/>
              </a:rPr>
              <a:t>consumption of drinks that prevent histamine breakdown in the body - alcohol blocks the enzyme DAO that degrades histamine</a:t>
            </a:r>
            <a:endParaRPr sz="2206">
              <a:solidFill>
                <a:srgbClr val="000000"/>
              </a:solidFill>
              <a:latin typeface="Ubuntu"/>
              <a:ea typeface="Ubuntu"/>
              <a:cs typeface="Ubuntu"/>
              <a:sym typeface="Ubuntu"/>
            </a:endParaRPr>
          </a:p>
          <a:p>
            <a:pPr indent="-326658" lvl="0" marL="457200" rtl="0" algn="l">
              <a:lnSpc>
                <a:spcPct val="100000"/>
              </a:lnSpc>
              <a:spcBef>
                <a:spcPts val="0"/>
              </a:spcBef>
              <a:spcAft>
                <a:spcPts val="0"/>
              </a:spcAft>
              <a:buClr>
                <a:srgbClr val="000000"/>
              </a:buClr>
              <a:buSzPct val="100000"/>
              <a:buFont typeface="Ubuntu"/>
              <a:buChar char="●"/>
            </a:pPr>
            <a:r>
              <a:rPr lang="en-GB" sz="2206">
                <a:solidFill>
                  <a:srgbClr val="000000"/>
                </a:solidFill>
                <a:latin typeface="Ubuntu"/>
                <a:ea typeface="Ubuntu"/>
                <a:cs typeface="Ubuntu"/>
                <a:sym typeface="Ubuntu"/>
              </a:rPr>
              <a:t>use of medications that prevent histamine breakdown in the body eg aspirin, ibuprofen, metformin, propanolol</a:t>
            </a:r>
            <a:endParaRPr sz="2206">
              <a:solidFill>
                <a:srgbClr val="000000"/>
              </a:solidFill>
              <a:latin typeface="Ubuntu"/>
              <a:ea typeface="Ubuntu"/>
              <a:cs typeface="Ubuntu"/>
              <a:sym typeface="Ubuntu"/>
            </a:endParaRPr>
          </a:p>
          <a:p>
            <a:pPr indent="-326658" lvl="0" marL="457200" rtl="0" algn="l">
              <a:lnSpc>
                <a:spcPct val="100000"/>
              </a:lnSpc>
              <a:spcBef>
                <a:spcPts val="0"/>
              </a:spcBef>
              <a:spcAft>
                <a:spcPts val="0"/>
              </a:spcAft>
              <a:buClr>
                <a:srgbClr val="000000"/>
              </a:buClr>
              <a:buSzPct val="100000"/>
              <a:buFont typeface="Ubuntu"/>
              <a:buChar char="●"/>
            </a:pPr>
            <a:r>
              <a:rPr lang="en-GB" sz="2206">
                <a:solidFill>
                  <a:srgbClr val="000000"/>
                </a:solidFill>
                <a:latin typeface="Ubuntu"/>
                <a:ea typeface="Ubuntu"/>
                <a:cs typeface="Ubuntu"/>
                <a:sym typeface="Ubuntu"/>
              </a:rPr>
              <a:t>too much sun, or over exertion in the gym</a:t>
            </a:r>
            <a:endParaRPr sz="2206">
              <a:solidFill>
                <a:srgbClr val="000000"/>
              </a:solidFill>
              <a:latin typeface="Ubuntu"/>
              <a:ea typeface="Ubuntu"/>
              <a:cs typeface="Ubuntu"/>
              <a:sym typeface="Ubuntu"/>
            </a:endParaRPr>
          </a:p>
          <a:p>
            <a:pPr indent="-326658" lvl="0" marL="457200" rtl="0" algn="l">
              <a:lnSpc>
                <a:spcPct val="100000"/>
              </a:lnSpc>
              <a:spcBef>
                <a:spcPts val="0"/>
              </a:spcBef>
              <a:spcAft>
                <a:spcPts val="0"/>
              </a:spcAft>
              <a:buClr>
                <a:srgbClr val="000000"/>
              </a:buClr>
              <a:buSzPct val="100000"/>
              <a:buFont typeface="Ubuntu"/>
              <a:buChar char="●"/>
            </a:pPr>
            <a:r>
              <a:rPr lang="en-GB" sz="2206">
                <a:solidFill>
                  <a:srgbClr val="000000"/>
                </a:solidFill>
                <a:latin typeface="Ubuntu"/>
                <a:ea typeface="Ubuntu"/>
                <a:cs typeface="Ubuntu"/>
                <a:sym typeface="Ubuntu"/>
              </a:rPr>
              <a:t>wrong gut bacteria – some will breakdown histamine in the body, some will add histamine</a:t>
            </a:r>
            <a:endParaRPr sz="2206">
              <a:solidFill>
                <a:srgbClr val="000000"/>
              </a:solidFill>
              <a:latin typeface="Ubuntu"/>
              <a:ea typeface="Ubuntu"/>
              <a:cs typeface="Ubuntu"/>
              <a:sym typeface="Ubuntu"/>
            </a:endParaRPr>
          </a:p>
          <a:p>
            <a:pPr indent="0" lvl="0" marL="0" rtl="0" algn="l">
              <a:lnSpc>
                <a:spcPct val="100000"/>
              </a:lnSpc>
              <a:spcBef>
                <a:spcPts val="0"/>
              </a:spcBef>
              <a:spcAft>
                <a:spcPts val="0"/>
              </a:spcAft>
              <a:buClr>
                <a:schemeClr val="dk1"/>
              </a:buClr>
              <a:buSzPct val="49862"/>
              <a:buFont typeface="Arial"/>
              <a:buNone/>
            </a:pPr>
            <a:r>
              <a:t/>
            </a:r>
            <a:endParaRPr sz="2206">
              <a:solidFill>
                <a:srgbClr val="000000"/>
              </a:solidFill>
              <a:latin typeface="Ubuntu"/>
              <a:ea typeface="Ubuntu"/>
              <a:cs typeface="Ubuntu"/>
              <a:sym typeface="Ubuntu"/>
            </a:endParaRPr>
          </a:p>
          <a:p>
            <a:pPr indent="0" lvl="0" marL="0" rtl="0" algn="l">
              <a:lnSpc>
                <a:spcPct val="100000"/>
              </a:lnSpc>
              <a:spcBef>
                <a:spcPts val="0"/>
              </a:spcBef>
              <a:spcAft>
                <a:spcPts val="0"/>
              </a:spcAft>
              <a:buClr>
                <a:schemeClr val="dk1"/>
              </a:buClr>
              <a:buSzPct val="49862"/>
              <a:buFont typeface="Arial"/>
              <a:buNone/>
            </a:pPr>
            <a:r>
              <a:rPr lang="en-GB" sz="2206">
                <a:solidFill>
                  <a:srgbClr val="000000"/>
                </a:solidFill>
                <a:latin typeface="Ubuntu"/>
                <a:ea typeface="Ubuntu"/>
                <a:cs typeface="Ubuntu"/>
                <a:sym typeface="Ubuntu"/>
              </a:rPr>
              <a:t> Histamine intolerance  HIT is dose-dependent -  occurs when the rate of histamine accumulation exceeds the capacity of histamine degradation - usually a failure to degrade histamine</a:t>
            </a:r>
            <a:endParaRPr sz="2206">
              <a:solidFill>
                <a:srgbClr val="000000"/>
              </a:solidFill>
              <a:latin typeface="Ubuntu"/>
              <a:ea typeface="Ubuntu"/>
              <a:cs typeface="Ubuntu"/>
              <a:sym typeface="Ubuntu"/>
            </a:endParaRPr>
          </a:p>
          <a:p>
            <a:pPr indent="0" lvl="0" marL="0" rtl="0" algn="l">
              <a:lnSpc>
                <a:spcPct val="100000"/>
              </a:lnSpc>
              <a:spcBef>
                <a:spcPts val="0"/>
              </a:spcBef>
              <a:spcAft>
                <a:spcPts val="0"/>
              </a:spcAft>
              <a:buClr>
                <a:schemeClr val="dk1"/>
              </a:buClr>
              <a:buSzPct val="49862"/>
              <a:buFont typeface="Arial"/>
              <a:buNone/>
            </a:pPr>
            <a:r>
              <a:t/>
            </a:r>
            <a:endParaRPr sz="2206">
              <a:solidFill>
                <a:srgbClr val="000000"/>
              </a:solidFill>
              <a:latin typeface="Ubuntu"/>
              <a:ea typeface="Ubuntu"/>
              <a:cs typeface="Ubuntu"/>
              <a:sym typeface="Ubuntu"/>
            </a:endParaRPr>
          </a:p>
          <a:p>
            <a:pPr indent="0" lvl="0" marL="0" rtl="0" algn="l">
              <a:lnSpc>
                <a:spcPct val="100000"/>
              </a:lnSpc>
              <a:spcBef>
                <a:spcPts val="0"/>
              </a:spcBef>
              <a:spcAft>
                <a:spcPts val="0"/>
              </a:spcAft>
              <a:buClr>
                <a:schemeClr val="dk1"/>
              </a:buClr>
              <a:buSzPct val="91666"/>
              <a:buFont typeface="Arial"/>
              <a:buNone/>
            </a:pPr>
            <a:r>
              <a:t/>
            </a:r>
            <a:endParaRPr sz="1200">
              <a:solidFill>
                <a:srgbClr val="11111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Histamine</a:t>
            </a:r>
            <a:endParaRPr/>
          </a:p>
        </p:txBody>
      </p:sp>
      <p:sp>
        <p:nvSpPr>
          <p:cNvPr id="156" name="Google Shape;156;p30"/>
          <p:cNvSpPr txBox="1"/>
          <p:nvPr>
            <p:ph idx="1" type="body"/>
          </p:nvPr>
        </p:nvSpPr>
        <p:spPr>
          <a:xfrm>
            <a:off x="311700" y="1017725"/>
            <a:ext cx="8520600" cy="35511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688"/>
              <a:buFont typeface="Arial"/>
              <a:buNone/>
            </a:pPr>
            <a:r>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Common symptoms associated with histamine intolerance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Skin rashes, itchiness • Eczema • Urticaria • Acne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SzPts val="688"/>
              <a:buNone/>
            </a:pPr>
            <a:r>
              <a:rPr lang="en-GB" sz="1478">
                <a:solidFill>
                  <a:schemeClr val="dk1"/>
                </a:solidFill>
                <a:latin typeface="Ubuntu"/>
                <a:ea typeface="Ubuntu"/>
                <a:cs typeface="Ubuntu"/>
                <a:sym typeface="Ubuntu"/>
              </a:rPr>
              <a:t> • Asthma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SzPts val="688"/>
              <a:buNone/>
            </a:pPr>
            <a:r>
              <a:rPr lang="en-GB" sz="1478">
                <a:solidFill>
                  <a:schemeClr val="dk1"/>
                </a:solidFill>
                <a:latin typeface="Ubuntu"/>
                <a:ea typeface="Ubuntu"/>
                <a:cs typeface="Ubuntu"/>
                <a:sym typeface="Ubuntu"/>
              </a:rPr>
              <a:t>• Cardiac arrhythmia, such as a fast beating or irregular heart beat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Low blood pressure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Sudden psychological changes (e.g. aggressiveness, inattentiveness, lack of concentration)</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Anxiety/depression • Sleep issue (insomnia / early waking)</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SzPts val="688"/>
              <a:buNone/>
            </a:pPr>
            <a:r>
              <a:rPr lang="en-GB" sz="1478">
                <a:solidFill>
                  <a:schemeClr val="dk1"/>
                </a:solidFill>
                <a:latin typeface="Ubuntu"/>
                <a:ea typeface="Ubuntu"/>
                <a:cs typeface="Ubuntu"/>
                <a:sym typeface="Ubuntu"/>
              </a:rPr>
              <a:t>• Irritable bowel syndrome (constipation / diarrhoea) • Flatulence and feeling of fullness</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Stomach cramps /stomach ache • Nausea / vomiting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Flushing of face and /or chest (very common symptom) • Headaches / migraine</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Runny nose and weepy eyes (with no clinical sign of allergies)</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Dizziness</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Extreme tiredness, fatigue (often feeling cold/shivery)</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 Oedema (swellings mostly appearing around eyes and lips, sometimes in the area of the throat)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Dysmenorrhoea </a:t>
            </a:r>
            <a:endParaRPr sz="1478">
              <a:solidFill>
                <a:schemeClr val="dk1"/>
              </a:solidFill>
              <a:latin typeface="Ubuntu"/>
              <a:ea typeface="Ubuntu"/>
              <a:cs typeface="Ubuntu"/>
              <a:sym typeface="Ubuntu"/>
            </a:endParaRPr>
          </a:p>
          <a:p>
            <a:pPr indent="0" lvl="0" marL="0" rtl="0" algn="l">
              <a:lnSpc>
                <a:spcPct val="90000"/>
              </a:lnSpc>
              <a:spcBef>
                <a:spcPts val="0"/>
              </a:spcBef>
              <a:spcAft>
                <a:spcPts val="0"/>
              </a:spcAft>
              <a:buClr>
                <a:schemeClr val="dk1"/>
              </a:buClr>
              <a:buSzPts val="688"/>
              <a:buFont typeface="Arial"/>
              <a:buNone/>
            </a:pPr>
            <a:r>
              <a:rPr lang="en-GB" sz="1478">
                <a:solidFill>
                  <a:schemeClr val="dk1"/>
                </a:solidFill>
                <a:latin typeface="Ubuntu"/>
                <a:ea typeface="Ubuntu"/>
                <a:cs typeface="Ubuntu"/>
                <a:sym typeface="Ubuntu"/>
              </a:rPr>
              <a:t>• symptoms go away during pregnancy and return after birth of child</a:t>
            </a:r>
            <a:endParaRPr sz="1225"/>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Histamine</a:t>
            </a:r>
            <a:endParaRPr/>
          </a:p>
        </p:txBody>
      </p:sp>
      <p:sp>
        <p:nvSpPr>
          <p:cNvPr id="162" name="Google Shape;162;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rPr b="1" lang="en-GB" sz="1400">
                <a:solidFill>
                  <a:srgbClr val="111111"/>
                </a:solidFill>
                <a:latin typeface="Ubuntu"/>
                <a:ea typeface="Ubuntu"/>
                <a:cs typeface="Ubuntu"/>
                <a:sym typeface="Ubuntu"/>
              </a:rPr>
              <a:t>Quercetin and Stinging Nettles</a:t>
            </a:r>
            <a:r>
              <a:rPr lang="en-GB" sz="1400">
                <a:solidFill>
                  <a:srgbClr val="111111"/>
                </a:solidFill>
                <a:latin typeface="Ubuntu"/>
                <a:ea typeface="Ubuntu"/>
                <a:cs typeface="Ubuntu"/>
                <a:sym typeface="Ubuntu"/>
              </a:rPr>
              <a:t>: these are natural antihistamines, that do not block DAO and are very effective in preventing histamine reactions and calming mild to moderate reactions. Dose:  250 mg quercetin or isoquercetin three times daily; quercetin should not be used in pregnancy or if you have kidney disease.  Use nettles as a fresh tea or in powder form.</a:t>
            </a:r>
            <a:endParaRPr sz="1400">
              <a:solidFill>
                <a:schemeClr val="dk1"/>
              </a:solidFill>
              <a:latin typeface="Liberation Serif"/>
              <a:ea typeface="Liberation Serif"/>
              <a:cs typeface="Liberation Serif"/>
              <a:sym typeface="Liberation Serif"/>
            </a:endParaRPr>
          </a:p>
          <a:p>
            <a:pPr indent="0" lvl="0" marL="0" rtl="0" algn="l">
              <a:lnSpc>
                <a:spcPct val="100000"/>
              </a:lnSpc>
              <a:spcBef>
                <a:spcPts val="0"/>
              </a:spcBef>
              <a:spcAft>
                <a:spcPts val="0"/>
              </a:spcAft>
              <a:buNone/>
            </a:pPr>
            <a:r>
              <a:rPr lang="en-GB" sz="1400">
                <a:solidFill>
                  <a:srgbClr val="111111"/>
                </a:solidFill>
                <a:latin typeface="Ubuntu"/>
                <a:ea typeface="Ubuntu"/>
                <a:cs typeface="Ubuntu"/>
                <a:sym typeface="Ubuntu"/>
              </a:rPr>
              <a:t>Quercetin is found in red onions, red grapes, apples, dark leafy greens and cruciferous vegetables</a:t>
            </a:r>
            <a:endParaRPr sz="1400">
              <a:solidFill>
                <a:srgbClr val="111111"/>
              </a:solidFill>
              <a:latin typeface="Ubuntu"/>
              <a:ea typeface="Ubuntu"/>
              <a:cs typeface="Ubuntu"/>
              <a:sym typeface="Ubuntu"/>
            </a:endParaRPr>
          </a:p>
          <a:p>
            <a:pPr indent="0" lvl="0" marL="0" rtl="0" algn="l">
              <a:lnSpc>
                <a:spcPct val="100000"/>
              </a:lnSpc>
              <a:spcBef>
                <a:spcPts val="0"/>
              </a:spcBef>
              <a:spcAft>
                <a:spcPts val="0"/>
              </a:spcAft>
              <a:buNone/>
            </a:pPr>
            <a:r>
              <a:t/>
            </a:r>
            <a:endParaRPr sz="1400">
              <a:solidFill>
                <a:srgbClr val="111111"/>
              </a:solidFill>
              <a:latin typeface="Ubuntu"/>
              <a:ea typeface="Ubuntu"/>
              <a:cs typeface="Ubuntu"/>
              <a:sym typeface="Ubuntu"/>
            </a:endParaRPr>
          </a:p>
          <a:p>
            <a:pPr indent="0" lvl="0" marL="0" rtl="0" algn="l">
              <a:lnSpc>
                <a:spcPct val="100000"/>
              </a:lnSpc>
              <a:spcBef>
                <a:spcPts val="0"/>
              </a:spcBef>
              <a:spcAft>
                <a:spcPts val="0"/>
              </a:spcAft>
              <a:buNone/>
            </a:pPr>
            <a:r>
              <a:rPr b="1" lang="en-GB" sz="1400">
                <a:solidFill>
                  <a:srgbClr val="111111"/>
                </a:solidFill>
                <a:latin typeface="Ubuntu"/>
                <a:ea typeface="Ubuntu"/>
                <a:cs typeface="Ubuntu"/>
                <a:sym typeface="Ubuntu"/>
              </a:rPr>
              <a:t>methylated B vitamins </a:t>
            </a:r>
            <a:r>
              <a:rPr lang="en-GB" sz="1400">
                <a:solidFill>
                  <a:srgbClr val="111111"/>
                </a:solidFill>
                <a:latin typeface="Ubuntu"/>
                <a:ea typeface="Ubuntu"/>
                <a:cs typeface="Ubuntu"/>
                <a:sym typeface="Ubuntu"/>
              </a:rPr>
              <a:t>seem to aggravate some people with histamine intolerance</a:t>
            </a:r>
            <a:endParaRPr sz="1400">
              <a:solidFill>
                <a:srgbClr val="111111"/>
              </a:solidFill>
              <a:latin typeface="Ubuntu"/>
              <a:ea typeface="Ubuntu"/>
              <a:cs typeface="Ubuntu"/>
              <a:sym typeface="Ubuntu"/>
            </a:endParaRPr>
          </a:p>
          <a:p>
            <a:pPr indent="0" lvl="0" marL="0" rtl="0" algn="l">
              <a:lnSpc>
                <a:spcPct val="100000"/>
              </a:lnSpc>
              <a:spcBef>
                <a:spcPts val="0"/>
              </a:spcBef>
              <a:spcAft>
                <a:spcPts val="0"/>
              </a:spcAft>
              <a:buNone/>
            </a:pPr>
            <a:r>
              <a:t/>
            </a:r>
            <a:endParaRPr sz="1400">
              <a:solidFill>
                <a:srgbClr val="111111"/>
              </a:solidFill>
              <a:latin typeface="Ubuntu"/>
              <a:ea typeface="Ubuntu"/>
              <a:cs typeface="Ubuntu"/>
              <a:sym typeface="Ubuntu"/>
            </a:endParaRPr>
          </a:p>
          <a:p>
            <a:pPr indent="0" lvl="0" marL="0" rtl="0" algn="l">
              <a:lnSpc>
                <a:spcPct val="100000"/>
              </a:lnSpc>
              <a:spcBef>
                <a:spcPts val="0"/>
              </a:spcBef>
              <a:spcAft>
                <a:spcPts val="0"/>
              </a:spcAft>
              <a:buNone/>
            </a:pPr>
            <a:r>
              <a:rPr b="1" lang="en-GB" sz="1400">
                <a:solidFill>
                  <a:srgbClr val="111111"/>
                </a:solidFill>
                <a:latin typeface="Ubuntu"/>
                <a:ea typeface="Ubuntu"/>
                <a:cs typeface="Ubuntu"/>
                <a:sym typeface="Ubuntu"/>
              </a:rPr>
              <a:t>Probiotics and Prebiotics:</a:t>
            </a:r>
            <a:r>
              <a:rPr lang="en-GB" sz="1400">
                <a:solidFill>
                  <a:srgbClr val="111111"/>
                </a:solidFill>
                <a:latin typeface="Ubuntu"/>
                <a:ea typeface="Ubuntu"/>
                <a:cs typeface="Ubuntu"/>
                <a:sym typeface="Ubuntu"/>
              </a:rPr>
              <a:t> A daily combination of both a probiotic and a prebiotic helps to repair the intestinal wall, however,  avoid probiotics with Lactobacillus casei, or L. bulgaricus, may increase histamine. Lactobacillus rhamnosus, Bifidobacterium infantis and B. longum are the most useful. </a:t>
            </a:r>
            <a:endParaRPr sz="1400">
              <a:solidFill>
                <a:srgbClr val="111111"/>
              </a:solidFill>
              <a:latin typeface="Ubuntu"/>
              <a:ea typeface="Ubuntu"/>
              <a:cs typeface="Ubuntu"/>
              <a:sym typeface="Ubuntu"/>
            </a:endParaRPr>
          </a:p>
          <a:p>
            <a:pPr indent="0" lvl="0" marL="0" rtl="0" algn="l">
              <a:lnSpc>
                <a:spcPct val="100000"/>
              </a:lnSpc>
              <a:spcBef>
                <a:spcPts val="0"/>
              </a:spcBef>
              <a:spcAft>
                <a:spcPts val="0"/>
              </a:spcAft>
              <a:buNone/>
            </a:pPr>
            <a:r>
              <a:t/>
            </a:r>
            <a:endParaRPr sz="1400">
              <a:solidFill>
                <a:srgbClr val="11111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b="1" lang="en-GB" sz="1400">
                <a:solidFill>
                  <a:srgbClr val="111111"/>
                </a:solidFill>
                <a:latin typeface="Ubuntu"/>
                <a:ea typeface="Ubuntu"/>
                <a:cs typeface="Ubuntu"/>
                <a:sym typeface="Ubuntu"/>
              </a:rPr>
              <a:t>OPCs oligomeric proanthocyanidins</a:t>
            </a:r>
            <a:r>
              <a:rPr lang="en-GB" sz="1400">
                <a:solidFill>
                  <a:srgbClr val="111111"/>
                </a:solidFill>
                <a:latin typeface="Ubuntu"/>
                <a:ea typeface="Ubuntu"/>
                <a:cs typeface="Ubuntu"/>
                <a:sym typeface="Ubuntu"/>
              </a:rPr>
              <a:t> – have anti histamine properties – found in high concentrations in apples, pears, grapes, chocolate, wine and tea. </a:t>
            </a:r>
            <a:endParaRPr sz="1400">
              <a:solidFill>
                <a:srgbClr val="111111"/>
              </a:solidFill>
              <a:latin typeface="Ubuntu"/>
              <a:ea typeface="Ubuntu"/>
              <a:cs typeface="Ubuntu"/>
              <a:sym typeface="Ubuntu"/>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idx="1" type="subTitle"/>
          </p:nvPr>
        </p:nvSpPr>
        <p:spPr>
          <a:xfrm>
            <a:off x="311700" y="1505050"/>
            <a:ext cx="8520600" cy="325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3000"/>
              <a:t>Why do we need to diagnose food intolerances?</a:t>
            </a:r>
            <a:endParaRPr sz="3000"/>
          </a:p>
          <a:p>
            <a:pPr indent="0" lvl="0" marL="0" rtl="0" algn="l">
              <a:spcBef>
                <a:spcPts val="0"/>
              </a:spcBef>
              <a:spcAft>
                <a:spcPts val="0"/>
              </a:spcAft>
              <a:buClr>
                <a:schemeClr val="dk1"/>
              </a:buClr>
              <a:buSzPts val="1100"/>
              <a:buFont typeface="Arial"/>
              <a:buNone/>
            </a:pPr>
            <a:r>
              <a:rPr lang="en-GB" sz="3000"/>
              <a:t>Most chronic ill health involves a food intolerance</a:t>
            </a:r>
            <a:endParaRPr sz="3000"/>
          </a:p>
          <a:p>
            <a:pPr indent="0" lvl="0" marL="0" rtl="0" algn="l">
              <a:spcBef>
                <a:spcPts val="0"/>
              </a:spcBef>
              <a:spcAft>
                <a:spcPts val="0"/>
              </a:spcAft>
              <a:buClr>
                <a:schemeClr val="dk1"/>
              </a:buClr>
              <a:buSzPts val="1100"/>
              <a:buFont typeface="Arial"/>
              <a:buNone/>
            </a:pPr>
            <a:r>
              <a:rPr lang="en-GB" sz="3000"/>
              <a:t>Removing a specific food group can solve a lot of health issues by itself. </a:t>
            </a:r>
            <a:endParaRPr sz="3000"/>
          </a:p>
          <a:p>
            <a:pPr indent="0" lvl="0" marL="0" rtl="0" algn="l">
              <a:spcBef>
                <a:spcPts val="0"/>
              </a:spcBef>
              <a:spcAft>
                <a:spcPts val="0"/>
              </a:spcAft>
              <a:buClr>
                <a:schemeClr val="dk1"/>
              </a:buClr>
              <a:buSzPts val="1100"/>
              <a:buFont typeface="Arial"/>
              <a:buNone/>
            </a:pPr>
            <a:r>
              <a:rPr lang="en-GB" sz="3000"/>
              <a:t>Faster resolution, better for patients.</a:t>
            </a:r>
            <a:endParaRPr sz="3000"/>
          </a:p>
          <a:p>
            <a:pPr indent="0" lvl="0" marL="0" rtl="0" algn="l">
              <a:spcBef>
                <a:spcPts val="0"/>
              </a:spcBef>
              <a:spcAft>
                <a:spcPts val="0"/>
              </a:spcAft>
              <a:buClr>
                <a:schemeClr val="dk1"/>
              </a:buClr>
              <a:buSzPts val="1100"/>
              <a:buFont typeface="Arial"/>
              <a:buNone/>
            </a:pPr>
            <a:r>
              <a:t/>
            </a:r>
            <a:endParaRPr sz="3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2500">
                <a:latin typeface="Ubuntu"/>
                <a:ea typeface="Ubuntu"/>
                <a:cs typeface="Ubuntu"/>
                <a:sym typeface="Ubuntu"/>
              </a:rPr>
              <a:t>Multi sensitive people</a:t>
            </a:r>
            <a:endParaRPr sz="4100"/>
          </a:p>
        </p:txBody>
      </p:sp>
      <p:sp>
        <p:nvSpPr>
          <p:cNvPr id="168" name="Google Shape;168;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Always worse with stress, and always changing.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Vary their foods, never eat the same thing every day</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Pacify Vata (breathing/yoga, calm, no stimulants, no raw food)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These are the people who say they can only eat three different foods, and they can't go out to eat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Usually a primary, original food intolerance that they have ignored, and this has gone on to cause such irritation of the gut that they end up with a leaky gut and a very weak and inflamed digestive system plus poor metabolic/liver function.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Determine the intolerances, work out the primary if possible - remove from diet</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 remove most other inflammatory foods (gluten, sugar, pork, oranges, tea, coffee, alcohol);</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 treat the leaky gut (althaea, agrimonia, calendula, L-glutamine);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remove NSAIDS if they are taking them; treat dysbiosis; treat liver</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give probiotics or fermented foods - caution with histamine</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digestive spices and/or bitters to improve digestion; caution with herbs, they may react, use drop doses</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Vit D and omega 3's increase the reactivity threshold and are anti inflammatory;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alteratives and lymphatic herbs suitable for the individual to clean up the body so it can get working again.</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Ubuntu"/>
              <a:ea typeface="Ubuntu"/>
              <a:cs typeface="Ubuntu"/>
              <a:sym typeface="Ubuntu"/>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Leaky gut and inflammation</a:t>
            </a:r>
            <a:endParaRPr/>
          </a:p>
        </p:txBody>
      </p:sp>
      <p:sp>
        <p:nvSpPr>
          <p:cNvPr id="174" name="Google Shape;174;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sz="1400">
                <a:solidFill>
                  <a:srgbClr val="303030"/>
                </a:solidFill>
                <a:highlight>
                  <a:srgbClr val="FFFFFF"/>
                </a:highlight>
                <a:latin typeface="Ubuntu"/>
                <a:ea typeface="Ubuntu"/>
                <a:cs typeface="Ubuntu"/>
                <a:sym typeface="Ubuntu"/>
              </a:rPr>
              <a:t>Chronic inflammation-&gt; tight junctions between GI cells widen, allowing larger molecules to pass through = foreign antigens -&gt; triggers immune system to start inflammatory process and create antibodies against them -&gt; new inflammation  creates yet more food sensitivities. </a:t>
            </a:r>
            <a:endParaRPr sz="14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t/>
            </a:r>
            <a:endParaRPr sz="14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b="1" lang="en-GB" sz="1400">
                <a:solidFill>
                  <a:srgbClr val="303030"/>
                </a:solidFill>
                <a:highlight>
                  <a:srgbClr val="FFFFFF"/>
                </a:highlight>
                <a:latin typeface="Ubuntu"/>
                <a:ea typeface="Ubuntu"/>
                <a:cs typeface="Ubuntu"/>
                <a:sym typeface="Ubuntu"/>
              </a:rPr>
              <a:t>food sensitivities are a cause of, and a result of, increased intestinal permeability. </a:t>
            </a:r>
            <a:endParaRPr b="1" sz="14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4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lang="en-GB" sz="1400">
                <a:solidFill>
                  <a:srgbClr val="303030"/>
                </a:solidFill>
                <a:highlight>
                  <a:srgbClr val="FFFFFF"/>
                </a:highlight>
                <a:latin typeface="Ubuntu"/>
                <a:ea typeface="Ubuntu"/>
                <a:cs typeface="Ubuntu"/>
                <a:sym typeface="Ubuntu"/>
              </a:rPr>
              <a:t>Digestive capacity decreases -&gt; bloating, reflux, gas and feelings of fullness  </a:t>
            </a:r>
            <a:endParaRPr sz="14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lang="en-GB" sz="1400">
                <a:solidFill>
                  <a:srgbClr val="303030"/>
                </a:solidFill>
                <a:highlight>
                  <a:srgbClr val="FFFFFF"/>
                </a:highlight>
                <a:latin typeface="Ubuntu"/>
                <a:ea typeface="Ubuntu"/>
                <a:cs typeface="Ubuntu"/>
                <a:sym typeface="Ubuntu"/>
              </a:rPr>
              <a:t>Impact on microbiome, liver, nutrient availability for the immune system, chronic inflammation </a:t>
            </a:r>
            <a:endParaRPr sz="14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200">
              <a:solidFill>
                <a:srgbClr val="303030"/>
              </a:solidFill>
              <a:highlight>
                <a:schemeClr val="lt1"/>
              </a:highlight>
              <a:latin typeface="Ubuntu"/>
              <a:ea typeface="Ubuntu"/>
              <a:cs typeface="Ubuntu"/>
              <a:sym typeface="Ubuntu"/>
            </a:endParaRPr>
          </a:p>
          <a:p>
            <a:pPr indent="0" lvl="0" marL="0" rtl="0" algn="l">
              <a:spcBef>
                <a:spcPts val="0"/>
              </a:spcBef>
              <a:spcAft>
                <a:spcPts val="0"/>
              </a:spcAft>
              <a:buClr>
                <a:schemeClr val="dk1"/>
              </a:buClr>
              <a:buSzPts val="1100"/>
              <a:buFont typeface="Arial"/>
              <a:buNone/>
            </a:pPr>
            <a:r>
              <a:t/>
            </a:r>
            <a:endParaRPr sz="1091">
              <a:solidFill>
                <a:srgbClr val="303030"/>
              </a:solidFill>
              <a:highlight>
                <a:schemeClr val="lt1"/>
              </a:highlight>
              <a:latin typeface="Ubuntu"/>
              <a:ea typeface="Ubuntu"/>
              <a:cs typeface="Ubuntu"/>
              <a:sym typeface="Ubuntu"/>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Leaky gut and inflammation</a:t>
            </a:r>
            <a:endParaRPr/>
          </a:p>
        </p:txBody>
      </p:sp>
      <p:sp>
        <p:nvSpPr>
          <p:cNvPr id="180" name="Google Shape;180;p34"/>
          <p:cNvSpPr txBox="1"/>
          <p:nvPr>
            <p:ph idx="1" type="body"/>
          </p:nvPr>
        </p:nvSpPr>
        <p:spPr>
          <a:xfrm>
            <a:off x="311700" y="1152475"/>
            <a:ext cx="8520600" cy="36258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GB" sz="1200">
                <a:solidFill>
                  <a:schemeClr val="accent2"/>
                </a:solidFill>
                <a:highlight>
                  <a:schemeClr val="lt1"/>
                </a:highlight>
                <a:latin typeface="Ubuntu"/>
                <a:ea typeface="Ubuntu"/>
                <a:cs typeface="Ubuntu"/>
                <a:sym typeface="Ubuntu"/>
              </a:rPr>
              <a:t>Bacterial endotoxin = lipopolysaccharide LPS from cell walls of gram negative bacteria found in large numbers in the gut, the gums and other tissue when there is bacterial infection or dysbiosis. When they remain in the intestines they don’t cause a problem, but when the bacteria die off and there is a degree of gut leakiness, then the released LPS can move through the intestinal wall and into the bloodstream where they will initiate inflammation. There is evidence to show that this process is important in the development of inflammation linked with obesity and diabetes, and may be a major cause overall of chronic inflammation </a:t>
            </a:r>
            <a:endParaRPr sz="1200">
              <a:solidFill>
                <a:schemeClr val="accent2"/>
              </a:solidFill>
              <a:highlight>
                <a:schemeClr val="lt1"/>
              </a:highlight>
              <a:latin typeface="Ubuntu"/>
              <a:ea typeface="Ubuntu"/>
              <a:cs typeface="Ubuntu"/>
              <a:sym typeface="Ubuntu"/>
            </a:endParaRPr>
          </a:p>
          <a:p>
            <a:pPr indent="0" lvl="0" marL="0" rtl="0" algn="l">
              <a:lnSpc>
                <a:spcPct val="100000"/>
              </a:lnSpc>
              <a:spcBef>
                <a:spcPts val="0"/>
              </a:spcBef>
              <a:spcAft>
                <a:spcPts val="0"/>
              </a:spcAft>
              <a:buNone/>
            </a:pPr>
            <a:r>
              <a:rPr lang="en-GB" sz="800">
                <a:solidFill>
                  <a:srgbClr val="222222"/>
                </a:solidFill>
                <a:highlight>
                  <a:schemeClr val="lt1"/>
                </a:highlight>
                <a:latin typeface="Ubuntu"/>
                <a:ea typeface="Ubuntu"/>
                <a:cs typeface="Ubuntu"/>
                <a:sym typeface="Ubuntu"/>
              </a:rPr>
              <a:t>P.D.Cani, et al Metabolic endotoxemia initiates obesity and insulin resistance. </a:t>
            </a:r>
            <a:r>
              <a:rPr i="1" lang="en-GB" sz="800">
                <a:solidFill>
                  <a:srgbClr val="222222"/>
                </a:solidFill>
                <a:highlight>
                  <a:schemeClr val="lt1"/>
                </a:highlight>
                <a:latin typeface="Ubuntu"/>
                <a:ea typeface="Ubuntu"/>
                <a:cs typeface="Ubuntu"/>
                <a:sym typeface="Ubuntu"/>
              </a:rPr>
              <a:t>Diabetes. </a:t>
            </a:r>
            <a:r>
              <a:rPr lang="en-GB" sz="800">
                <a:solidFill>
                  <a:srgbClr val="222222"/>
                </a:solidFill>
                <a:highlight>
                  <a:schemeClr val="lt1"/>
                </a:highlight>
                <a:latin typeface="Ubuntu"/>
                <a:ea typeface="Ubuntu"/>
                <a:cs typeface="Ubuntu"/>
                <a:sym typeface="Ubuntu"/>
              </a:rPr>
              <a:t>2007 Jul;56(7):1761-72. </a:t>
            </a:r>
            <a:endParaRPr sz="800">
              <a:solidFill>
                <a:srgbClr val="222222"/>
              </a:solidFill>
              <a:highlight>
                <a:schemeClr val="lt1"/>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800">
              <a:solidFill>
                <a:srgbClr val="222222"/>
              </a:solidFill>
              <a:highlight>
                <a:schemeClr val="lt1"/>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chemeClr val="accent2"/>
                </a:solidFill>
                <a:highlight>
                  <a:schemeClr val="lt1"/>
                </a:highlight>
                <a:latin typeface="Ubuntu"/>
                <a:ea typeface="Ubuntu"/>
                <a:cs typeface="Ubuntu"/>
                <a:sym typeface="Ubuntu"/>
              </a:rPr>
              <a:t>LPS cross blood-brain barrier -&gt; neurodegeneration </a:t>
            </a:r>
            <a:endParaRPr sz="1200">
              <a:solidFill>
                <a:schemeClr val="accent2"/>
              </a:solidFill>
              <a:highlight>
                <a:schemeClr val="lt1"/>
              </a:highlight>
              <a:latin typeface="Ubuntu"/>
              <a:ea typeface="Ubuntu"/>
              <a:cs typeface="Ubuntu"/>
              <a:sym typeface="Ubuntu"/>
            </a:endParaRPr>
          </a:p>
          <a:p>
            <a:pPr indent="0" lvl="0" marL="0" rtl="0" algn="l">
              <a:lnSpc>
                <a:spcPct val="100000"/>
              </a:lnSpc>
              <a:spcBef>
                <a:spcPts val="0"/>
              </a:spcBef>
              <a:spcAft>
                <a:spcPts val="0"/>
              </a:spcAft>
              <a:buNone/>
            </a:pPr>
            <a:r>
              <a:rPr lang="en-GB" sz="1000">
                <a:solidFill>
                  <a:srgbClr val="222222"/>
                </a:solidFill>
                <a:highlight>
                  <a:schemeClr val="lt1"/>
                </a:highlight>
                <a:latin typeface="Ubuntu"/>
                <a:ea typeface="Ubuntu"/>
                <a:cs typeface="Ubuntu"/>
                <a:sym typeface="Ubuntu"/>
              </a:rPr>
              <a:t> </a:t>
            </a:r>
            <a:r>
              <a:rPr lang="en-GB" sz="800">
                <a:solidFill>
                  <a:srgbClr val="222222"/>
                </a:solidFill>
                <a:highlight>
                  <a:schemeClr val="lt1"/>
                </a:highlight>
                <a:latin typeface="Ubuntu"/>
                <a:ea typeface="Ubuntu"/>
                <a:cs typeface="Ubuntu"/>
                <a:sym typeface="Ubuntu"/>
              </a:rPr>
              <a:t>G.C. Brown The endotoxin hypothesis of neurodegeneration. </a:t>
            </a:r>
            <a:r>
              <a:rPr i="1" lang="en-GB" sz="800">
                <a:solidFill>
                  <a:srgbClr val="222222"/>
                </a:solidFill>
                <a:highlight>
                  <a:schemeClr val="lt1"/>
                </a:highlight>
                <a:latin typeface="Ubuntu"/>
                <a:ea typeface="Ubuntu"/>
                <a:cs typeface="Ubuntu"/>
                <a:sym typeface="Ubuntu"/>
              </a:rPr>
              <a:t>J Neuroinflammation</a:t>
            </a:r>
            <a:r>
              <a:rPr lang="en-GB" sz="800">
                <a:solidFill>
                  <a:srgbClr val="222222"/>
                </a:solidFill>
                <a:highlight>
                  <a:schemeClr val="lt1"/>
                </a:highlight>
                <a:latin typeface="Ubuntu"/>
                <a:ea typeface="Ubuntu"/>
                <a:cs typeface="Ubuntu"/>
                <a:sym typeface="Ubuntu"/>
              </a:rPr>
              <a:t> 16, 180 (2019). </a:t>
            </a:r>
            <a:r>
              <a:rPr lang="en-GB" sz="1000">
                <a:solidFill>
                  <a:schemeClr val="accent2"/>
                </a:solidFill>
                <a:highlight>
                  <a:schemeClr val="lt1"/>
                </a:highlight>
                <a:latin typeface="Ubuntu"/>
                <a:ea typeface="Ubuntu"/>
                <a:cs typeface="Ubuntu"/>
                <a:sym typeface="Ubuntu"/>
              </a:rPr>
              <a:t> </a:t>
            </a:r>
            <a:r>
              <a:rPr lang="en-GB" sz="800">
                <a:solidFill>
                  <a:schemeClr val="accent2"/>
                </a:solidFill>
                <a:highlight>
                  <a:schemeClr val="lt1"/>
                </a:highlight>
                <a:latin typeface="Ubuntu"/>
                <a:ea typeface="Ubuntu"/>
                <a:cs typeface="Ubuntu"/>
                <a:sym typeface="Ubuntu"/>
              </a:rPr>
              <a:t>X.Peng et al Blood-Brain Barrier Disruption by Lipopolysaccharide and Sepsis-Associated Encephalopathy. Front Cell Infect Microbiol. 2021 Nov 4;11:768108</a:t>
            </a:r>
            <a:endParaRPr sz="800">
              <a:solidFill>
                <a:schemeClr val="accent2"/>
              </a:solidFill>
              <a:highlight>
                <a:schemeClr val="lt1"/>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800">
              <a:solidFill>
                <a:schemeClr val="accent2"/>
              </a:solidFill>
              <a:highlight>
                <a:schemeClr val="lt1"/>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chemeClr val="accent2"/>
                </a:solidFill>
                <a:highlight>
                  <a:schemeClr val="lt1"/>
                </a:highlight>
                <a:latin typeface="Ubuntu"/>
                <a:ea typeface="Ubuntu"/>
                <a:cs typeface="Ubuntu"/>
                <a:sym typeface="Ubuntu"/>
              </a:rPr>
              <a:t>The liver also involved in this as it has to detoxify LPS from the bloodstream. When the liver is compromised it cannot produce enough bile which is needed to control gram negative bacteria in the colon, resulting in more LPS production, more leaky gut and a vicious circle. </a:t>
            </a:r>
            <a:endParaRPr sz="1200">
              <a:solidFill>
                <a:schemeClr val="accent2"/>
              </a:solidFill>
              <a:highlight>
                <a:schemeClr val="lt1"/>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accent2"/>
              </a:solidFill>
              <a:highlight>
                <a:schemeClr val="lt1"/>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rgbClr val="303030"/>
                </a:solidFill>
                <a:highlight>
                  <a:schemeClr val="lt1"/>
                </a:highlight>
                <a:latin typeface="Ubuntu"/>
                <a:ea typeface="Ubuntu"/>
                <a:cs typeface="Ubuntu"/>
                <a:sym typeface="Ubuntu"/>
              </a:rPr>
              <a:t>Involved in development of autoimmunity, all inflammatory gut disorders</a:t>
            </a:r>
            <a:endParaRPr sz="1200">
              <a:solidFill>
                <a:srgbClr val="303030"/>
              </a:solidFill>
              <a:highlight>
                <a:schemeClr val="lt1"/>
              </a:highlight>
              <a:latin typeface="Ubuntu"/>
              <a:ea typeface="Ubuntu"/>
              <a:cs typeface="Ubuntu"/>
              <a:sym typeface="Ubuntu"/>
            </a:endParaRPr>
          </a:p>
          <a:p>
            <a:pPr indent="0" lvl="0" marL="0" rtl="0" algn="l">
              <a:lnSpc>
                <a:spcPct val="100000"/>
              </a:lnSpc>
              <a:spcBef>
                <a:spcPts val="0"/>
              </a:spcBef>
              <a:spcAft>
                <a:spcPts val="0"/>
              </a:spcAft>
              <a:buNone/>
            </a:pPr>
            <a:r>
              <a:t/>
            </a:r>
            <a:endParaRPr sz="1200">
              <a:solidFill>
                <a:srgbClr val="303030"/>
              </a:solidFill>
              <a:highlight>
                <a:schemeClr val="lt1"/>
              </a:highlight>
              <a:latin typeface="Ubuntu"/>
              <a:ea typeface="Ubuntu"/>
              <a:cs typeface="Ubuntu"/>
              <a:sym typeface="Ubuntu"/>
            </a:endParaRPr>
          </a:p>
          <a:p>
            <a:pPr indent="0" lvl="0" marL="0" rtl="0" algn="l">
              <a:spcBef>
                <a:spcPts val="0"/>
              </a:spcBef>
              <a:spcAft>
                <a:spcPts val="0"/>
              </a:spcAft>
              <a:buNone/>
            </a:pPr>
            <a:r>
              <a:rPr lang="en-GB" sz="1200">
                <a:solidFill>
                  <a:schemeClr val="accent2"/>
                </a:solidFill>
                <a:highlight>
                  <a:schemeClr val="lt1"/>
                </a:highlight>
                <a:latin typeface="Ubuntu"/>
                <a:ea typeface="Ubuntu"/>
                <a:cs typeface="Ubuntu"/>
                <a:sym typeface="Ubuntu"/>
              </a:rPr>
              <a:t>Cardamom significantly decreases secretion of inflammatory mediators secreted by lipopolysaccharide-stimulated macrophages. </a:t>
            </a:r>
            <a:r>
              <a:rPr lang="en-GB" sz="1000">
                <a:solidFill>
                  <a:srgbClr val="222222"/>
                </a:solidFill>
                <a:highlight>
                  <a:schemeClr val="lt1"/>
                </a:highlight>
                <a:latin typeface="Ubuntu"/>
                <a:ea typeface="Ubuntu"/>
                <a:cs typeface="Ubuntu"/>
                <a:sym typeface="Ubuntu"/>
              </a:rPr>
              <a:t> </a:t>
            </a:r>
            <a:endParaRPr sz="1000">
              <a:solidFill>
                <a:srgbClr val="222222"/>
              </a:solidFill>
              <a:highlight>
                <a:schemeClr val="lt1"/>
              </a:highlight>
              <a:latin typeface="Ubuntu"/>
              <a:ea typeface="Ubuntu"/>
              <a:cs typeface="Ubuntu"/>
              <a:sym typeface="Ubuntu"/>
            </a:endParaRPr>
          </a:p>
          <a:p>
            <a:pPr indent="0" lvl="0" marL="0" rtl="0" algn="l">
              <a:spcBef>
                <a:spcPts val="0"/>
              </a:spcBef>
              <a:spcAft>
                <a:spcPts val="0"/>
              </a:spcAft>
              <a:buClr>
                <a:schemeClr val="dk1"/>
              </a:buClr>
              <a:buSzPts val="1100"/>
              <a:buFont typeface="Arial"/>
              <a:buNone/>
            </a:pPr>
            <a:r>
              <a:rPr lang="en-GB" sz="791">
                <a:solidFill>
                  <a:srgbClr val="222222"/>
                </a:solidFill>
                <a:highlight>
                  <a:schemeClr val="lt1"/>
                </a:highlight>
                <a:latin typeface="Ubuntu"/>
                <a:ea typeface="Ubuntu"/>
                <a:cs typeface="Ubuntu"/>
                <a:sym typeface="Ubuntu"/>
              </a:rPr>
              <a:t>M.Souissi et al. Antibacterial and anti-inflammatory activities of cardamom (Elettaria cardamomum) extracts: Potential therapeutic benefits for periodontal infections. </a:t>
            </a:r>
            <a:r>
              <a:rPr i="1" lang="en-GB" sz="791">
                <a:solidFill>
                  <a:srgbClr val="222222"/>
                </a:solidFill>
                <a:highlight>
                  <a:schemeClr val="lt1"/>
                </a:highlight>
                <a:latin typeface="Ubuntu"/>
                <a:ea typeface="Ubuntu"/>
                <a:cs typeface="Ubuntu"/>
                <a:sym typeface="Ubuntu"/>
              </a:rPr>
              <a:t>Anaerobe</a:t>
            </a:r>
            <a:r>
              <a:rPr lang="en-GB" sz="791">
                <a:solidFill>
                  <a:srgbClr val="222222"/>
                </a:solidFill>
                <a:highlight>
                  <a:schemeClr val="lt1"/>
                </a:highlight>
                <a:latin typeface="Ubuntu"/>
                <a:ea typeface="Ubuntu"/>
                <a:cs typeface="Ubuntu"/>
                <a:sym typeface="Ubuntu"/>
              </a:rPr>
              <a:t>. 2020 Feb;61:102089.</a:t>
            </a:r>
            <a:endParaRPr sz="1100">
              <a:solidFill>
                <a:srgbClr val="303030"/>
              </a:solidFill>
              <a:highlight>
                <a:schemeClr val="lt1"/>
              </a:highlight>
              <a:latin typeface="Ubuntu"/>
              <a:ea typeface="Ubuntu"/>
              <a:cs typeface="Ubuntu"/>
              <a:sym typeface="Ubuntu"/>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solutions</a:t>
            </a:r>
            <a:endParaRPr/>
          </a:p>
        </p:txBody>
      </p:sp>
      <p:sp>
        <p:nvSpPr>
          <p:cNvPr id="186" name="Google Shape;186;p35"/>
          <p:cNvSpPr txBox="1"/>
          <p:nvPr>
            <p:ph idx="1" type="body"/>
          </p:nvPr>
        </p:nvSpPr>
        <p:spPr>
          <a:xfrm>
            <a:off x="311700" y="1017725"/>
            <a:ext cx="5259900" cy="35511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GB" sz="2254">
                <a:solidFill>
                  <a:srgbClr val="000000"/>
                </a:solidFill>
                <a:latin typeface="Ubuntu"/>
                <a:ea typeface="Ubuntu"/>
                <a:cs typeface="Ubuntu"/>
                <a:sym typeface="Ubuntu"/>
              </a:rPr>
              <a:t>Alteratives</a:t>
            </a:r>
            <a:r>
              <a:rPr lang="en-GB" sz="2254">
                <a:solidFill>
                  <a:srgbClr val="000000"/>
                </a:solidFill>
                <a:latin typeface="Ubuntu"/>
                <a:ea typeface="Ubuntu"/>
                <a:cs typeface="Ubuntu"/>
                <a:sym typeface="Ubuntu"/>
              </a:rPr>
              <a:t> </a:t>
            </a:r>
            <a:r>
              <a:rPr lang="en-GB" sz="2254"/>
              <a:t>- </a:t>
            </a:r>
            <a:endParaRPr sz="2254"/>
          </a:p>
          <a:p>
            <a:pPr indent="0" lvl="0" marL="0" rtl="0" algn="l">
              <a:spcBef>
                <a:spcPts val="0"/>
              </a:spcBef>
              <a:spcAft>
                <a:spcPts val="0"/>
              </a:spcAft>
              <a:buNone/>
            </a:pPr>
            <a:r>
              <a:rPr lang="en-GB" sz="1654">
                <a:solidFill>
                  <a:schemeClr val="dk1"/>
                </a:solidFill>
                <a:latin typeface="Ubuntu"/>
                <a:ea typeface="Ubuntu"/>
                <a:cs typeface="Ubuntu"/>
                <a:sym typeface="Ubuntu"/>
              </a:rPr>
              <a:t>a true alterative/depurative herb is one that not only cleanses and detoxifies, but also facilitates proper nutrient assimilation and which has a normalizing action on overall physiology</a:t>
            </a:r>
            <a:endParaRPr sz="1654">
              <a:solidFill>
                <a:schemeClr val="dk1"/>
              </a:solidFill>
              <a:latin typeface="Ubuntu"/>
              <a:ea typeface="Ubuntu"/>
              <a:cs typeface="Ubuntu"/>
              <a:sym typeface="Ubuntu"/>
            </a:endParaRPr>
          </a:p>
          <a:p>
            <a:pPr indent="0" lvl="0" marL="0" rtl="0" algn="l">
              <a:spcBef>
                <a:spcPts val="0"/>
              </a:spcBef>
              <a:spcAft>
                <a:spcPts val="0"/>
              </a:spcAft>
              <a:buNone/>
            </a:pPr>
            <a:r>
              <a:rPr lang="en-GB" sz="1525">
                <a:solidFill>
                  <a:schemeClr val="dk1"/>
                </a:solidFill>
                <a:latin typeface="Ubuntu"/>
                <a:ea typeface="Ubuntu"/>
                <a:cs typeface="Ubuntu"/>
                <a:sym typeface="Ubuntu"/>
              </a:rPr>
              <a:t> </a:t>
            </a:r>
            <a:r>
              <a:rPr lang="en-GB" sz="1125">
                <a:solidFill>
                  <a:schemeClr val="dk1"/>
                </a:solidFill>
                <a:highlight>
                  <a:srgbClr val="FFFFFF"/>
                </a:highlight>
                <a:latin typeface="Ubuntu"/>
                <a:ea typeface="Ubuntu"/>
                <a:cs typeface="Ubuntu"/>
                <a:sym typeface="Ubuntu"/>
              </a:rPr>
              <a:t>Ed Smith </a:t>
            </a:r>
            <a:r>
              <a:rPr lang="en-GB" sz="1125">
                <a:solidFill>
                  <a:schemeClr val="dk1"/>
                </a:solidFill>
                <a:uFill>
                  <a:noFill/>
                </a:uFill>
                <a:latin typeface="Ubuntu"/>
                <a:ea typeface="Ubuntu"/>
                <a:cs typeface="Ubuntu"/>
                <a:sym typeface="Ubuntu"/>
                <a:hlinkClick r:id="rId3">
                  <a:extLst>
                    <a:ext uri="{A12FA001-AC4F-418D-AE19-62706E023703}">
                      <ahyp:hlinkClr val="tx"/>
                    </a:ext>
                  </a:extLst>
                </a:hlinkClick>
              </a:rPr>
              <a:t>http://www.herbaled.org/Education/Articles/alteratives2.html</a:t>
            </a:r>
            <a:endParaRPr sz="1925"/>
          </a:p>
          <a:p>
            <a:pPr indent="0" lvl="0" marL="0" rtl="0" algn="l">
              <a:spcBef>
                <a:spcPts val="0"/>
              </a:spcBef>
              <a:spcAft>
                <a:spcPts val="0"/>
              </a:spcAft>
              <a:buNone/>
            </a:pPr>
            <a:r>
              <a:t/>
            </a:r>
            <a:endParaRPr sz="1925"/>
          </a:p>
          <a:p>
            <a:pPr indent="0" lvl="0" marL="0" rtl="0" algn="l">
              <a:spcBef>
                <a:spcPts val="0"/>
              </a:spcBef>
              <a:spcAft>
                <a:spcPts val="0"/>
              </a:spcAft>
              <a:buNone/>
            </a:pPr>
            <a:r>
              <a:rPr lang="en-GB" sz="1654">
                <a:solidFill>
                  <a:srgbClr val="000000"/>
                </a:solidFill>
                <a:latin typeface="Ubuntu"/>
                <a:ea typeface="Ubuntu"/>
                <a:cs typeface="Ubuntu"/>
                <a:sym typeface="Ubuntu"/>
              </a:rPr>
              <a:t>Achillea, agrimonia, arctium, berberis, calendula, carbenia, cynara, rumex, taraxacum…</a:t>
            </a:r>
            <a:endParaRPr sz="1654">
              <a:solidFill>
                <a:srgbClr val="000000"/>
              </a:solidFill>
              <a:latin typeface="Ubuntu"/>
              <a:ea typeface="Ubuntu"/>
              <a:cs typeface="Ubuntu"/>
              <a:sym typeface="Ubuntu"/>
            </a:endParaRPr>
          </a:p>
          <a:p>
            <a:pPr indent="0" lvl="0" marL="0" rtl="0" algn="l">
              <a:spcBef>
                <a:spcPts val="0"/>
              </a:spcBef>
              <a:spcAft>
                <a:spcPts val="0"/>
              </a:spcAft>
              <a:buNone/>
            </a:pPr>
            <a:r>
              <a:t/>
            </a:r>
            <a:endParaRPr sz="1654">
              <a:solidFill>
                <a:srgbClr val="000000"/>
              </a:solidFill>
              <a:latin typeface="Ubuntu"/>
              <a:ea typeface="Ubuntu"/>
              <a:cs typeface="Ubuntu"/>
              <a:sym typeface="Ubuntu"/>
            </a:endParaRPr>
          </a:p>
          <a:p>
            <a:pPr indent="0" lvl="0" marL="0" rtl="0" algn="l">
              <a:lnSpc>
                <a:spcPct val="100000"/>
              </a:lnSpc>
              <a:spcBef>
                <a:spcPts val="0"/>
              </a:spcBef>
              <a:spcAft>
                <a:spcPts val="0"/>
              </a:spcAft>
              <a:buClr>
                <a:schemeClr val="dk1"/>
              </a:buClr>
              <a:buSzPct val="66473"/>
              <a:buFont typeface="Arial"/>
              <a:buNone/>
            </a:pPr>
            <a:r>
              <a:rPr lang="en-GB" sz="1654">
                <a:solidFill>
                  <a:schemeClr val="dk1"/>
                </a:solidFill>
                <a:latin typeface="Ubuntu"/>
                <a:ea typeface="Ubuntu"/>
                <a:cs typeface="Ubuntu"/>
                <a:sym typeface="Ubuntu"/>
              </a:rPr>
              <a:t>From an Ayurvedic viewpoint allergy or intolerance is only possible if the body, and particularly the digestion, is weak. Ayurveda teaches that with strong digestive fire there will be no allergy so treatment will be to rectify this. Hence trikatu, the pungent heating digestive mix of ginger, long pepper and black pepper; aniseed can be used instead of long pepper which cools it a bit, or   </a:t>
            </a:r>
            <a:endParaRPr sz="1654">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ct val="66473"/>
              <a:buFont typeface="Arial"/>
              <a:buNone/>
            </a:pPr>
            <a:r>
              <a:rPr lang="en-GB" sz="1654">
                <a:solidFill>
                  <a:schemeClr val="dk1"/>
                </a:solidFill>
                <a:latin typeface="Ubuntu"/>
                <a:ea typeface="Ubuntu"/>
                <a:cs typeface="Ubuntu"/>
                <a:sym typeface="Ubuntu"/>
              </a:rPr>
              <a:t>cooling and clearing herbs are needed such as coriander, aloe vera juice, gentian and fennel. Also bitters (more later).</a:t>
            </a:r>
            <a:endParaRPr sz="1654">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ct val="91666"/>
              <a:buFont typeface="Arial"/>
              <a:buNone/>
            </a:pPr>
            <a:r>
              <a:t/>
            </a:r>
            <a:endParaRPr sz="1200" u="sng">
              <a:solidFill>
                <a:schemeClr val="dk1"/>
              </a:solidFill>
              <a:latin typeface="Ubuntu"/>
              <a:ea typeface="Ubuntu"/>
              <a:cs typeface="Ubuntu"/>
              <a:sym typeface="Ubuntu"/>
            </a:endParaRPr>
          </a:p>
          <a:p>
            <a:pPr indent="0" lvl="0" marL="0" rtl="0" algn="l">
              <a:spcBef>
                <a:spcPts val="0"/>
              </a:spcBef>
              <a:spcAft>
                <a:spcPts val="1200"/>
              </a:spcAft>
              <a:buNone/>
            </a:pPr>
            <a:r>
              <a:t/>
            </a:r>
            <a:endParaRPr sz="1600"/>
          </a:p>
        </p:txBody>
      </p:sp>
      <p:pic>
        <p:nvPicPr>
          <p:cNvPr id="187" name="Google Shape;187;p35"/>
          <p:cNvPicPr preferRelativeResize="0"/>
          <p:nvPr/>
        </p:nvPicPr>
        <p:blipFill>
          <a:blip r:embed="rId4">
            <a:alphaModFix/>
          </a:blip>
          <a:stretch>
            <a:fillRect/>
          </a:stretch>
        </p:blipFill>
        <p:spPr>
          <a:xfrm>
            <a:off x="5622300" y="1095425"/>
            <a:ext cx="3284675" cy="2928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Treating the gut</a:t>
            </a:r>
            <a:endParaRPr/>
          </a:p>
        </p:txBody>
      </p:sp>
      <p:sp>
        <p:nvSpPr>
          <p:cNvPr id="193" name="Google Shape;193;p36"/>
          <p:cNvSpPr txBox="1"/>
          <p:nvPr>
            <p:ph idx="1" type="body"/>
          </p:nvPr>
        </p:nvSpPr>
        <p:spPr>
          <a:xfrm>
            <a:off x="311700" y="1074000"/>
            <a:ext cx="5613600" cy="34950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0"/>
              </a:spcBef>
              <a:spcAft>
                <a:spcPts val="0"/>
              </a:spcAft>
              <a:buClr>
                <a:schemeClr val="dk1"/>
              </a:buClr>
              <a:buSzPct val="91666"/>
              <a:buFont typeface="Arial"/>
              <a:buNone/>
            </a:pPr>
            <a:r>
              <a:rPr lang="en-GB" sz="1200">
                <a:solidFill>
                  <a:srgbClr val="303030"/>
                </a:solidFill>
                <a:highlight>
                  <a:srgbClr val="FFFFFF"/>
                </a:highlight>
                <a:latin typeface="Ubuntu"/>
                <a:ea typeface="Ubuntu"/>
                <a:cs typeface="Ubuntu"/>
                <a:sym typeface="Ubuntu"/>
              </a:rPr>
              <a:t>Healing a leaky gut </a:t>
            </a:r>
            <a:r>
              <a:rPr b="1" lang="en-GB" sz="1200">
                <a:solidFill>
                  <a:srgbClr val="303030"/>
                </a:solidFill>
                <a:highlight>
                  <a:srgbClr val="FFFFFF"/>
                </a:highlight>
                <a:latin typeface="Ubuntu"/>
                <a:ea typeface="Ubuntu"/>
                <a:cs typeface="Ubuntu"/>
                <a:sym typeface="Ubuntu"/>
              </a:rPr>
              <a:t>must</a:t>
            </a:r>
            <a:r>
              <a:rPr lang="en-GB" sz="1200">
                <a:solidFill>
                  <a:srgbClr val="303030"/>
                </a:solidFill>
                <a:highlight>
                  <a:srgbClr val="FFFFFF"/>
                </a:highlight>
                <a:latin typeface="Ubuntu"/>
                <a:ea typeface="Ubuntu"/>
                <a:cs typeface="Ubuntu"/>
                <a:sym typeface="Ubuntu"/>
              </a:rPr>
              <a:t> commence with a good diet, with no inflammatory foods.</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rgbClr val="303030"/>
                </a:solidFill>
                <a:highlight>
                  <a:srgbClr val="FFFFFF"/>
                </a:highlight>
                <a:latin typeface="Ubuntu"/>
                <a:ea typeface="Ubuntu"/>
                <a:cs typeface="Ubuntu"/>
                <a:sym typeface="Ubuntu"/>
              </a:rPr>
              <a:t> Mucilaginous polysaccharides such as </a:t>
            </a:r>
            <a:r>
              <a:rPr i="1" lang="en-GB" sz="1200">
                <a:solidFill>
                  <a:srgbClr val="303030"/>
                </a:solidFill>
                <a:highlight>
                  <a:srgbClr val="FFFFFF"/>
                </a:highlight>
                <a:latin typeface="Ubuntu"/>
                <a:ea typeface="Ubuntu"/>
                <a:cs typeface="Ubuntu"/>
                <a:sym typeface="Ubuntu"/>
              </a:rPr>
              <a:t>Aloe vera, </a:t>
            </a:r>
            <a:r>
              <a:rPr lang="en-GB" sz="1200">
                <a:solidFill>
                  <a:srgbClr val="303030"/>
                </a:solidFill>
                <a:highlight>
                  <a:srgbClr val="FFFFFF"/>
                </a:highlight>
                <a:latin typeface="Ubuntu"/>
                <a:ea typeface="Ubuntu"/>
                <a:cs typeface="Ubuntu"/>
                <a:sym typeface="Ubuntu"/>
              </a:rPr>
              <a:t> marshmallow root </a:t>
            </a:r>
            <a:r>
              <a:rPr i="1" lang="en-GB" sz="1200">
                <a:solidFill>
                  <a:srgbClr val="303030"/>
                </a:solidFill>
                <a:highlight>
                  <a:srgbClr val="FFFFFF"/>
                </a:highlight>
                <a:latin typeface="Ubuntu"/>
                <a:ea typeface="Ubuntu"/>
                <a:cs typeface="Ubuntu"/>
                <a:sym typeface="Ubuntu"/>
              </a:rPr>
              <a:t>Althaea officinalis</a:t>
            </a:r>
            <a:r>
              <a:rPr lang="en-GB" sz="1200">
                <a:solidFill>
                  <a:srgbClr val="303030"/>
                </a:solidFill>
                <a:highlight>
                  <a:srgbClr val="FFFFFF"/>
                </a:highlight>
                <a:latin typeface="Ubuntu"/>
                <a:ea typeface="Ubuntu"/>
                <a:cs typeface="Ubuntu"/>
                <a:sym typeface="Ubuntu"/>
              </a:rPr>
              <a:t>, and slippery elm  </a:t>
            </a:r>
            <a:r>
              <a:rPr i="1" lang="en-GB" sz="1200">
                <a:solidFill>
                  <a:srgbClr val="303030"/>
                </a:solidFill>
                <a:highlight>
                  <a:srgbClr val="FFFFFF"/>
                </a:highlight>
                <a:latin typeface="Ubuntu"/>
                <a:ea typeface="Ubuntu"/>
                <a:cs typeface="Ubuntu"/>
                <a:sym typeface="Ubuntu"/>
              </a:rPr>
              <a:t>Ulmus fulva,</a:t>
            </a:r>
            <a:r>
              <a:rPr lang="en-GB" sz="1200">
                <a:solidFill>
                  <a:srgbClr val="303030"/>
                </a:solidFill>
                <a:highlight>
                  <a:srgbClr val="FFFFFF"/>
                </a:highlight>
                <a:latin typeface="Ubuntu"/>
                <a:ea typeface="Ubuntu"/>
                <a:cs typeface="Ubuntu"/>
                <a:sym typeface="Ubuntu"/>
              </a:rPr>
              <a:t> and seaweeds to improve mucosal health.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rgbClr val="303030"/>
                </a:solidFill>
                <a:highlight>
                  <a:srgbClr val="FFFFFF"/>
                </a:highlight>
                <a:latin typeface="Ubuntu"/>
                <a:ea typeface="Ubuntu"/>
                <a:cs typeface="Ubuntu"/>
                <a:sym typeface="Ubuntu"/>
              </a:rPr>
              <a:t> Garlic </a:t>
            </a:r>
            <a:r>
              <a:rPr i="1" lang="en-GB" sz="1200">
                <a:solidFill>
                  <a:srgbClr val="303030"/>
                </a:solidFill>
                <a:highlight>
                  <a:srgbClr val="FFFFFF"/>
                </a:highlight>
                <a:latin typeface="Ubuntu"/>
                <a:ea typeface="Ubuntu"/>
                <a:cs typeface="Ubuntu"/>
                <a:sym typeface="Ubuntu"/>
              </a:rPr>
              <a:t>Allium sativum </a:t>
            </a:r>
            <a:r>
              <a:rPr lang="en-GB" sz="1200">
                <a:solidFill>
                  <a:srgbClr val="303030"/>
                </a:solidFill>
                <a:highlight>
                  <a:srgbClr val="FFFFFF"/>
                </a:highlight>
                <a:latin typeface="Ubuntu"/>
                <a:ea typeface="Ubuntu"/>
                <a:cs typeface="Ubuntu"/>
                <a:sym typeface="Ubuntu"/>
              </a:rPr>
              <a:t> is a prebiotic, and is antimicrobial towards the pathogenic microorganisms.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rgbClr val="303030"/>
                </a:solidFill>
                <a:highlight>
                  <a:srgbClr val="FFFFFF"/>
                </a:highlight>
                <a:latin typeface="Ubuntu"/>
                <a:ea typeface="Ubuntu"/>
                <a:cs typeface="Ubuntu"/>
                <a:sym typeface="Ubuntu"/>
              </a:rPr>
              <a:t>Lions mane </a:t>
            </a:r>
            <a:r>
              <a:rPr i="1" lang="en-GB" sz="1200">
                <a:solidFill>
                  <a:srgbClr val="303030"/>
                </a:solidFill>
                <a:highlight>
                  <a:srgbClr val="FFFFFF"/>
                </a:highlight>
                <a:latin typeface="Ubuntu"/>
                <a:ea typeface="Ubuntu"/>
                <a:cs typeface="Ubuntu"/>
                <a:sym typeface="Ubuntu"/>
              </a:rPr>
              <a:t>Hericium erinaceus </a:t>
            </a:r>
            <a:r>
              <a:rPr lang="en-GB" sz="1200">
                <a:solidFill>
                  <a:srgbClr val="303030"/>
                </a:solidFill>
                <a:highlight>
                  <a:srgbClr val="FFFFFF"/>
                </a:highlight>
                <a:latin typeface="Ubuntu"/>
                <a:ea typeface="Ubuntu"/>
                <a:cs typeface="Ubuntu"/>
                <a:sym typeface="Ubuntu"/>
              </a:rPr>
              <a:t>is a fungus that has long been used in traditional Chinese medicine to treat gastrointestinal inflammation, and recent studies have shown it can improve leaky gut. </a:t>
            </a:r>
            <a:r>
              <a:rPr lang="en-GB" sz="900">
                <a:solidFill>
                  <a:srgbClr val="222222"/>
                </a:solidFill>
                <a:highlight>
                  <a:srgbClr val="FFFFFF"/>
                </a:highlight>
                <a:latin typeface="Ubuntu"/>
                <a:ea typeface="Ubuntu"/>
                <a:cs typeface="Ubuntu"/>
                <a:sym typeface="Ubuntu"/>
              </a:rPr>
              <a:t>X-Q.Xie et al. Influence of Short-Term Consumption of </a:t>
            </a:r>
            <a:r>
              <a:rPr i="1" lang="en-GB" sz="900">
                <a:solidFill>
                  <a:srgbClr val="222222"/>
                </a:solidFill>
                <a:highlight>
                  <a:srgbClr val="FFFFFF"/>
                </a:highlight>
                <a:latin typeface="Ubuntu"/>
                <a:ea typeface="Ubuntu"/>
                <a:cs typeface="Ubuntu"/>
                <a:sym typeface="Ubuntu"/>
              </a:rPr>
              <a:t>Hericium erinaceus</a:t>
            </a:r>
            <a:r>
              <a:rPr lang="en-GB" sz="900">
                <a:solidFill>
                  <a:srgbClr val="222222"/>
                </a:solidFill>
                <a:highlight>
                  <a:srgbClr val="FFFFFF"/>
                </a:highlight>
                <a:latin typeface="Ubuntu"/>
                <a:ea typeface="Ubuntu"/>
                <a:cs typeface="Ubuntu"/>
                <a:sym typeface="Ubuntu"/>
              </a:rPr>
              <a:t> on Serum Biochemical Markers and the Changes of the Gut Microbiota: A Pilot Study. </a:t>
            </a:r>
            <a:r>
              <a:rPr i="1" lang="en-GB" sz="900">
                <a:solidFill>
                  <a:srgbClr val="222222"/>
                </a:solidFill>
                <a:highlight>
                  <a:srgbClr val="FFFFFF"/>
                </a:highlight>
                <a:latin typeface="Ubuntu"/>
                <a:ea typeface="Ubuntu"/>
                <a:cs typeface="Ubuntu"/>
                <a:sym typeface="Ubuntu"/>
              </a:rPr>
              <a:t>Nutrients</a:t>
            </a:r>
            <a:r>
              <a:rPr lang="en-GB" sz="900">
                <a:solidFill>
                  <a:srgbClr val="222222"/>
                </a:solidFill>
                <a:highlight>
                  <a:srgbClr val="FFFFFF"/>
                </a:highlight>
                <a:latin typeface="Ubuntu"/>
                <a:ea typeface="Ubuntu"/>
                <a:cs typeface="Ubuntu"/>
                <a:sym typeface="Ubuntu"/>
              </a:rPr>
              <a:t>. 2021; 13(3):1008.</a:t>
            </a:r>
            <a:endParaRPr sz="900">
              <a:solidFill>
                <a:srgbClr val="222222"/>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t/>
            </a:r>
            <a:endParaRPr sz="900">
              <a:solidFill>
                <a:srgbClr val="222222"/>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rPr lang="en-GB" sz="1200">
                <a:solidFill>
                  <a:srgbClr val="303030"/>
                </a:solidFill>
                <a:highlight>
                  <a:srgbClr val="FFFFFF"/>
                </a:highlight>
                <a:latin typeface="Ubuntu"/>
                <a:ea typeface="Ubuntu"/>
                <a:cs typeface="Ubuntu"/>
                <a:sym typeface="Ubuntu"/>
              </a:rPr>
              <a:t>Marigold </a:t>
            </a:r>
            <a:r>
              <a:rPr i="1" lang="en-GB" sz="1200">
                <a:solidFill>
                  <a:srgbClr val="303030"/>
                </a:solidFill>
                <a:highlight>
                  <a:srgbClr val="FFFFFF"/>
                </a:highlight>
                <a:latin typeface="Ubuntu"/>
                <a:ea typeface="Ubuntu"/>
                <a:cs typeface="Ubuntu"/>
                <a:sym typeface="Ubuntu"/>
              </a:rPr>
              <a:t>Calendula officinalis </a:t>
            </a:r>
            <a:r>
              <a:rPr lang="en-GB" sz="1200">
                <a:solidFill>
                  <a:srgbClr val="303030"/>
                </a:solidFill>
                <a:highlight>
                  <a:srgbClr val="FFFFFF"/>
                </a:highlight>
                <a:latin typeface="Ubuntu"/>
                <a:ea typeface="Ubuntu"/>
                <a:cs typeface="Ubuntu"/>
                <a:sym typeface="Ubuntu"/>
              </a:rPr>
              <a:t>and plantain </a:t>
            </a:r>
            <a:r>
              <a:rPr i="1" lang="en-GB" sz="1200">
                <a:solidFill>
                  <a:srgbClr val="303030"/>
                </a:solidFill>
                <a:highlight>
                  <a:srgbClr val="FFFFFF"/>
                </a:highlight>
                <a:latin typeface="Ubuntu"/>
                <a:ea typeface="Ubuntu"/>
                <a:cs typeface="Ubuntu"/>
                <a:sym typeface="Ubuntu"/>
              </a:rPr>
              <a:t>Plantago spp. </a:t>
            </a:r>
            <a:r>
              <a:rPr lang="en-GB" sz="1200">
                <a:solidFill>
                  <a:srgbClr val="303030"/>
                </a:solidFill>
                <a:highlight>
                  <a:srgbClr val="FFFFFF"/>
                </a:highlight>
                <a:latin typeface="Ubuntu"/>
                <a:ea typeface="Ubuntu"/>
                <a:cs typeface="Ubuntu"/>
                <a:sym typeface="Ubuntu"/>
              </a:rPr>
              <a:t>are both inflammation mediating herbs excellent at wound healing. A strong decoction of the dried or fresh herbs can be made by simmering for 20-30 minutes, dr</a:t>
            </a:r>
            <a:r>
              <a:rPr lang="en-GB" sz="1200">
                <a:solidFill>
                  <a:srgbClr val="303030"/>
                </a:solidFill>
                <a:highlight>
                  <a:srgbClr val="FFFFFF"/>
                </a:highlight>
                <a:latin typeface="Ubuntu"/>
                <a:ea typeface="Ubuntu"/>
                <a:cs typeface="Ubuntu"/>
                <a:sym typeface="Ubuntu"/>
              </a:rPr>
              <a:t>ink on an empty stomach first thing am. a handful of the dried herb in about </a:t>
            </a:r>
            <a:r>
              <a:rPr lang="en-GB" sz="1200">
                <a:solidFill>
                  <a:srgbClr val="303030"/>
                </a:solidFill>
                <a:highlight>
                  <a:srgbClr val="FFFFFF"/>
                </a:highlight>
                <a:latin typeface="Ubuntu"/>
                <a:ea typeface="Ubuntu"/>
                <a:cs typeface="Ubuntu"/>
                <a:sym typeface="Ubuntu"/>
              </a:rPr>
              <a:t>250ml of water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None/>
            </a:pPr>
            <a:r>
              <a:t/>
            </a:r>
            <a:endParaRPr sz="1200">
              <a:solidFill>
                <a:srgbClr val="303030"/>
              </a:solidFill>
              <a:highlight>
                <a:srgbClr val="FFFFFF"/>
              </a:highlight>
              <a:latin typeface="Ubuntu"/>
              <a:ea typeface="Ubuntu"/>
              <a:cs typeface="Ubuntu"/>
              <a:sym typeface="Ubuntu"/>
            </a:endParaRPr>
          </a:p>
          <a:p>
            <a:pPr indent="0" lvl="0" marL="0" rtl="0" algn="l">
              <a:lnSpc>
                <a:spcPct val="100000"/>
              </a:lnSpc>
              <a:spcBef>
                <a:spcPts val="0"/>
              </a:spcBef>
              <a:spcAft>
                <a:spcPts val="0"/>
              </a:spcAft>
              <a:buClr>
                <a:schemeClr val="dk1"/>
              </a:buClr>
              <a:buSzPct val="91666"/>
              <a:buFont typeface="Arial"/>
              <a:buNone/>
            </a:pPr>
            <a:r>
              <a:rPr lang="en-GB" sz="1200">
                <a:solidFill>
                  <a:srgbClr val="303030"/>
                </a:solidFill>
                <a:highlight>
                  <a:schemeClr val="lt1"/>
                </a:highlight>
                <a:latin typeface="Ubuntu"/>
                <a:ea typeface="Ubuntu"/>
                <a:cs typeface="Ubuntu"/>
                <a:sym typeface="Ubuntu"/>
              </a:rPr>
              <a:t>Bone broths, </a:t>
            </a:r>
            <a:r>
              <a:rPr lang="en-GB" sz="1200">
                <a:solidFill>
                  <a:srgbClr val="FF0000"/>
                </a:solidFill>
                <a:highlight>
                  <a:schemeClr val="lt1"/>
                </a:highlight>
                <a:latin typeface="Ubuntu"/>
                <a:ea typeface="Ubuntu"/>
                <a:cs typeface="Ubuntu"/>
                <a:sym typeface="Ubuntu"/>
              </a:rPr>
              <a:t> </a:t>
            </a:r>
            <a:r>
              <a:rPr lang="en-GB" sz="1200">
                <a:solidFill>
                  <a:srgbClr val="303030"/>
                </a:solidFill>
                <a:highlight>
                  <a:schemeClr val="lt1"/>
                </a:highlight>
                <a:latin typeface="Ubuntu"/>
                <a:ea typeface="Ubuntu"/>
                <a:cs typeface="Ubuntu"/>
                <a:sym typeface="Ubuntu"/>
              </a:rPr>
              <a:t>when long cooked, release collagen peptides that support the repair of the intestinal wall. Caution with histamine.</a:t>
            </a:r>
            <a:endParaRPr sz="1200">
              <a:solidFill>
                <a:srgbClr val="303030"/>
              </a:solidFill>
              <a:highlight>
                <a:schemeClr val="lt1"/>
              </a:highlight>
              <a:latin typeface="Ubuntu"/>
              <a:ea typeface="Ubuntu"/>
              <a:cs typeface="Ubuntu"/>
              <a:sym typeface="Ubuntu"/>
            </a:endParaRPr>
          </a:p>
          <a:p>
            <a:pPr indent="0" lvl="0" marL="0" rtl="0" algn="l">
              <a:lnSpc>
                <a:spcPct val="100000"/>
              </a:lnSpc>
              <a:spcBef>
                <a:spcPts val="0"/>
              </a:spcBef>
              <a:spcAft>
                <a:spcPts val="0"/>
              </a:spcAft>
              <a:buClr>
                <a:schemeClr val="dk1"/>
              </a:buClr>
              <a:buSzPct val="91666"/>
              <a:buFont typeface="Arial"/>
              <a:buNone/>
            </a:pPr>
            <a:r>
              <a:t/>
            </a:r>
            <a:endParaRPr sz="1200">
              <a:solidFill>
                <a:srgbClr val="303030"/>
              </a:solidFill>
              <a:highlight>
                <a:schemeClr val="lt1"/>
              </a:highlight>
              <a:latin typeface="Ubuntu"/>
              <a:ea typeface="Ubuntu"/>
              <a:cs typeface="Ubuntu"/>
              <a:sym typeface="Ubuntu"/>
            </a:endParaRPr>
          </a:p>
          <a:p>
            <a:pPr indent="0" lvl="0" marL="0" rtl="0" algn="l">
              <a:lnSpc>
                <a:spcPct val="100000"/>
              </a:lnSpc>
              <a:spcBef>
                <a:spcPts val="0"/>
              </a:spcBef>
              <a:spcAft>
                <a:spcPts val="0"/>
              </a:spcAft>
              <a:buClr>
                <a:schemeClr val="dk1"/>
              </a:buClr>
              <a:buSzPct val="91666"/>
              <a:buFont typeface="Arial"/>
              <a:buNone/>
            </a:pPr>
            <a:r>
              <a:rPr lang="en-GB" sz="1200">
                <a:solidFill>
                  <a:srgbClr val="303030"/>
                </a:solidFill>
                <a:highlight>
                  <a:schemeClr val="lt1"/>
                </a:highlight>
                <a:latin typeface="Ubuntu"/>
                <a:ea typeface="Ubuntu"/>
                <a:cs typeface="Ubuntu"/>
                <a:sym typeface="Ubuntu"/>
              </a:rPr>
              <a:t>Gum acacia appears to be able to heal damaged tissue, possibly by supporting that part of the microbiome that improves tight junctions in the intestinal lining.</a:t>
            </a:r>
            <a:endParaRPr sz="1200">
              <a:solidFill>
                <a:srgbClr val="303030"/>
              </a:solidFill>
              <a:highlight>
                <a:srgbClr val="FFFFFF"/>
              </a:highlight>
              <a:latin typeface="Ubuntu"/>
              <a:ea typeface="Ubuntu"/>
              <a:cs typeface="Ubuntu"/>
              <a:sym typeface="Ubuntu"/>
            </a:endParaRPr>
          </a:p>
          <a:p>
            <a:pPr indent="0" lvl="0" marL="0" rtl="0" algn="l">
              <a:spcBef>
                <a:spcPts val="0"/>
              </a:spcBef>
              <a:spcAft>
                <a:spcPts val="1200"/>
              </a:spcAft>
              <a:buNone/>
            </a:pPr>
            <a:r>
              <a:t/>
            </a:r>
            <a:endParaRPr/>
          </a:p>
        </p:txBody>
      </p:sp>
      <p:pic>
        <p:nvPicPr>
          <p:cNvPr id="194" name="Google Shape;194;p36"/>
          <p:cNvPicPr preferRelativeResize="0"/>
          <p:nvPr/>
        </p:nvPicPr>
        <p:blipFill>
          <a:blip r:embed="rId3">
            <a:alphaModFix/>
          </a:blip>
          <a:stretch>
            <a:fillRect/>
          </a:stretch>
        </p:blipFill>
        <p:spPr>
          <a:xfrm rot="-5400000">
            <a:off x="5945211" y="1159987"/>
            <a:ext cx="2670377" cy="27102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Improve digestive ability</a:t>
            </a:r>
            <a:endParaRPr/>
          </a:p>
        </p:txBody>
      </p:sp>
      <p:sp>
        <p:nvSpPr>
          <p:cNvPr id="200" name="Google Shape;200;p37"/>
          <p:cNvSpPr txBox="1"/>
          <p:nvPr>
            <p:ph idx="1" type="body"/>
          </p:nvPr>
        </p:nvSpPr>
        <p:spPr>
          <a:xfrm>
            <a:off x="311700" y="1152475"/>
            <a:ext cx="48897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sz="1400">
                <a:solidFill>
                  <a:srgbClr val="000000"/>
                </a:solidFill>
                <a:latin typeface="Ubuntu"/>
                <a:ea typeface="Ubuntu"/>
                <a:cs typeface="Ubuntu"/>
                <a:sym typeface="Ubuntu"/>
              </a:rPr>
              <a:t>Aromatic digestives </a:t>
            </a:r>
            <a:r>
              <a:rPr lang="en-GB" sz="1400">
                <a:solidFill>
                  <a:srgbClr val="000000"/>
                </a:solidFill>
                <a:latin typeface="Ubuntu"/>
                <a:ea typeface="Ubuntu"/>
                <a:cs typeface="Ubuntu"/>
                <a:sym typeface="Ubuntu"/>
              </a:rPr>
              <a:t>black pepper, mustard, ginger, coriander and cumin </a:t>
            </a:r>
            <a:endParaRPr sz="1400">
              <a:solidFill>
                <a:srgbClr val="000000"/>
              </a:solidFill>
              <a:latin typeface="Ubuntu"/>
              <a:ea typeface="Ubuntu"/>
              <a:cs typeface="Ubuntu"/>
              <a:sym typeface="Ubuntu"/>
            </a:endParaRPr>
          </a:p>
          <a:p>
            <a:pPr indent="0" lvl="0" marL="0" rtl="0" algn="l">
              <a:lnSpc>
                <a:spcPct val="100000"/>
              </a:lnSpc>
              <a:spcBef>
                <a:spcPts val="1200"/>
              </a:spcBef>
              <a:spcAft>
                <a:spcPts val="0"/>
              </a:spcAft>
              <a:buNone/>
            </a:pPr>
            <a:r>
              <a:rPr lang="en-GB" sz="1400">
                <a:solidFill>
                  <a:srgbClr val="000000"/>
                </a:solidFill>
                <a:latin typeface="Ubuntu"/>
                <a:ea typeface="Ubuntu"/>
                <a:cs typeface="Ubuntu"/>
                <a:sym typeface="Ubuntu"/>
              </a:rPr>
              <a:t>Bitters tonic formula:</a:t>
            </a:r>
            <a:endParaRPr sz="1400">
              <a:solidFill>
                <a:srgbClr val="000000"/>
              </a:solidFill>
              <a:latin typeface="Ubuntu"/>
              <a:ea typeface="Ubuntu"/>
              <a:cs typeface="Ubuntu"/>
              <a:sym typeface="Ubuntu"/>
            </a:endParaRPr>
          </a:p>
          <a:p>
            <a:pPr indent="0" lvl="0" marL="0" rtl="0" algn="l">
              <a:lnSpc>
                <a:spcPct val="100000"/>
              </a:lnSpc>
              <a:spcBef>
                <a:spcPts val="0"/>
              </a:spcBef>
              <a:spcAft>
                <a:spcPts val="0"/>
              </a:spcAft>
              <a:buNone/>
            </a:pPr>
            <a:r>
              <a:rPr lang="en-GB" sz="1400">
                <a:solidFill>
                  <a:schemeClr val="dk1"/>
                </a:solidFill>
                <a:latin typeface="Ubuntu"/>
                <a:ea typeface="Ubuntu"/>
                <a:cs typeface="Ubuntu"/>
                <a:sym typeface="Ubuntu"/>
              </a:rPr>
              <a:t>Three parts artichoke </a:t>
            </a:r>
            <a:r>
              <a:rPr i="1" lang="en-GB" sz="1400">
                <a:solidFill>
                  <a:schemeClr val="dk1"/>
                </a:solidFill>
                <a:latin typeface="Ubuntu"/>
                <a:ea typeface="Ubuntu"/>
                <a:cs typeface="Ubuntu"/>
                <a:sym typeface="Ubuntu"/>
              </a:rPr>
              <a:t>Cynara scolymus</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two parts </a:t>
            </a:r>
            <a:r>
              <a:rPr i="1" lang="en-GB" sz="1400">
                <a:solidFill>
                  <a:schemeClr val="dk1"/>
                </a:solidFill>
                <a:latin typeface="Ubuntu"/>
                <a:ea typeface="Ubuntu"/>
                <a:cs typeface="Ubuntu"/>
                <a:sym typeface="Ubuntu"/>
              </a:rPr>
              <a:t>Angelica archangelica</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two parts blessed thistle </a:t>
            </a:r>
            <a:r>
              <a:rPr i="1" lang="en-GB" sz="1400">
                <a:solidFill>
                  <a:schemeClr val="dk1"/>
                </a:solidFill>
                <a:latin typeface="Ubuntu"/>
                <a:ea typeface="Ubuntu"/>
                <a:cs typeface="Ubuntu"/>
                <a:sym typeface="Ubuntu"/>
              </a:rPr>
              <a:t>Carbenia benedicta</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one part fennel seed </a:t>
            </a:r>
            <a:r>
              <a:rPr i="1" lang="en-GB" sz="1400">
                <a:solidFill>
                  <a:schemeClr val="dk1"/>
                </a:solidFill>
                <a:latin typeface="Ubuntu"/>
                <a:ea typeface="Ubuntu"/>
                <a:cs typeface="Ubuntu"/>
                <a:sym typeface="Ubuntu"/>
              </a:rPr>
              <a:t>Foeniculum vulgare</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one part gentian </a:t>
            </a:r>
            <a:r>
              <a:rPr i="1" lang="en-GB" sz="1400">
                <a:solidFill>
                  <a:schemeClr val="dk1"/>
                </a:solidFill>
                <a:latin typeface="Ubuntu"/>
                <a:ea typeface="Ubuntu"/>
                <a:cs typeface="Ubuntu"/>
                <a:sym typeface="Ubuntu"/>
              </a:rPr>
              <a:t>Gentiana lutea</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one part bitter orange peel </a:t>
            </a:r>
            <a:r>
              <a:rPr i="1" lang="en-GB" sz="1400">
                <a:solidFill>
                  <a:schemeClr val="dk1"/>
                </a:solidFill>
                <a:latin typeface="Ubuntu"/>
                <a:ea typeface="Ubuntu"/>
                <a:cs typeface="Ubuntu"/>
                <a:sym typeface="Ubuntu"/>
              </a:rPr>
              <a:t>Citrus aurantium fr.</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one part ginger </a:t>
            </a:r>
            <a:r>
              <a:rPr i="1" lang="en-GB" sz="1400">
                <a:solidFill>
                  <a:schemeClr val="dk1"/>
                </a:solidFill>
                <a:latin typeface="Ubuntu"/>
                <a:ea typeface="Ubuntu"/>
                <a:cs typeface="Ubuntu"/>
                <a:sym typeface="Ubuntu"/>
              </a:rPr>
              <a:t>Zingiber officinale</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one part centaury </a:t>
            </a:r>
            <a:r>
              <a:rPr i="1" lang="en-GB" sz="1400">
                <a:solidFill>
                  <a:schemeClr val="dk1"/>
                </a:solidFill>
                <a:latin typeface="Ubuntu"/>
                <a:ea typeface="Ubuntu"/>
                <a:cs typeface="Ubuntu"/>
                <a:sym typeface="Ubuntu"/>
              </a:rPr>
              <a:t>Centaurium erythraea</a:t>
            </a:r>
            <a:endParaRPr sz="1400">
              <a:solidFill>
                <a:srgbClr val="000000"/>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pic>
        <p:nvPicPr>
          <p:cNvPr id="201" name="Google Shape;201;p37"/>
          <p:cNvPicPr preferRelativeResize="0"/>
          <p:nvPr/>
        </p:nvPicPr>
        <p:blipFill>
          <a:blip r:embed="rId3">
            <a:alphaModFix/>
          </a:blip>
          <a:stretch>
            <a:fillRect/>
          </a:stretch>
        </p:blipFill>
        <p:spPr>
          <a:xfrm>
            <a:off x="5056450" y="645675"/>
            <a:ext cx="3554749" cy="385217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Treat the liver</a:t>
            </a:r>
            <a:endParaRPr/>
          </a:p>
        </p:txBody>
      </p:sp>
      <p:sp>
        <p:nvSpPr>
          <p:cNvPr id="207" name="Google Shape;207;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GB"/>
              <a:t>Most people with </a:t>
            </a:r>
            <a:r>
              <a:rPr lang="en-GB"/>
              <a:t>intolerances</a:t>
            </a:r>
            <a:r>
              <a:rPr lang="en-GB"/>
              <a:t> will need some liver work, especially those who are dairy intolerant. Establish whether the liver needs calming or stimulant liver herbs, use cholagogues* to improve digestion, use hepatoprotectives….do some detoxing with diet work.</a:t>
            </a:r>
            <a:endParaRPr/>
          </a:p>
          <a:p>
            <a:pPr indent="0" lvl="0" marL="0" rtl="0" algn="l">
              <a:spcBef>
                <a:spcPts val="1200"/>
              </a:spcBef>
              <a:spcAft>
                <a:spcPts val="0"/>
              </a:spcAft>
              <a:buNone/>
            </a:pPr>
            <a:r>
              <a:rPr lang="en-GB"/>
              <a:t>A hot or overactive liver tends to be linked with weight gain, damp, heat, skin rash, hypertension, raised blood lipids, sluggishness, craves fats/proteins. Needs calming/cooling agrimony, burdock, dandelion*, vervain*, yarrow.</a:t>
            </a:r>
            <a:endParaRPr/>
          </a:p>
          <a:p>
            <a:pPr indent="0" lvl="0" marL="0" rtl="0" algn="l">
              <a:spcBef>
                <a:spcPts val="1200"/>
              </a:spcBef>
              <a:spcAft>
                <a:spcPts val="0"/>
              </a:spcAft>
              <a:buNone/>
            </a:pPr>
            <a:r>
              <a:rPr lang="en-GB"/>
              <a:t>A cool, stagnant, underactive liver linked with weight loss, dryness, craving carbs/sweets, dislikes rich, fatty foods, multiple sensitivities. Needs warming/stimulating angelica, Berberis vulgaris*, calendula, mugwort, Rumex crispus*.</a:t>
            </a:r>
            <a:endParaRPr/>
          </a:p>
          <a:p>
            <a:pPr indent="0" lvl="0" marL="0" rtl="0" algn="l">
              <a:spcBef>
                <a:spcPts val="1200"/>
              </a:spcBef>
              <a:spcAft>
                <a:spcPts val="12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supplements</a:t>
            </a:r>
            <a:endParaRPr/>
          </a:p>
        </p:txBody>
      </p:sp>
      <p:sp>
        <p:nvSpPr>
          <p:cNvPr id="213" name="Google Shape;213;p39"/>
          <p:cNvSpPr txBox="1"/>
          <p:nvPr>
            <p:ph idx="1" type="body"/>
          </p:nvPr>
        </p:nvSpPr>
        <p:spPr>
          <a:xfrm>
            <a:off x="311700" y="1152475"/>
            <a:ext cx="45198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rPr b="1" lang="en-GB" sz="1500">
                <a:solidFill>
                  <a:schemeClr val="dk1"/>
                </a:solidFill>
                <a:latin typeface="Ubuntu"/>
                <a:ea typeface="Ubuntu"/>
                <a:cs typeface="Ubuntu"/>
                <a:sym typeface="Ubuntu"/>
              </a:rPr>
              <a:t>Vit D</a:t>
            </a:r>
            <a:r>
              <a:rPr lang="en-GB" sz="1500">
                <a:solidFill>
                  <a:schemeClr val="dk1"/>
                </a:solidFill>
                <a:latin typeface="Ubuntu"/>
                <a:ea typeface="Ubuntu"/>
                <a:cs typeface="Ubuntu"/>
                <a:sym typeface="Ubuntu"/>
              </a:rPr>
              <a:t> – if deficient there is promotion of leaky gut and exaggeration of systemic </a:t>
            </a:r>
            <a:r>
              <a:rPr lang="en-GB" sz="1500">
                <a:solidFill>
                  <a:schemeClr val="dk1"/>
                </a:solidFill>
                <a:latin typeface="Ubuntu"/>
                <a:ea typeface="Ubuntu"/>
                <a:cs typeface="Ubuntu"/>
                <a:sym typeface="Ubuntu"/>
              </a:rPr>
              <a:t>effects</a:t>
            </a:r>
            <a:r>
              <a:rPr lang="en-GB" sz="1500">
                <a:solidFill>
                  <a:schemeClr val="dk1"/>
                </a:solidFill>
                <a:latin typeface="Ubuntu"/>
                <a:ea typeface="Ubuntu"/>
                <a:cs typeface="Ubuntu"/>
                <a:sym typeface="Ubuntu"/>
              </a:rPr>
              <a:t> of food intolerance – also anti inflammatory</a:t>
            </a:r>
            <a:endParaRPr sz="15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5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b="1" lang="en-GB" sz="1500">
                <a:solidFill>
                  <a:schemeClr val="dk1"/>
                </a:solidFill>
                <a:latin typeface="Ubuntu"/>
                <a:ea typeface="Ubuntu"/>
                <a:cs typeface="Ubuntu"/>
                <a:sym typeface="Ubuntu"/>
              </a:rPr>
              <a:t>L glutamine</a:t>
            </a:r>
            <a:r>
              <a:rPr lang="en-GB" sz="1500">
                <a:solidFill>
                  <a:schemeClr val="dk1"/>
                </a:solidFill>
                <a:latin typeface="Ubuntu"/>
                <a:ea typeface="Ubuntu"/>
                <a:cs typeface="Ubuntu"/>
                <a:sym typeface="Ubuntu"/>
              </a:rPr>
              <a:t> well </a:t>
            </a:r>
            <a:r>
              <a:rPr lang="en-GB" sz="1500">
                <a:solidFill>
                  <a:srgbClr val="303030"/>
                </a:solidFill>
                <a:highlight>
                  <a:srgbClr val="FFFFFF"/>
                </a:highlight>
                <a:latin typeface="Ubuntu"/>
                <a:ea typeface="Ubuntu"/>
                <a:cs typeface="Ubuntu"/>
                <a:sym typeface="Ubuntu"/>
              </a:rPr>
              <a:t>tolerated gut healer; has been shown to reduce inflammation and heal the intestinal wall.</a:t>
            </a:r>
            <a:r>
              <a:rPr lang="en-GB" sz="1400">
                <a:solidFill>
                  <a:schemeClr val="accent2"/>
                </a:solidFill>
                <a:highlight>
                  <a:srgbClr val="FFFFFF"/>
                </a:highlight>
                <a:latin typeface="Ubuntu"/>
                <a:ea typeface="Ubuntu"/>
                <a:cs typeface="Ubuntu"/>
                <a:sym typeface="Ubuntu"/>
              </a:rPr>
              <a:t>. </a:t>
            </a:r>
            <a:endParaRPr sz="1400">
              <a:solidFill>
                <a:schemeClr val="accent2"/>
              </a:solidFill>
              <a:highlight>
                <a:srgbClr val="FFFFFF"/>
              </a:highlight>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500">
                <a:solidFill>
                  <a:schemeClr val="accent2"/>
                </a:solidFill>
                <a:highlight>
                  <a:srgbClr val="FFFFFF"/>
                </a:highlight>
                <a:latin typeface="Ubuntu"/>
                <a:ea typeface="Ubuntu"/>
                <a:cs typeface="Ubuntu"/>
                <a:sym typeface="Ubuntu"/>
              </a:rPr>
              <a:t>L-glutamine can be taken as a powder or capsule, starting with a low dose and building up to around 20g daily, or to tolerance. </a:t>
            </a:r>
            <a:r>
              <a:rPr lang="en-GB" sz="1500">
                <a:solidFill>
                  <a:schemeClr val="dk1"/>
                </a:solidFill>
                <a:latin typeface="Ubuntu"/>
                <a:ea typeface="Ubuntu"/>
                <a:cs typeface="Ubuntu"/>
                <a:sym typeface="Ubuntu"/>
              </a:rPr>
              <a:t>– also found in good amounts in good red meat</a:t>
            </a:r>
            <a:endParaRPr sz="15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b="1" lang="en-GB" sz="1500">
                <a:solidFill>
                  <a:schemeClr val="dk1"/>
                </a:solidFill>
                <a:latin typeface="Ubuntu"/>
                <a:ea typeface="Ubuntu"/>
                <a:cs typeface="Ubuntu"/>
                <a:sym typeface="Ubuntu"/>
              </a:rPr>
              <a:t>Vit C and omega 3's</a:t>
            </a:r>
            <a:r>
              <a:rPr lang="en-GB" sz="1500">
                <a:solidFill>
                  <a:schemeClr val="dk1"/>
                </a:solidFill>
                <a:latin typeface="Ubuntu"/>
                <a:ea typeface="Ubuntu"/>
                <a:cs typeface="Ubuntu"/>
                <a:sym typeface="Ubuntu"/>
              </a:rPr>
              <a:t> anti inflammatory</a:t>
            </a:r>
            <a:endParaRPr sz="15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a:p>
        </p:txBody>
      </p:sp>
      <p:pic>
        <p:nvPicPr>
          <p:cNvPr id="214" name="Google Shape;214;p39"/>
          <p:cNvPicPr preferRelativeResize="0"/>
          <p:nvPr/>
        </p:nvPicPr>
        <p:blipFill>
          <a:blip r:embed="rId3">
            <a:alphaModFix/>
          </a:blip>
          <a:stretch>
            <a:fillRect/>
          </a:stretch>
        </p:blipFill>
        <p:spPr>
          <a:xfrm>
            <a:off x="5005675" y="1017725"/>
            <a:ext cx="3826625" cy="36542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probiotics</a:t>
            </a:r>
            <a:endParaRPr/>
          </a:p>
        </p:txBody>
      </p:sp>
      <p:sp>
        <p:nvSpPr>
          <p:cNvPr id="220" name="Google Shape;220;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17500" lvl="0" marL="457200" rtl="0" algn="l">
              <a:lnSpc>
                <a:spcPct val="100000"/>
              </a:lnSpc>
              <a:spcBef>
                <a:spcPts val="0"/>
              </a:spcBef>
              <a:spcAft>
                <a:spcPts val="0"/>
              </a:spcAft>
              <a:buClr>
                <a:srgbClr val="343536"/>
              </a:buClr>
              <a:buSzPts val="1400"/>
              <a:buFont typeface="Ubuntu"/>
              <a:buChar char="●"/>
            </a:pPr>
            <a:r>
              <a:rPr b="1" lang="en-GB" sz="1400">
                <a:solidFill>
                  <a:schemeClr val="dk1"/>
                </a:solidFill>
                <a:latin typeface="Ubuntu"/>
                <a:ea typeface="Ubuntu"/>
                <a:cs typeface="Ubuntu"/>
                <a:sym typeface="Ubuntu"/>
              </a:rPr>
              <a:t>Probiotics / fermented foods</a:t>
            </a:r>
            <a:r>
              <a:rPr lang="en-GB" sz="1400">
                <a:solidFill>
                  <a:schemeClr val="dk1"/>
                </a:solidFill>
                <a:latin typeface="Ubuntu"/>
                <a:ea typeface="Ubuntu"/>
                <a:cs typeface="Ubuntu"/>
                <a:sym typeface="Ubuntu"/>
              </a:rPr>
              <a:t>  also  important part of treatment of leaky gut as they help to heal the gut lining as well as reduce dysbiosis, an important cause of leaky gut</a:t>
            </a:r>
            <a:endParaRPr sz="1400">
              <a:solidFill>
                <a:schemeClr val="dk1"/>
              </a:solidFill>
              <a:latin typeface="Ubuntu"/>
              <a:ea typeface="Ubuntu"/>
              <a:cs typeface="Ubuntu"/>
              <a:sym typeface="Ubuntu"/>
            </a:endParaRPr>
          </a:p>
          <a:p>
            <a:pPr indent="0" lvl="0" marL="457200" rtl="0" algn="l">
              <a:lnSpc>
                <a:spcPct val="100000"/>
              </a:lnSpc>
              <a:spcBef>
                <a:spcPts val="0"/>
              </a:spcBef>
              <a:spcAft>
                <a:spcPts val="0"/>
              </a:spcAft>
              <a:buNone/>
            </a:pPr>
            <a:r>
              <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rgbClr val="343536"/>
              </a:buClr>
              <a:buSzPts val="1400"/>
              <a:buFont typeface="Ubuntu"/>
              <a:buChar char="●"/>
            </a:pPr>
            <a:r>
              <a:rPr lang="en-GB" sz="1400">
                <a:solidFill>
                  <a:srgbClr val="343536"/>
                </a:solidFill>
                <a:highlight>
                  <a:srgbClr val="F6F6F6"/>
                </a:highlight>
                <a:latin typeface="Ubuntu"/>
                <a:ea typeface="Ubuntu"/>
                <a:cs typeface="Ubuntu"/>
                <a:sym typeface="Ubuntu"/>
              </a:rPr>
              <a:t>The geni </a:t>
            </a:r>
            <a:r>
              <a:rPr i="1" lang="en-GB" sz="1400">
                <a:solidFill>
                  <a:srgbClr val="343536"/>
                </a:solidFill>
                <a:highlight>
                  <a:srgbClr val="F6F6F6"/>
                </a:highlight>
                <a:latin typeface="Ubuntu"/>
                <a:ea typeface="Ubuntu"/>
                <a:cs typeface="Ubuntu"/>
                <a:sym typeface="Ubuntu"/>
              </a:rPr>
              <a:t>Lactobacillus</a:t>
            </a:r>
            <a:r>
              <a:rPr lang="en-GB" sz="1400">
                <a:solidFill>
                  <a:srgbClr val="343536"/>
                </a:solidFill>
                <a:highlight>
                  <a:srgbClr val="F6F6F6"/>
                </a:highlight>
                <a:latin typeface="Ubuntu"/>
                <a:ea typeface="Ubuntu"/>
                <a:cs typeface="Ubuntu"/>
                <a:sym typeface="Ubuntu"/>
              </a:rPr>
              <a:t>, </a:t>
            </a:r>
            <a:r>
              <a:rPr i="1" lang="en-GB" sz="1400">
                <a:solidFill>
                  <a:srgbClr val="343536"/>
                </a:solidFill>
                <a:highlight>
                  <a:srgbClr val="F6F6F6"/>
                </a:highlight>
                <a:latin typeface="Ubuntu"/>
                <a:ea typeface="Ubuntu"/>
                <a:cs typeface="Ubuntu"/>
                <a:sym typeface="Ubuntu"/>
              </a:rPr>
              <a:t>Bifidobacterium</a:t>
            </a:r>
            <a:r>
              <a:rPr lang="en-GB" sz="1400">
                <a:solidFill>
                  <a:srgbClr val="343536"/>
                </a:solidFill>
                <a:highlight>
                  <a:srgbClr val="F6F6F6"/>
                </a:highlight>
                <a:latin typeface="Ubuntu"/>
                <a:ea typeface="Ubuntu"/>
                <a:cs typeface="Ubuntu"/>
                <a:sym typeface="Ubuntu"/>
              </a:rPr>
              <a:t>, </a:t>
            </a:r>
            <a:r>
              <a:rPr i="1" lang="en-GB" sz="1400">
                <a:solidFill>
                  <a:srgbClr val="343536"/>
                </a:solidFill>
                <a:highlight>
                  <a:srgbClr val="F6F6F6"/>
                </a:highlight>
                <a:latin typeface="Ubuntu"/>
                <a:ea typeface="Ubuntu"/>
                <a:cs typeface="Ubuntu"/>
                <a:sym typeface="Ubuntu"/>
              </a:rPr>
              <a:t>Bacillus</a:t>
            </a:r>
            <a:r>
              <a:rPr lang="en-GB" sz="1400">
                <a:solidFill>
                  <a:srgbClr val="343536"/>
                </a:solidFill>
                <a:highlight>
                  <a:srgbClr val="F6F6F6"/>
                </a:highlight>
                <a:latin typeface="Ubuntu"/>
                <a:ea typeface="Ubuntu"/>
                <a:cs typeface="Ubuntu"/>
                <a:sym typeface="Ubuntu"/>
              </a:rPr>
              <a:t> or </a:t>
            </a:r>
            <a:r>
              <a:rPr i="1" lang="en-GB" sz="1400">
                <a:solidFill>
                  <a:srgbClr val="343536"/>
                </a:solidFill>
                <a:highlight>
                  <a:srgbClr val="F6F6F6"/>
                </a:highlight>
                <a:latin typeface="Ubuntu"/>
                <a:ea typeface="Ubuntu"/>
                <a:cs typeface="Ubuntu"/>
                <a:sym typeface="Ubuntu"/>
              </a:rPr>
              <a:t>Saccharomyces boulardii</a:t>
            </a:r>
            <a:r>
              <a:rPr lang="en-GB" sz="1400">
                <a:solidFill>
                  <a:srgbClr val="343536"/>
                </a:solidFill>
                <a:highlight>
                  <a:srgbClr val="F6F6F6"/>
                </a:highlight>
                <a:latin typeface="Ubuntu"/>
                <a:ea typeface="Ubuntu"/>
                <a:cs typeface="Ubuntu"/>
                <a:sym typeface="Ubuntu"/>
              </a:rPr>
              <a:t>, most researched probiotics for gut health</a:t>
            </a:r>
            <a:endParaRPr sz="1400">
              <a:solidFill>
                <a:srgbClr val="343536"/>
              </a:solidFill>
              <a:highlight>
                <a:srgbClr val="F6F6F6"/>
              </a:highlight>
              <a:latin typeface="Ubuntu"/>
              <a:ea typeface="Ubuntu"/>
              <a:cs typeface="Ubuntu"/>
              <a:sym typeface="Ubuntu"/>
            </a:endParaRPr>
          </a:p>
          <a:p>
            <a:pPr indent="-342900" lvl="0" marL="457200" rtl="0" algn="l">
              <a:lnSpc>
                <a:spcPct val="100000"/>
              </a:lnSpc>
              <a:spcBef>
                <a:spcPts val="0"/>
              </a:spcBef>
              <a:spcAft>
                <a:spcPts val="0"/>
              </a:spcAft>
              <a:buSzPts val="1800"/>
              <a:buFont typeface="Ubuntu"/>
              <a:buChar char="●"/>
            </a:pPr>
            <a:r>
              <a:rPr lang="en-GB" sz="1400">
                <a:solidFill>
                  <a:schemeClr val="dk1"/>
                </a:solidFill>
                <a:latin typeface="Ubuntu"/>
                <a:ea typeface="Ubuntu"/>
                <a:cs typeface="Ubuntu"/>
                <a:sym typeface="Ubuntu"/>
              </a:rPr>
              <a:t>probiotics only transient improvement in “healthy” individuals, so the benefits are only present while the probiotic is being taken. There is also evidence to support the use of probiotics in improving immune system response, bowel movement and stool consistency. But there appears to be no persistent changes in microbiome make up.</a:t>
            </a:r>
            <a:r>
              <a:rPr lang="en-GB" sz="1000">
                <a:solidFill>
                  <a:schemeClr val="dk1"/>
                </a:solidFill>
                <a:latin typeface="Ubuntu"/>
                <a:ea typeface="Ubuntu"/>
                <a:cs typeface="Ubuntu"/>
                <a:sym typeface="Ubuntu"/>
              </a:rPr>
              <a:t> </a:t>
            </a:r>
            <a:r>
              <a:rPr lang="en-GB" sz="900">
                <a:solidFill>
                  <a:schemeClr val="accent2"/>
                </a:solidFill>
                <a:highlight>
                  <a:srgbClr val="FFFFFF"/>
                </a:highlight>
                <a:latin typeface="Ubuntu"/>
                <a:ea typeface="Ubuntu"/>
                <a:cs typeface="Ubuntu"/>
                <a:sym typeface="Ubuntu"/>
              </a:rPr>
              <a:t>S.Khalesi et al A review of probiotic supplementation in healthy adults: helpful or hype? Eur J Clin Nutr. 2019 Jan;73(1):24-37.</a:t>
            </a:r>
            <a:endParaRPr sz="900">
              <a:solidFill>
                <a:schemeClr val="accent2"/>
              </a:solidFill>
              <a:highlight>
                <a:srgbClr val="FFFFFF"/>
              </a:highlight>
              <a:latin typeface="Ubuntu"/>
              <a:ea typeface="Ubuntu"/>
              <a:cs typeface="Ubuntu"/>
              <a:sym typeface="Ubuntu"/>
            </a:endParaRPr>
          </a:p>
          <a:p>
            <a:pPr indent="-342900" lvl="0" marL="457200" rtl="0" algn="l">
              <a:lnSpc>
                <a:spcPct val="100000"/>
              </a:lnSpc>
              <a:spcBef>
                <a:spcPts val="0"/>
              </a:spcBef>
              <a:spcAft>
                <a:spcPts val="0"/>
              </a:spcAft>
              <a:buSzPts val="1800"/>
              <a:buFont typeface="Ubuntu"/>
              <a:buChar char="●"/>
            </a:pPr>
            <a:r>
              <a:rPr lang="en-GB" sz="1400">
                <a:solidFill>
                  <a:schemeClr val="dk1"/>
                </a:solidFill>
                <a:latin typeface="Ubuntu"/>
                <a:ea typeface="Ubuntu"/>
                <a:cs typeface="Ubuntu"/>
                <a:sym typeface="Ubuntu"/>
              </a:rPr>
              <a:t>However where dysbiosis is present and there are gastrointestinal symptoms there is evidence for restorative and protective effects of probiotics</a:t>
            </a:r>
            <a:r>
              <a:rPr lang="en-GB" sz="1300">
                <a:solidFill>
                  <a:schemeClr val="dk1"/>
                </a:solidFill>
                <a:latin typeface="Ubuntu"/>
                <a:ea typeface="Ubuntu"/>
                <a:cs typeface="Ubuntu"/>
                <a:sym typeface="Ubuntu"/>
              </a:rPr>
              <a:t>.</a:t>
            </a:r>
            <a:r>
              <a:rPr lang="en-GB" sz="900">
                <a:solidFill>
                  <a:schemeClr val="accent2"/>
                </a:solidFill>
                <a:highlight>
                  <a:srgbClr val="FFFFFF"/>
                </a:highlight>
                <a:latin typeface="Ubuntu"/>
                <a:ea typeface="Ubuntu"/>
                <a:cs typeface="Ubuntu"/>
                <a:sym typeface="Ubuntu"/>
              </a:rPr>
              <a:t>N.B.Kristensen et al Alterations in fecal microbiota composition by probiotic supplementation in healthy adults: a systematic review of randomized controlled trials. Genome Med. 2016 May 10;8(1):52</a:t>
            </a:r>
            <a:endParaRPr baseline="30000" sz="1300">
              <a:solidFill>
                <a:schemeClr val="dk1"/>
              </a:solidFill>
              <a:latin typeface="Ubuntu"/>
              <a:ea typeface="Ubuntu"/>
              <a:cs typeface="Ubuntu"/>
              <a:sym typeface="Ubuntu"/>
            </a:endParaRPr>
          </a:p>
          <a:p>
            <a:pPr indent="-342900" lvl="0" marL="457200" rtl="0" algn="l">
              <a:lnSpc>
                <a:spcPct val="100000"/>
              </a:lnSpc>
              <a:spcBef>
                <a:spcPts val="0"/>
              </a:spcBef>
              <a:spcAft>
                <a:spcPts val="0"/>
              </a:spcAft>
              <a:buSzPts val="1800"/>
              <a:buChar char="●"/>
            </a:pPr>
            <a:r>
              <a:rPr lang="en-GB" sz="1400">
                <a:solidFill>
                  <a:srgbClr val="1F2933"/>
                </a:solidFill>
                <a:highlight>
                  <a:srgbClr val="FFFFFF"/>
                </a:highlight>
                <a:latin typeface="Ubuntu"/>
                <a:ea typeface="Ubuntu"/>
                <a:cs typeface="Ubuntu"/>
                <a:sym typeface="Ubuntu"/>
              </a:rPr>
              <a:t>One study showed the use of probiotics reduced zonulin in stools.</a:t>
            </a:r>
            <a:r>
              <a:rPr lang="en-GB" sz="1550">
                <a:solidFill>
                  <a:srgbClr val="1F2933"/>
                </a:solidFill>
                <a:highlight>
                  <a:srgbClr val="FFFFFF"/>
                </a:highlight>
              </a:rPr>
              <a:t> </a:t>
            </a:r>
            <a:r>
              <a:rPr lang="en-GB" sz="900">
                <a:solidFill>
                  <a:srgbClr val="1F2933"/>
                </a:solidFill>
                <a:highlight>
                  <a:srgbClr val="FFFFFF"/>
                </a:highlight>
                <a:latin typeface="Ubuntu"/>
                <a:ea typeface="Ubuntu"/>
                <a:cs typeface="Ubuntu"/>
                <a:sym typeface="Ubuntu"/>
              </a:rPr>
              <a:t>M.</a:t>
            </a:r>
            <a:r>
              <a:rPr lang="en-GB" sz="900">
                <a:solidFill>
                  <a:schemeClr val="accent2"/>
                </a:solidFill>
                <a:highlight>
                  <a:srgbClr val="FFFFFF"/>
                </a:highlight>
                <a:latin typeface="Ubuntu"/>
                <a:ea typeface="Ubuntu"/>
                <a:cs typeface="Ubuntu"/>
                <a:sym typeface="Ubuntu"/>
              </a:rPr>
              <a:t>Lamprecht et al Probiotic supplementation affects markers of intestinal barrier, oxidation, and inflammation in trained men; a randomised, double-blinded, placebo-controlled trial. J Int Soc Sports Nutr. 2012 Sep 20;9(1):45.</a:t>
            </a:r>
            <a:endParaRPr sz="900">
              <a:solidFill>
                <a:schemeClr val="accent2"/>
              </a:solidFill>
              <a:highlight>
                <a:srgbClr val="FFFFFF"/>
              </a:highlight>
              <a:latin typeface="Ubuntu"/>
              <a:ea typeface="Ubuntu"/>
              <a:cs typeface="Ubuntu"/>
              <a:sym typeface="Ubuntu"/>
            </a:endParaRPr>
          </a:p>
          <a:p>
            <a:pPr indent="0" lvl="0" marL="457200" rtl="0" algn="l">
              <a:lnSpc>
                <a:spcPct val="100000"/>
              </a:lnSpc>
              <a:spcBef>
                <a:spcPts val="0"/>
              </a:spcBef>
              <a:spcAft>
                <a:spcPts val="0"/>
              </a:spcAft>
              <a:buNone/>
            </a:pPr>
            <a:r>
              <a:t/>
            </a:r>
            <a:endParaRPr sz="800">
              <a:solidFill>
                <a:schemeClr val="accent2"/>
              </a:solidFill>
              <a:highlight>
                <a:srgbClr val="FFFFFF"/>
              </a:highlight>
              <a:latin typeface="Ubuntu"/>
              <a:ea typeface="Ubuntu"/>
              <a:cs typeface="Ubuntu"/>
              <a:sym typeface="Ubuntu"/>
            </a:endParaRPr>
          </a:p>
          <a:p>
            <a:pPr indent="0" lvl="0" marL="914400" rtl="0" algn="l">
              <a:spcBef>
                <a:spcPts val="0"/>
              </a:spcBef>
              <a:spcAft>
                <a:spcPts val="12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Some useful herbs</a:t>
            </a:r>
            <a:endParaRPr/>
          </a:p>
        </p:txBody>
      </p:sp>
      <p:sp>
        <p:nvSpPr>
          <p:cNvPr id="226" name="Google Shape;226;p41"/>
          <p:cNvSpPr txBox="1"/>
          <p:nvPr>
            <p:ph idx="1" type="body"/>
          </p:nvPr>
        </p:nvSpPr>
        <p:spPr>
          <a:xfrm>
            <a:off x="311700" y="1152475"/>
            <a:ext cx="48099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gut anti inflammatories – agrimony, chamomile, garlic, angelica, barberry, boswellia, cinnamon, turmeric, wild yam, meadowsweet, fennel, goldenseal, hypericum, lavender, sage, rosemary, milk thistle, pau d’arco, thyme, slippery elm, nettle, ginger, yarrow, mint, calendula, marshmallow, aloe vera, liquorice, plantain</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reishi - immune tonic – inhibits histamine, alleviating allergic sensitivities – anti inflammatory – astringent – adaptogenic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scutellaria baicalensis –bitter, inhibits histaminic reactions, cooling, inflammation mediating</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nettle and plantain – reduce histamine reactions</a:t>
            </a:r>
            <a:endParaRPr sz="13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pic>
        <p:nvPicPr>
          <p:cNvPr id="227" name="Google Shape;227;p41"/>
          <p:cNvPicPr preferRelativeResize="0"/>
          <p:nvPr/>
        </p:nvPicPr>
        <p:blipFill>
          <a:blip r:embed="rId3">
            <a:alphaModFix/>
          </a:blip>
          <a:stretch>
            <a:fillRect/>
          </a:stretch>
        </p:blipFill>
        <p:spPr>
          <a:xfrm>
            <a:off x="5121600" y="1017725"/>
            <a:ext cx="3717601" cy="32842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2300">
                <a:latin typeface="Ubuntu"/>
                <a:ea typeface="Ubuntu"/>
                <a:cs typeface="Ubuntu"/>
                <a:sym typeface="Ubuntu"/>
              </a:rPr>
              <a:t>Definitions</a:t>
            </a:r>
            <a:endParaRPr sz="3900"/>
          </a:p>
        </p:txBody>
      </p:sp>
      <p:sp>
        <p:nvSpPr>
          <p:cNvPr id="66" name="Google Shape;66;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Ubuntu"/>
              <a:ea typeface="Ubuntu"/>
              <a:cs typeface="Ubuntu"/>
              <a:sym typeface="Ubuntu"/>
            </a:endParaRPr>
          </a:p>
          <a:p>
            <a:pPr indent="-330200" lvl="0" marL="457200" rtl="0" algn="l">
              <a:lnSpc>
                <a:spcPct val="100000"/>
              </a:lnSpc>
              <a:spcBef>
                <a:spcPts val="0"/>
              </a:spcBef>
              <a:spcAft>
                <a:spcPts val="0"/>
              </a:spcAft>
              <a:buClr>
                <a:schemeClr val="dk1"/>
              </a:buClr>
              <a:buSzPts val="1600"/>
              <a:buFont typeface="Ubuntu"/>
              <a:buChar char="●"/>
            </a:pPr>
            <a:r>
              <a:rPr lang="en-GB" sz="1600">
                <a:solidFill>
                  <a:schemeClr val="dk1"/>
                </a:solidFill>
                <a:latin typeface="Ubuntu"/>
                <a:ea typeface="Ubuntu"/>
                <a:cs typeface="Ubuntu"/>
                <a:sym typeface="Ubuntu"/>
              </a:rPr>
              <a:t>food intolerances or sensitivities - inability to digest certain foods which causes chronic, non life threatening symptoms such as diarrhoea, bloating, heartburn, constipation - cause inflammation leading to chronic disease, may be IgG reactions, not always immunological</a:t>
            </a:r>
            <a:endParaRPr sz="1600">
              <a:solidFill>
                <a:schemeClr val="dk1"/>
              </a:solidFill>
              <a:latin typeface="Ubuntu"/>
              <a:ea typeface="Ubuntu"/>
              <a:cs typeface="Ubuntu"/>
              <a:sym typeface="Ubuntu"/>
            </a:endParaRPr>
          </a:p>
          <a:p>
            <a:pPr indent="0" lvl="0" marL="457200" rtl="0" algn="l">
              <a:lnSpc>
                <a:spcPct val="100000"/>
              </a:lnSpc>
              <a:spcBef>
                <a:spcPts val="0"/>
              </a:spcBef>
              <a:spcAft>
                <a:spcPts val="0"/>
              </a:spcAft>
              <a:buNone/>
            </a:pPr>
            <a:r>
              <a:t/>
            </a:r>
            <a:endParaRPr sz="1600">
              <a:solidFill>
                <a:schemeClr val="dk1"/>
              </a:solidFill>
              <a:latin typeface="Ubuntu"/>
              <a:ea typeface="Ubuntu"/>
              <a:cs typeface="Ubuntu"/>
              <a:sym typeface="Ubuntu"/>
            </a:endParaRPr>
          </a:p>
          <a:p>
            <a:pPr indent="-330200" lvl="0" marL="457200" rtl="0" algn="l">
              <a:lnSpc>
                <a:spcPct val="100000"/>
              </a:lnSpc>
              <a:spcBef>
                <a:spcPts val="0"/>
              </a:spcBef>
              <a:spcAft>
                <a:spcPts val="0"/>
              </a:spcAft>
              <a:buClr>
                <a:schemeClr val="dk1"/>
              </a:buClr>
              <a:buSzPts val="1600"/>
              <a:buFont typeface="Ubuntu"/>
              <a:buChar char="●"/>
            </a:pPr>
            <a:r>
              <a:rPr lang="en-GB" sz="1600">
                <a:solidFill>
                  <a:schemeClr val="dk1"/>
                </a:solidFill>
                <a:latin typeface="Ubuntu"/>
                <a:ea typeface="Ubuntu"/>
                <a:cs typeface="Ubuntu"/>
                <a:sym typeface="Ubuntu"/>
              </a:rPr>
              <a:t>food allergies -  immune system sees the food as a major threat, resulting in potentially life threatening allergic responses such as hives, vomiting, diarrhoea and drop in blood pressure. Such as nut allergies. These would usually be IgE anaphylactic type allergies</a:t>
            </a:r>
            <a:endParaRPr sz="1600">
              <a:solidFill>
                <a:schemeClr val="dk1"/>
              </a:solidFill>
              <a:latin typeface="Ubuntu"/>
              <a:ea typeface="Ubuntu"/>
              <a:cs typeface="Ubuntu"/>
              <a:sym typeface="Ubuntu"/>
            </a:endParaRPr>
          </a:p>
          <a:p>
            <a:pPr indent="0" lvl="0" marL="457200" rtl="0" algn="l">
              <a:lnSpc>
                <a:spcPct val="100000"/>
              </a:lnSpc>
              <a:spcBef>
                <a:spcPts val="0"/>
              </a:spcBef>
              <a:spcAft>
                <a:spcPts val="0"/>
              </a:spcAft>
              <a:buNone/>
            </a:pPr>
            <a:r>
              <a:t/>
            </a:r>
            <a:endParaRPr sz="1600">
              <a:solidFill>
                <a:schemeClr val="dk1"/>
              </a:solidFill>
              <a:latin typeface="Ubuntu"/>
              <a:ea typeface="Ubuntu"/>
              <a:cs typeface="Ubuntu"/>
              <a:sym typeface="Ubuntu"/>
            </a:endParaRPr>
          </a:p>
          <a:p>
            <a:pPr indent="-330200" lvl="0" marL="457200" rtl="0" algn="l">
              <a:lnSpc>
                <a:spcPct val="100000"/>
              </a:lnSpc>
              <a:spcBef>
                <a:spcPts val="0"/>
              </a:spcBef>
              <a:spcAft>
                <a:spcPts val="0"/>
              </a:spcAft>
              <a:buClr>
                <a:schemeClr val="dk1"/>
              </a:buClr>
              <a:buSzPts val="1600"/>
              <a:buFont typeface="Ubuntu"/>
              <a:buChar char="●"/>
            </a:pPr>
            <a:r>
              <a:rPr lang="en-GB" sz="1600">
                <a:solidFill>
                  <a:schemeClr val="dk1"/>
                </a:solidFill>
                <a:latin typeface="Ubuntu"/>
                <a:ea typeface="Ubuntu"/>
                <a:cs typeface="Ubuntu"/>
                <a:sym typeface="Ubuntu"/>
              </a:rPr>
              <a:t>Coeliac disease - somewhere in between –  autoimmune reaction with gluten triggering severe gut inflammation and diarrhoea</a:t>
            </a:r>
            <a:endParaRPr sz="16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42" title="PXL_20240430_093914962.jpg"/>
          <p:cNvPicPr preferRelativeResize="0"/>
          <p:nvPr/>
        </p:nvPicPr>
        <p:blipFill>
          <a:blip r:embed="rId3">
            <a:alphaModFix/>
          </a:blip>
          <a:stretch>
            <a:fillRect/>
          </a:stretch>
        </p:blipFill>
        <p:spPr>
          <a:xfrm>
            <a:off x="2774575" y="246650"/>
            <a:ext cx="3245098" cy="4650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2400">
                <a:latin typeface="Ubuntu"/>
                <a:ea typeface="Ubuntu"/>
                <a:cs typeface="Ubuntu"/>
                <a:sym typeface="Ubuntu"/>
              </a:rPr>
              <a:t>Food intolerance testing</a:t>
            </a:r>
            <a:endParaRPr sz="2400"/>
          </a:p>
        </p:txBody>
      </p:sp>
      <p:sp>
        <p:nvSpPr>
          <p:cNvPr id="72" name="Google Shape;72;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guess at the most likely cause from the symptom pattern or from any known history in the family, and remove it for long enough to observe any changes. This is the </a:t>
            </a:r>
            <a:r>
              <a:rPr b="1" lang="en-GB" sz="1400">
                <a:solidFill>
                  <a:schemeClr val="dk1"/>
                </a:solidFill>
                <a:latin typeface="Ubuntu"/>
                <a:ea typeface="Ubuntu"/>
                <a:cs typeface="Ubuntu"/>
                <a:sym typeface="Ubuntu"/>
              </a:rPr>
              <a:t>elimination</a:t>
            </a:r>
            <a:r>
              <a:rPr lang="en-GB" sz="1400">
                <a:solidFill>
                  <a:schemeClr val="dk1"/>
                </a:solidFill>
                <a:latin typeface="Ubuntu"/>
                <a:ea typeface="Ubuntu"/>
                <a:cs typeface="Ubuntu"/>
                <a:sym typeface="Ubuntu"/>
              </a:rPr>
              <a:t> method. A food diary can be very helpful with this approach. Elimination is very accurate in the end, but it is long winded, and people can get very fed up if it takes a long time. It also may not find all food intolerances if these are multiple. </a:t>
            </a:r>
            <a:endParaRPr sz="1400">
              <a:solidFill>
                <a:schemeClr val="dk1"/>
              </a:solidFill>
              <a:latin typeface="Ubuntu"/>
              <a:ea typeface="Ubuntu"/>
              <a:cs typeface="Ubuntu"/>
              <a:sym typeface="Ubuntu"/>
            </a:endParaRPr>
          </a:p>
          <a:p>
            <a:pPr indent="-317500" lvl="0" marL="457200" rtl="0" algn="l">
              <a:spcBef>
                <a:spcPts val="0"/>
              </a:spcBef>
              <a:spcAft>
                <a:spcPts val="0"/>
              </a:spcAft>
              <a:buClr>
                <a:schemeClr val="dk1"/>
              </a:buClr>
              <a:buSzPts val="1400"/>
              <a:buFont typeface="Ubuntu"/>
              <a:buChar char="●"/>
            </a:pPr>
            <a:r>
              <a:rPr b="1" lang="en-GB" sz="1400">
                <a:solidFill>
                  <a:schemeClr val="dk1"/>
                </a:solidFill>
                <a:latin typeface="Ubuntu"/>
                <a:ea typeface="Ubuntu"/>
                <a:cs typeface="Ubuntu"/>
                <a:sym typeface="Ubuntu"/>
              </a:rPr>
              <a:t>pulse</a:t>
            </a:r>
            <a:r>
              <a:rPr lang="en-GB" sz="1400">
                <a:solidFill>
                  <a:schemeClr val="dk1"/>
                </a:solidFill>
                <a:latin typeface="Ubuntu"/>
                <a:ea typeface="Ubuntu"/>
                <a:cs typeface="Ubuntu"/>
                <a:sym typeface="Ubuntu"/>
              </a:rPr>
              <a:t> test – when a substance is ingested that upsets the body very often there is a rise in pulse. So take a pulse rate before and after ingestion of the test substance.</a:t>
            </a:r>
            <a:endParaRPr sz="1400">
              <a:solidFill>
                <a:schemeClr val="dk1"/>
              </a:solidFill>
              <a:latin typeface="Ubuntu"/>
              <a:ea typeface="Ubuntu"/>
              <a:cs typeface="Ubuntu"/>
              <a:sym typeface="Ubuntu"/>
            </a:endParaRPr>
          </a:p>
          <a:p>
            <a:pPr indent="-317500" lvl="0" marL="457200" rtl="0" algn="l">
              <a:spcBef>
                <a:spcPts val="0"/>
              </a:spcBef>
              <a:spcAft>
                <a:spcPts val="0"/>
              </a:spcAft>
              <a:buClr>
                <a:schemeClr val="dk1"/>
              </a:buClr>
              <a:buSzPts val="1400"/>
              <a:buFont typeface="Ubuntu"/>
              <a:buChar char="●"/>
            </a:pPr>
            <a:r>
              <a:rPr b="1" lang="en-GB" sz="1400">
                <a:solidFill>
                  <a:schemeClr val="dk1"/>
                </a:solidFill>
                <a:latin typeface="Ubuntu"/>
                <a:ea typeface="Ubuntu"/>
                <a:cs typeface="Ubuntu"/>
                <a:sym typeface="Ubuntu"/>
              </a:rPr>
              <a:t>Dowsing</a:t>
            </a:r>
            <a:r>
              <a:rPr lang="en-GB" sz="1400">
                <a:solidFill>
                  <a:schemeClr val="dk1"/>
                </a:solidFill>
                <a:latin typeface="Ubuntu"/>
                <a:ea typeface="Ubuntu"/>
                <a:cs typeface="Ubuntu"/>
                <a:sym typeface="Ubuntu"/>
              </a:rPr>
              <a:t> can be very accurate with experience</a:t>
            </a:r>
            <a:endParaRPr sz="1400">
              <a:solidFill>
                <a:schemeClr val="dk1"/>
              </a:solidFill>
              <a:latin typeface="Ubuntu"/>
              <a:ea typeface="Ubuntu"/>
              <a:cs typeface="Ubuntu"/>
              <a:sym typeface="Ubuntu"/>
            </a:endParaRPr>
          </a:p>
          <a:p>
            <a:pPr indent="-317500" lvl="0" marL="457200" rtl="0" algn="l">
              <a:spcBef>
                <a:spcPts val="0"/>
              </a:spcBef>
              <a:spcAft>
                <a:spcPts val="0"/>
              </a:spcAft>
              <a:buClr>
                <a:schemeClr val="dk1"/>
              </a:buClr>
              <a:buSzPts val="1400"/>
              <a:buFont typeface="Ubuntu"/>
              <a:buChar char="●"/>
            </a:pPr>
            <a:r>
              <a:rPr b="1" lang="en-GB" sz="1400">
                <a:solidFill>
                  <a:schemeClr val="dk1"/>
                </a:solidFill>
                <a:latin typeface="Ubuntu"/>
                <a:ea typeface="Ubuntu"/>
                <a:cs typeface="Ubuntu"/>
                <a:sym typeface="Ubuntu"/>
              </a:rPr>
              <a:t>Vega </a:t>
            </a:r>
            <a:r>
              <a:rPr lang="en-GB" sz="1400">
                <a:solidFill>
                  <a:schemeClr val="dk1"/>
                </a:solidFill>
                <a:latin typeface="Ubuntu"/>
                <a:ea typeface="Ubuntu"/>
                <a:cs typeface="Ubuntu"/>
                <a:sym typeface="Ubuntu"/>
              </a:rPr>
              <a:t>testing, where electro-magnetic skin conductivity is measured. In experienced hands this can also be accurate. </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b="1" lang="en-GB" sz="1400">
                <a:solidFill>
                  <a:schemeClr val="dk1"/>
                </a:solidFill>
                <a:latin typeface="Ubuntu"/>
                <a:ea typeface="Ubuntu"/>
                <a:cs typeface="Ubuntu"/>
                <a:sym typeface="Ubuntu"/>
              </a:rPr>
              <a:t>sway</a:t>
            </a:r>
            <a:r>
              <a:rPr lang="en-GB" sz="1400">
                <a:solidFill>
                  <a:schemeClr val="dk1"/>
                </a:solidFill>
                <a:latin typeface="Ubuntu"/>
                <a:ea typeface="Ubuntu"/>
                <a:cs typeface="Ubuntu"/>
                <a:sym typeface="Ubuntu"/>
              </a:rPr>
              <a:t> test – useful in the supermarket</a:t>
            </a:r>
            <a:endParaRPr sz="1400">
              <a:solidFill>
                <a:schemeClr val="dk1"/>
              </a:solidFill>
              <a:latin typeface="Ubuntu"/>
              <a:ea typeface="Ubuntu"/>
              <a:cs typeface="Ubuntu"/>
              <a:sym typeface="Ubuntu"/>
            </a:endParaRPr>
          </a:p>
          <a:p>
            <a:pPr indent="-317500" lvl="0" marL="457200" rtl="0" algn="l">
              <a:lnSpc>
                <a:spcPct val="100000"/>
              </a:lnSpc>
              <a:spcBef>
                <a:spcPts val="0"/>
              </a:spcBef>
              <a:spcAft>
                <a:spcPts val="0"/>
              </a:spcAft>
              <a:buClr>
                <a:schemeClr val="dk1"/>
              </a:buClr>
              <a:buSzPts val="1400"/>
              <a:buFont typeface="Ubuntu"/>
              <a:buChar char="●"/>
            </a:pPr>
            <a:r>
              <a:rPr lang="en-GB" sz="1400">
                <a:solidFill>
                  <a:schemeClr val="dk1"/>
                </a:solidFill>
                <a:latin typeface="Ubuntu"/>
                <a:ea typeface="Ubuntu"/>
                <a:cs typeface="Ubuntu"/>
                <a:sym typeface="Ubuntu"/>
              </a:rPr>
              <a:t>It is also sometimes possible to put a small amount of the substance on the </a:t>
            </a:r>
            <a:r>
              <a:rPr b="1" lang="en-GB" sz="1400">
                <a:solidFill>
                  <a:schemeClr val="dk1"/>
                </a:solidFill>
                <a:latin typeface="Ubuntu"/>
                <a:ea typeface="Ubuntu"/>
                <a:cs typeface="Ubuntu"/>
                <a:sym typeface="Ubuntu"/>
              </a:rPr>
              <a:t>skin</a:t>
            </a:r>
            <a:r>
              <a:rPr lang="en-GB" sz="1400">
                <a:solidFill>
                  <a:schemeClr val="dk1"/>
                </a:solidFill>
                <a:latin typeface="Ubuntu"/>
                <a:ea typeface="Ubuntu"/>
                <a:cs typeface="Ubuntu"/>
                <a:sym typeface="Ubuntu"/>
              </a:rPr>
              <a:t>, make sure it stays there (with a small bandage for example) and observe for any reddening of the skin over some hours. This last method works if someone has an IgE  allergy, but I don’t think it is so sensitive otherwise.</a:t>
            </a:r>
            <a:endParaRPr sz="1400">
              <a:solidFill>
                <a:schemeClr val="dk1"/>
              </a:solidFill>
              <a:latin typeface="Ubuntu"/>
              <a:ea typeface="Ubuntu"/>
              <a:cs typeface="Ubuntu"/>
              <a:sym typeface="Ubuntu"/>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ph type="title"/>
          </p:nvPr>
        </p:nvSpPr>
        <p:spPr>
          <a:xfrm>
            <a:off x="311700" y="4377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5833"/>
              <a:buFont typeface="Arial"/>
              <a:buNone/>
            </a:pPr>
            <a:r>
              <a:rPr lang="en-GB" sz="2400">
                <a:latin typeface="Ubuntu"/>
                <a:ea typeface="Ubuntu"/>
                <a:cs typeface="Ubuntu"/>
                <a:sym typeface="Ubuntu"/>
              </a:rPr>
              <a:t>Food intolerance testing</a:t>
            </a:r>
            <a:endParaRPr/>
          </a:p>
        </p:txBody>
      </p:sp>
      <p:sp>
        <p:nvSpPr>
          <p:cNvPr id="78" name="Google Shape;78;p17"/>
          <p:cNvSpPr txBox="1"/>
          <p:nvPr>
            <p:ph idx="1" type="body"/>
          </p:nvPr>
        </p:nvSpPr>
        <p:spPr>
          <a:xfrm>
            <a:off x="311700" y="1010475"/>
            <a:ext cx="8520600" cy="3558300"/>
          </a:xfrm>
          <a:prstGeom prst="rect">
            <a:avLst/>
          </a:prstGeom>
        </p:spPr>
        <p:txBody>
          <a:bodyPr anchorCtr="0" anchor="t" bIns="91425" lIns="91425" spcFirstLastPara="1" rIns="91425" wrap="square" tIns="91425">
            <a:normAutofit fontScale="70000" lnSpcReduction="10000"/>
          </a:bodyPr>
          <a:lstStyle/>
          <a:p>
            <a:pPr indent="0" lvl="0" marL="0" rtl="0" algn="l">
              <a:lnSpc>
                <a:spcPct val="100000"/>
              </a:lnSpc>
              <a:spcBef>
                <a:spcPts val="0"/>
              </a:spcBef>
              <a:spcAft>
                <a:spcPts val="0"/>
              </a:spcAft>
              <a:buNone/>
            </a:pPr>
            <a:r>
              <a:t/>
            </a:r>
            <a:endParaRPr sz="12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ct val="72938"/>
              <a:buFont typeface="Arial"/>
              <a:buNone/>
            </a:pPr>
            <a:r>
              <a:t/>
            </a:r>
            <a:endParaRPr sz="1508">
              <a:solidFill>
                <a:schemeClr val="dk1"/>
              </a:solidFill>
              <a:latin typeface="Ubuntu"/>
              <a:ea typeface="Ubuntu"/>
              <a:cs typeface="Ubuntu"/>
              <a:sym typeface="Ubuntu"/>
            </a:endParaRPr>
          </a:p>
          <a:p>
            <a:pPr indent="-307106" lvl="0" marL="457200" rtl="0" algn="l">
              <a:lnSpc>
                <a:spcPct val="115000"/>
              </a:lnSpc>
              <a:spcBef>
                <a:spcPts val="0"/>
              </a:spcBef>
              <a:spcAft>
                <a:spcPts val="0"/>
              </a:spcAft>
              <a:buClr>
                <a:schemeClr val="dk1"/>
              </a:buClr>
              <a:buSzPct val="100000"/>
              <a:buFont typeface="Ubuntu"/>
              <a:buChar char="●"/>
            </a:pPr>
            <a:r>
              <a:rPr b="1" lang="en-GB" sz="1766">
                <a:solidFill>
                  <a:schemeClr val="dk1"/>
                </a:solidFill>
                <a:latin typeface="Ubuntu"/>
                <a:ea typeface="Ubuntu"/>
                <a:cs typeface="Ubuntu"/>
                <a:sym typeface="Ubuntu"/>
              </a:rPr>
              <a:t>muscle testing/applied kinesiology</a:t>
            </a:r>
            <a:r>
              <a:rPr lang="en-GB" sz="1766">
                <a:solidFill>
                  <a:schemeClr val="dk1"/>
                </a:solidFill>
                <a:latin typeface="Ubuntu"/>
                <a:ea typeface="Ubuntu"/>
                <a:cs typeface="Ubuntu"/>
                <a:sym typeface="Ubuntu"/>
              </a:rPr>
              <a:t>. a method of asking the body what it likes and doesn’t like and results are very clear. The food that comes up as a problem can then be removed from the diet with more certainty than the elimination method, and if digestive symptoms improve then all is good. It just makes everything quicker and easier.</a:t>
            </a:r>
            <a:endParaRPr sz="1766">
              <a:solidFill>
                <a:schemeClr val="dk1"/>
              </a:solidFill>
              <a:latin typeface="Ubuntu"/>
              <a:ea typeface="Ubuntu"/>
              <a:cs typeface="Ubuntu"/>
              <a:sym typeface="Ubuntu"/>
            </a:endParaRPr>
          </a:p>
          <a:p>
            <a:pPr indent="0" lvl="0" marL="0" rtl="0" algn="l">
              <a:lnSpc>
                <a:spcPct val="115000"/>
              </a:lnSpc>
              <a:spcBef>
                <a:spcPts val="0"/>
              </a:spcBef>
              <a:spcAft>
                <a:spcPts val="0"/>
              </a:spcAft>
              <a:buClr>
                <a:schemeClr val="dk1"/>
              </a:buClr>
              <a:buSzPct val="62281"/>
              <a:buFont typeface="Arial"/>
              <a:buNone/>
            </a:pPr>
            <a:r>
              <a:t/>
            </a:r>
            <a:endParaRPr sz="1766">
              <a:solidFill>
                <a:schemeClr val="dk1"/>
              </a:solidFill>
              <a:latin typeface="Ubuntu"/>
              <a:ea typeface="Ubuntu"/>
              <a:cs typeface="Ubuntu"/>
              <a:sym typeface="Ubuntu"/>
            </a:endParaRPr>
          </a:p>
          <a:p>
            <a:pPr indent="-302661" lvl="0" marL="457200" rtl="0" algn="l">
              <a:lnSpc>
                <a:spcPct val="115000"/>
              </a:lnSpc>
              <a:spcBef>
                <a:spcPts val="0"/>
              </a:spcBef>
              <a:spcAft>
                <a:spcPts val="0"/>
              </a:spcAft>
              <a:buClr>
                <a:schemeClr val="dk1"/>
              </a:buClr>
              <a:buSzPct val="100000"/>
              <a:buFont typeface="Ubuntu"/>
              <a:buChar char="●"/>
            </a:pPr>
            <a:r>
              <a:rPr b="1" lang="en-GB" sz="1666">
                <a:solidFill>
                  <a:schemeClr val="dk1"/>
                </a:solidFill>
                <a:latin typeface="Ubuntu"/>
                <a:ea typeface="Ubuntu"/>
                <a:cs typeface="Ubuntu"/>
                <a:sym typeface="Ubuntu"/>
              </a:rPr>
              <a:t>Commercial testing of blood for antibodies</a:t>
            </a:r>
            <a:r>
              <a:rPr lang="en-GB" sz="1666">
                <a:solidFill>
                  <a:schemeClr val="dk1"/>
                </a:solidFill>
                <a:latin typeface="Ubuntu"/>
                <a:ea typeface="Ubuntu"/>
                <a:cs typeface="Ubuntu"/>
                <a:sym typeface="Ubuntu"/>
              </a:rPr>
              <a:t> to specific foods. </a:t>
            </a:r>
            <a:r>
              <a:rPr lang="en-GB" sz="1666">
                <a:solidFill>
                  <a:schemeClr val="accent2"/>
                </a:solidFill>
                <a:latin typeface="Ubuntu"/>
                <a:ea typeface="Ubuntu"/>
                <a:cs typeface="Ubuntu"/>
                <a:sym typeface="Ubuntu"/>
              </a:rPr>
              <a:t>This looks at specific IgG antibody presence in the blood to known food allergens by enzyme or fluorescence linked immunosorbent assays; sometimes this also tests for IgG4 binding too. The higher the binding the more the patient is intolerant to that food. However this may well be a normal response to eating that food, especially IgG4, and especially when the food has been recently eaten. All food is “foreign” and liable to create an immune response.</a:t>
            </a:r>
            <a:endParaRPr sz="1666">
              <a:solidFill>
                <a:schemeClr val="dk1"/>
              </a:solidFill>
              <a:latin typeface="Ubuntu"/>
              <a:ea typeface="Ubuntu"/>
              <a:cs typeface="Ubuntu"/>
              <a:sym typeface="Ubuntu"/>
            </a:endParaRPr>
          </a:p>
          <a:p>
            <a:pPr indent="0" lvl="0" marL="0" rtl="0" algn="l">
              <a:lnSpc>
                <a:spcPct val="115000"/>
              </a:lnSpc>
              <a:spcBef>
                <a:spcPts val="0"/>
              </a:spcBef>
              <a:spcAft>
                <a:spcPts val="0"/>
              </a:spcAft>
              <a:buClr>
                <a:schemeClr val="dk1"/>
              </a:buClr>
              <a:buSzPct val="66019"/>
              <a:buFont typeface="Arial"/>
              <a:buNone/>
            </a:pPr>
            <a:r>
              <a:t/>
            </a:r>
            <a:endParaRPr sz="1666">
              <a:solidFill>
                <a:schemeClr val="dk1"/>
              </a:solidFill>
              <a:latin typeface="Ubuntu"/>
              <a:ea typeface="Ubuntu"/>
              <a:cs typeface="Ubuntu"/>
              <a:sym typeface="Ubuntu"/>
            </a:endParaRPr>
          </a:p>
          <a:p>
            <a:pPr indent="0" lvl="0" marL="0" rtl="0" algn="l">
              <a:lnSpc>
                <a:spcPct val="115000"/>
              </a:lnSpc>
              <a:spcBef>
                <a:spcPts val="0"/>
              </a:spcBef>
              <a:spcAft>
                <a:spcPts val="0"/>
              </a:spcAft>
              <a:buClr>
                <a:schemeClr val="dk1"/>
              </a:buClr>
              <a:buSzPct val="66019"/>
              <a:buFont typeface="Arial"/>
              <a:buNone/>
            </a:pPr>
            <a:r>
              <a:rPr lang="en-GB" sz="1666">
                <a:solidFill>
                  <a:schemeClr val="dk1"/>
                </a:solidFill>
                <a:latin typeface="Ubuntu"/>
                <a:ea typeface="Ubuntu"/>
                <a:cs typeface="Ubuntu"/>
                <a:sym typeface="Ubuntu"/>
              </a:rPr>
              <a:t>My experience with seeing the results of IgG food intolerance testing has not been favourable. Many more foods appear as positive results than are actually a problem to the patient.</a:t>
            </a:r>
            <a:endParaRPr sz="1666">
              <a:solidFill>
                <a:schemeClr val="dk1"/>
              </a:solidFill>
              <a:latin typeface="Ubuntu"/>
              <a:ea typeface="Ubuntu"/>
              <a:cs typeface="Ubuntu"/>
              <a:sym typeface="Ubuntu"/>
            </a:endParaRPr>
          </a:p>
          <a:p>
            <a:pPr indent="0" lvl="0" marL="0" rtl="0" algn="l">
              <a:lnSpc>
                <a:spcPct val="115000"/>
              </a:lnSpc>
              <a:spcBef>
                <a:spcPts val="0"/>
              </a:spcBef>
              <a:spcAft>
                <a:spcPts val="0"/>
              </a:spcAft>
              <a:buClr>
                <a:schemeClr val="dk1"/>
              </a:buClr>
              <a:buSzPct val="66019"/>
              <a:buFont typeface="Arial"/>
              <a:buNone/>
            </a:pPr>
            <a:r>
              <a:rPr lang="en-GB" sz="1666">
                <a:solidFill>
                  <a:schemeClr val="dk1"/>
                </a:solidFill>
                <a:latin typeface="Ubuntu"/>
                <a:ea typeface="Ubuntu"/>
                <a:cs typeface="Ubuntu"/>
                <a:sym typeface="Ubuntu"/>
              </a:rPr>
              <a:t> This is backed up by the results of a study on 100 children with ADHD where diets were based on IgG testing and found to be misleading, although elimination diets were helpful when not based on IgG testing.</a:t>
            </a:r>
            <a:br>
              <a:rPr lang="en-GB" sz="1537">
                <a:solidFill>
                  <a:schemeClr val="dk1"/>
                </a:solidFill>
                <a:latin typeface="Ubuntu"/>
                <a:ea typeface="Ubuntu"/>
                <a:cs typeface="Ubuntu"/>
                <a:sym typeface="Ubuntu"/>
              </a:rPr>
            </a:br>
            <a:r>
              <a:rPr lang="en-GB" sz="1079">
                <a:solidFill>
                  <a:schemeClr val="dk1"/>
                </a:solidFill>
                <a:latin typeface="Ubuntu"/>
                <a:ea typeface="Ubuntu"/>
                <a:cs typeface="Ubuntu"/>
                <a:sym typeface="Ubuntu"/>
              </a:rPr>
              <a:t>L.M.</a:t>
            </a:r>
            <a:r>
              <a:rPr lang="en-GB" sz="1079">
                <a:solidFill>
                  <a:schemeClr val="accent2"/>
                </a:solidFill>
                <a:latin typeface="Ubuntu"/>
                <a:ea typeface="Ubuntu"/>
                <a:cs typeface="Ubuntu"/>
                <a:sym typeface="Ubuntu"/>
              </a:rPr>
              <a:t>Pelsser  et al Effects of a restricted elimination diet on the behaviour of children with attention-deficit hyperactivity disorder (INCA study): a randomised controlled trial. Lancet. 2011 Feb 5;377(9764):494-503</a:t>
            </a:r>
            <a:r>
              <a:rPr lang="en-GB" sz="1279">
                <a:solidFill>
                  <a:schemeClr val="accent2"/>
                </a:solidFill>
                <a:latin typeface="Ubuntu"/>
                <a:ea typeface="Ubuntu"/>
                <a:cs typeface="Ubuntu"/>
                <a:sym typeface="Ubuntu"/>
              </a:rPr>
              <a:t>.</a:t>
            </a:r>
            <a:endParaRPr sz="1670">
              <a:latin typeface="Ubuntu"/>
              <a:ea typeface="Ubuntu"/>
              <a:cs typeface="Ubuntu"/>
              <a:sym typeface="Ubuntu"/>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311700" y="606400"/>
            <a:ext cx="8520600" cy="60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2400">
                <a:latin typeface="Ubuntu"/>
                <a:ea typeface="Ubuntu"/>
                <a:cs typeface="Ubuntu"/>
                <a:sym typeface="Ubuntu"/>
              </a:rPr>
              <a:t>Food intolerance testing in my clinic</a:t>
            </a:r>
            <a:endParaRPr/>
          </a:p>
        </p:txBody>
      </p:sp>
      <p:sp>
        <p:nvSpPr>
          <p:cNvPr id="84" name="Google Shape;84;p18"/>
          <p:cNvSpPr txBox="1"/>
          <p:nvPr>
            <p:ph idx="1" type="body"/>
          </p:nvPr>
        </p:nvSpPr>
        <p:spPr>
          <a:xfrm>
            <a:off x="348250" y="1284000"/>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t/>
            </a:r>
            <a:endParaRPr sz="1100">
              <a:solidFill>
                <a:schemeClr val="dk1"/>
              </a:solidFill>
              <a:latin typeface="Ubuntu"/>
              <a:ea typeface="Ubuntu"/>
              <a:cs typeface="Ubuntu"/>
              <a:sym typeface="Ubuntu"/>
            </a:endParaRPr>
          </a:p>
          <a:p>
            <a:pPr indent="-249554" lvl="0" marL="448944" rtl="0" algn="l">
              <a:lnSpc>
                <a:spcPct val="100000"/>
              </a:lnSpc>
              <a:spcBef>
                <a:spcPts val="0"/>
              </a:spcBef>
              <a:spcAft>
                <a:spcPts val="0"/>
              </a:spcAft>
              <a:buClr>
                <a:schemeClr val="accent2"/>
              </a:buClr>
              <a:buSzPts val="1100"/>
              <a:buFont typeface="Ubuntu"/>
              <a:buChar char=""/>
            </a:pPr>
            <a:r>
              <a:t/>
            </a:r>
            <a:endParaRPr sz="1100">
              <a:solidFill>
                <a:schemeClr val="accent2"/>
              </a:solidFill>
              <a:latin typeface="Ubuntu"/>
              <a:ea typeface="Ubuntu"/>
              <a:cs typeface="Ubuntu"/>
              <a:sym typeface="Ubuntu"/>
            </a:endParaRPr>
          </a:p>
          <a:p>
            <a:pPr indent="-300354" lvl="0" marL="448944" rtl="0" algn="l">
              <a:lnSpc>
                <a:spcPct val="100000"/>
              </a:lnSpc>
              <a:spcBef>
                <a:spcPts val="0"/>
              </a:spcBef>
              <a:spcAft>
                <a:spcPts val="0"/>
              </a:spcAft>
              <a:buClr>
                <a:schemeClr val="dk1"/>
              </a:buClr>
              <a:buSzPts val="1900"/>
              <a:buFont typeface="Ubuntu"/>
              <a:buChar char=""/>
            </a:pPr>
            <a:r>
              <a:rPr b="1" lang="en-GB" sz="2100">
                <a:solidFill>
                  <a:schemeClr val="accent2"/>
                </a:solidFill>
                <a:latin typeface="Ubuntu"/>
                <a:ea typeface="Ubuntu"/>
                <a:cs typeface="Ubuntu"/>
                <a:sym typeface="Ubuntu"/>
              </a:rPr>
              <a:t>Four pronged approach</a:t>
            </a:r>
            <a:endParaRPr b="1" sz="2100">
              <a:solidFill>
                <a:schemeClr val="accent2"/>
              </a:solidFill>
              <a:latin typeface="Ubuntu"/>
              <a:ea typeface="Ubuntu"/>
              <a:cs typeface="Ubuntu"/>
              <a:sym typeface="Ubuntu"/>
            </a:endParaRPr>
          </a:p>
          <a:p>
            <a:pPr indent="-319404" lvl="0" marL="448944" rtl="0" algn="l">
              <a:lnSpc>
                <a:spcPct val="100000"/>
              </a:lnSpc>
              <a:spcBef>
                <a:spcPts val="0"/>
              </a:spcBef>
              <a:spcAft>
                <a:spcPts val="0"/>
              </a:spcAft>
              <a:buClr>
                <a:schemeClr val="dk1"/>
              </a:buClr>
              <a:buSzPts val="2200"/>
              <a:buFont typeface="Ubuntu"/>
              <a:buChar char=""/>
            </a:pPr>
            <a:r>
              <a:rPr lang="en-GB" sz="2200">
                <a:solidFill>
                  <a:schemeClr val="dk1"/>
                </a:solidFill>
                <a:latin typeface="Ubuntu"/>
                <a:ea typeface="Ubuntu"/>
                <a:cs typeface="Ubuntu"/>
                <a:sym typeface="Ubuntu"/>
              </a:rPr>
              <a:t>Detailed medical history</a:t>
            </a:r>
            <a:endParaRPr sz="2200">
              <a:solidFill>
                <a:schemeClr val="dk1"/>
              </a:solidFill>
              <a:latin typeface="Ubuntu"/>
              <a:ea typeface="Ubuntu"/>
              <a:cs typeface="Ubuntu"/>
              <a:sym typeface="Ubuntu"/>
            </a:endParaRPr>
          </a:p>
          <a:p>
            <a:pPr indent="-319404" lvl="0" marL="448944" rtl="0" algn="l">
              <a:lnSpc>
                <a:spcPct val="100000"/>
              </a:lnSpc>
              <a:spcBef>
                <a:spcPts val="0"/>
              </a:spcBef>
              <a:spcAft>
                <a:spcPts val="0"/>
              </a:spcAft>
              <a:buClr>
                <a:schemeClr val="dk1"/>
              </a:buClr>
              <a:buSzPts val="2200"/>
              <a:buFont typeface="Ubuntu"/>
              <a:buChar char=""/>
            </a:pPr>
            <a:r>
              <a:rPr lang="en-GB" sz="2200">
                <a:solidFill>
                  <a:schemeClr val="dk1"/>
                </a:solidFill>
                <a:latin typeface="Ubuntu"/>
                <a:ea typeface="Ubuntu"/>
                <a:cs typeface="Ubuntu"/>
                <a:sym typeface="Ubuntu"/>
              </a:rPr>
              <a:t>Clinical observation</a:t>
            </a:r>
            <a:endParaRPr sz="2200">
              <a:solidFill>
                <a:schemeClr val="dk1"/>
              </a:solidFill>
              <a:latin typeface="Ubuntu"/>
              <a:ea typeface="Ubuntu"/>
              <a:cs typeface="Ubuntu"/>
              <a:sym typeface="Ubuntu"/>
            </a:endParaRPr>
          </a:p>
          <a:p>
            <a:pPr indent="-319404" lvl="0" marL="448944" rtl="0" algn="l">
              <a:lnSpc>
                <a:spcPct val="100000"/>
              </a:lnSpc>
              <a:spcBef>
                <a:spcPts val="0"/>
              </a:spcBef>
              <a:spcAft>
                <a:spcPts val="0"/>
              </a:spcAft>
              <a:buClr>
                <a:schemeClr val="dk1"/>
              </a:buClr>
              <a:buSzPts val="2200"/>
              <a:buFont typeface="Ubuntu"/>
              <a:buChar char=""/>
            </a:pPr>
            <a:r>
              <a:rPr lang="en-GB" sz="2200">
                <a:solidFill>
                  <a:schemeClr val="dk1"/>
                </a:solidFill>
                <a:latin typeface="Ubuntu"/>
                <a:ea typeface="Ubuntu"/>
                <a:cs typeface="Ubuntu"/>
                <a:sym typeface="Ubuntu"/>
              </a:rPr>
              <a:t>Muscle testing</a:t>
            </a:r>
            <a:endParaRPr sz="2200">
              <a:solidFill>
                <a:schemeClr val="dk1"/>
              </a:solidFill>
              <a:latin typeface="Ubuntu"/>
              <a:ea typeface="Ubuntu"/>
              <a:cs typeface="Ubuntu"/>
              <a:sym typeface="Ubuntu"/>
            </a:endParaRPr>
          </a:p>
          <a:p>
            <a:pPr indent="-319404" lvl="0" marL="448944" rtl="0" algn="l">
              <a:lnSpc>
                <a:spcPct val="100000"/>
              </a:lnSpc>
              <a:spcBef>
                <a:spcPts val="0"/>
              </a:spcBef>
              <a:spcAft>
                <a:spcPts val="0"/>
              </a:spcAft>
              <a:buClr>
                <a:schemeClr val="dk1"/>
              </a:buClr>
              <a:buSzPts val="2200"/>
              <a:buFont typeface="Ubuntu"/>
              <a:buChar char=""/>
            </a:pPr>
            <a:r>
              <a:rPr lang="en-GB" sz="2200">
                <a:solidFill>
                  <a:schemeClr val="dk1"/>
                </a:solidFill>
                <a:latin typeface="Ubuntu"/>
                <a:ea typeface="Ubuntu"/>
                <a:cs typeface="Ubuntu"/>
                <a:sym typeface="Ubuntu"/>
              </a:rPr>
              <a:t>Specific food elimination</a:t>
            </a:r>
            <a:endParaRPr sz="22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Ubuntu"/>
              <a:ea typeface="Ubuntu"/>
              <a:cs typeface="Ubuntu"/>
              <a:sym typeface="Ubuntu"/>
            </a:endParaRPr>
          </a:p>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Diagnosis</a:t>
            </a:r>
            <a:endParaRPr/>
          </a:p>
        </p:txBody>
      </p:sp>
      <p:sp>
        <p:nvSpPr>
          <p:cNvPr id="90" name="Google Shape;90;p19"/>
          <p:cNvSpPr txBox="1"/>
          <p:nvPr>
            <p:ph idx="1" type="body"/>
          </p:nvPr>
        </p:nvSpPr>
        <p:spPr>
          <a:xfrm>
            <a:off x="311700" y="1017725"/>
            <a:ext cx="8520600" cy="37239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935"/>
              <a:buNone/>
            </a:pPr>
            <a:r>
              <a:rPr lang="en-GB" sz="1396">
                <a:solidFill>
                  <a:schemeClr val="dk1"/>
                </a:solidFill>
                <a:latin typeface="Ubuntu"/>
                <a:ea typeface="Ubuntu"/>
                <a:cs typeface="Ubuntu"/>
                <a:sym typeface="Ubuntu"/>
              </a:rPr>
              <a:t> It is not always necessary to have digestive symptoms with a food intolerance, symptoms could include sleep disturbance, skin rashes, bladder irritation, mood swings or even general body heat. </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SzPts val="935"/>
              <a:buNone/>
            </a:pPr>
            <a:r>
              <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SzPts val="935"/>
              <a:buNone/>
            </a:pPr>
            <a:r>
              <a:rPr lang="en-GB" sz="1396">
                <a:solidFill>
                  <a:schemeClr val="dk1"/>
                </a:solidFill>
                <a:latin typeface="Ubuntu"/>
                <a:ea typeface="Ubuntu"/>
                <a:cs typeface="Ubuntu"/>
                <a:sym typeface="Ubuntu"/>
              </a:rPr>
              <a:t>Single food group intolerances generally can be recognised from symptom patterns – can be diagnosed from these then backed up by muscle testing and/or dowsing, then elimination from the diet for at least three weeks. Take a detailed symptom picture so you can compare 3-4 weeks later – often people forget how bad things were. Sometimes there are withdrawal symptoms – can be quite acute stomach pains, headaches, mucous clear out – if very bad then withdraw from diet slowly. These tend to be the ones who have really hammered that food</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SzPts val="935"/>
              <a:buNone/>
            </a:pPr>
            <a:r>
              <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Clr>
                <a:schemeClr val="dk1"/>
              </a:buClr>
              <a:buSzPts val="935"/>
              <a:buFont typeface="Arial"/>
              <a:buNone/>
            </a:pPr>
            <a:r>
              <a:rPr lang="en-GB" sz="1396">
                <a:solidFill>
                  <a:schemeClr val="dk1"/>
                </a:solidFill>
                <a:latin typeface="Ubuntu"/>
                <a:ea typeface="Ubuntu"/>
                <a:cs typeface="Ubuntu"/>
                <a:sym typeface="Ubuntu"/>
              </a:rPr>
              <a:t>For patients reporting little or no improvement – interview on follow up appointment:</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Clr>
                <a:schemeClr val="dk1"/>
              </a:buClr>
              <a:buSzPts val="935"/>
              <a:buFont typeface="Arial"/>
              <a:buNone/>
            </a:pPr>
            <a:r>
              <a:rPr lang="en-GB" sz="1396">
                <a:solidFill>
                  <a:schemeClr val="dk1"/>
                </a:solidFill>
                <a:latin typeface="Ubuntu"/>
                <a:ea typeface="Ubuntu"/>
                <a:cs typeface="Ubuntu"/>
                <a:sym typeface="Ubuntu"/>
              </a:rPr>
              <a:t>how are you today</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Clr>
                <a:schemeClr val="dk1"/>
              </a:buClr>
              <a:buSzPts val="935"/>
              <a:buFont typeface="Arial"/>
              <a:buNone/>
            </a:pPr>
            <a:r>
              <a:rPr lang="en-GB" sz="1396">
                <a:solidFill>
                  <a:schemeClr val="dk1"/>
                </a:solidFill>
                <a:latin typeface="Ubuntu"/>
                <a:ea typeface="Ubuntu"/>
                <a:cs typeface="Ubuntu"/>
                <a:sym typeface="Ubuntu"/>
              </a:rPr>
              <a:t>no improvement, waste of time, still feel awful</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Clr>
                <a:schemeClr val="dk1"/>
              </a:buClr>
              <a:buSzPts val="935"/>
              <a:buFont typeface="Arial"/>
              <a:buNone/>
            </a:pPr>
            <a:r>
              <a:rPr lang="en-GB" sz="1396">
                <a:solidFill>
                  <a:schemeClr val="dk1"/>
                </a:solidFill>
                <a:latin typeface="Ubuntu"/>
                <a:ea typeface="Ubuntu"/>
                <a:cs typeface="Ubuntu"/>
                <a:sym typeface="Ubuntu"/>
              </a:rPr>
              <a:t>ok – how about your sleep/indigestion/ bowels/ bladder/ bloating......(which you had got them to be very specific about at the first appointment – could even be scored on a 1-10 basis)</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Clr>
                <a:schemeClr val="dk1"/>
              </a:buClr>
              <a:buSzPts val="935"/>
              <a:buFont typeface="Arial"/>
              <a:buNone/>
            </a:pPr>
            <a:r>
              <a:rPr lang="en-GB" sz="1396">
                <a:solidFill>
                  <a:schemeClr val="dk1"/>
                </a:solidFill>
                <a:latin typeface="Ubuntu"/>
                <a:ea typeface="Ubuntu"/>
                <a:cs typeface="Ubuntu"/>
                <a:sym typeface="Ubuntu"/>
              </a:rPr>
              <a:t>Ah – I forgot about that – yes that is a bit better actually </a:t>
            </a:r>
            <a:endParaRPr sz="1396">
              <a:solidFill>
                <a:schemeClr val="dk1"/>
              </a:solidFill>
              <a:latin typeface="Ubuntu"/>
              <a:ea typeface="Ubuntu"/>
              <a:cs typeface="Ubuntu"/>
              <a:sym typeface="Ubuntu"/>
            </a:endParaRPr>
          </a:p>
          <a:p>
            <a:pPr indent="0" lvl="0" marL="0" rtl="0" algn="l">
              <a:lnSpc>
                <a:spcPct val="95000"/>
              </a:lnSpc>
              <a:spcBef>
                <a:spcPts val="0"/>
              </a:spcBef>
              <a:spcAft>
                <a:spcPts val="0"/>
              </a:spcAft>
              <a:buSzPts val="935"/>
              <a:buNone/>
            </a:pPr>
            <a:r>
              <a:rPr lang="en-GB" sz="1396">
                <a:solidFill>
                  <a:schemeClr val="dk1"/>
                </a:solidFill>
                <a:latin typeface="Ubuntu"/>
                <a:ea typeface="Ubuntu"/>
                <a:cs typeface="Ubuntu"/>
                <a:sym typeface="Ubuntu"/>
              </a:rPr>
              <a:t>How much better...…</a:t>
            </a:r>
            <a:endParaRPr sz="1396">
              <a:solidFill>
                <a:schemeClr val="dk1"/>
              </a:solidFill>
              <a:latin typeface="Ubuntu"/>
              <a:ea typeface="Ubuntu"/>
              <a:cs typeface="Ubuntu"/>
              <a:sym typeface="Ubuntu"/>
            </a:endParaRPr>
          </a:p>
          <a:p>
            <a:pPr indent="0" lvl="0" marL="0" rtl="0" algn="l">
              <a:lnSpc>
                <a:spcPct val="80000"/>
              </a:lnSpc>
              <a:spcBef>
                <a:spcPts val="0"/>
              </a:spcBef>
              <a:spcAft>
                <a:spcPts val="0"/>
              </a:spcAft>
              <a:buSzPts val="935"/>
              <a:buNone/>
            </a:pPr>
            <a:r>
              <a:t/>
            </a:r>
            <a:endParaRPr sz="1120">
              <a:solidFill>
                <a:schemeClr val="dk1"/>
              </a:solidFill>
              <a:latin typeface="Ubuntu"/>
              <a:ea typeface="Ubuntu"/>
              <a:cs typeface="Ubuntu"/>
              <a:sym typeface="Ubuntu"/>
            </a:endParaRPr>
          </a:p>
          <a:p>
            <a:pPr indent="0" lvl="0" marL="0" rtl="0" algn="l">
              <a:lnSpc>
                <a:spcPct val="80000"/>
              </a:lnSpc>
              <a:spcBef>
                <a:spcPts val="0"/>
              </a:spcBef>
              <a:spcAft>
                <a:spcPts val="0"/>
              </a:spcAft>
              <a:buSzPts val="935"/>
              <a:buNone/>
            </a:pPr>
            <a:r>
              <a:t/>
            </a:r>
            <a:endParaRPr sz="1120">
              <a:solidFill>
                <a:schemeClr val="dk1"/>
              </a:solidFill>
              <a:latin typeface="Ubuntu"/>
              <a:ea typeface="Ubuntu"/>
              <a:cs typeface="Ubuntu"/>
              <a:sym typeface="Ubuntu"/>
            </a:endParaRPr>
          </a:p>
          <a:p>
            <a:pPr indent="0" lvl="0" marL="0" rtl="0" algn="l">
              <a:lnSpc>
                <a:spcPct val="80000"/>
              </a:lnSpc>
              <a:spcBef>
                <a:spcPts val="0"/>
              </a:spcBef>
              <a:spcAft>
                <a:spcPts val="0"/>
              </a:spcAft>
              <a:buClr>
                <a:schemeClr val="dk1"/>
              </a:buClr>
              <a:buSzPts val="935"/>
              <a:buFont typeface="Arial"/>
              <a:buNone/>
            </a:pPr>
            <a:r>
              <a:t/>
            </a:r>
            <a:endParaRPr sz="1120">
              <a:solidFill>
                <a:schemeClr val="dk1"/>
              </a:solidFill>
              <a:latin typeface="Ubuntu"/>
              <a:ea typeface="Ubuntu"/>
              <a:cs typeface="Ubuntu"/>
              <a:sym typeface="Ubuntu"/>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Symptom patterns</a:t>
            </a:r>
            <a:endParaRPr/>
          </a:p>
        </p:txBody>
      </p:sp>
      <p:sp>
        <p:nvSpPr>
          <p:cNvPr id="96" name="Google Shape;96;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If someone has a lot of mucus and phlegm, with catarrh, sinus congestion, asthma, continual throat clearing and a history of tonsillitis and/or ear infections, sometimes with seasonal hay fever, then dairy exclusion is the first thing to try.</a:t>
            </a:r>
            <a:r>
              <a:rPr lang="en-GB" sz="1300">
                <a:solidFill>
                  <a:srgbClr val="FF0000"/>
                </a:solidFill>
                <a:latin typeface="Ubuntu"/>
                <a:ea typeface="Ubuntu"/>
                <a:cs typeface="Ubuntu"/>
                <a:sym typeface="Ubuntu"/>
              </a:rPr>
              <a:t> </a:t>
            </a:r>
            <a:r>
              <a:rPr lang="en-GB" sz="1300">
                <a:solidFill>
                  <a:schemeClr val="dk1"/>
                </a:solidFill>
                <a:latin typeface="Ubuntu"/>
                <a:ea typeface="Ubuntu"/>
                <a:cs typeface="Ubuntu"/>
                <a:sym typeface="Ubuntu"/>
              </a:rPr>
              <a:t>This is also the case with hormonal imbalance or disease, for men and women.</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If there is a pattern of repeated urinary tract infections, and maybe bladder irritation or a history of bedwetting, then dairy is also likely, but salicylate sensitivity has to be considered too.</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A history of headaches with constipation and sometimes joint stiffness and pain, and skin rashes can suggest nightshade sensitivity.</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None/>
            </a:pPr>
            <a:r>
              <a:rPr lang="en-GB" sz="1300">
                <a:solidFill>
                  <a:schemeClr val="dk1"/>
                </a:solidFill>
                <a:latin typeface="Ubuntu"/>
                <a:ea typeface="Ubuntu"/>
                <a:cs typeface="Ubuntu"/>
                <a:sym typeface="Ubuntu"/>
              </a:rPr>
              <a:t>Wheat and gluten sensitivity can show symptoms of skin rashes, and often upper GI T symptoms eg reflux, also digestive problems such as diarrhoea or bloating.</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300">
                <a:solidFill>
                  <a:schemeClr val="dk1"/>
                </a:solidFill>
                <a:latin typeface="Ubuntu"/>
                <a:ea typeface="Ubuntu"/>
                <a:cs typeface="Ubuntu"/>
                <a:sym typeface="Ubuntu"/>
              </a:rPr>
              <a:t>None of these are definitive pictures of a food sensitivity or intolerance, but they can guide you to eliminating a particular food first, which will save time and stress.</a:t>
            </a:r>
            <a:endParaRPr sz="1300">
              <a:solidFill>
                <a:schemeClr val="dk1"/>
              </a:solidFill>
              <a:latin typeface="Ubuntu"/>
              <a:ea typeface="Ubuntu"/>
              <a:cs typeface="Ubuntu"/>
              <a:sym typeface="Ubuntu"/>
            </a:endParaRPr>
          </a:p>
          <a:p>
            <a:pPr indent="0" lvl="0" marL="0" rtl="0" algn="l">
              <a:spcBef>
                <a:spcPts val="0"/>
              </a:spcBef>
              <a:spcAft>
                <a:spcPts val="1200"/>
              </a:spcAft>
              <a:buNone/>
            </a:pPr>
            <a:r>
              <a:t/>
            </a:r>
            <a:endParaRPr sz="19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1"/>
          <p:cNvSpPr txBox="1"/>
          <p:nvPr>
            <p:ph type="title"/>
          </p:nvPr>
        </p:nvSpPr>
        <p:spPr>
          <a:xfrm>
            <a:off x="311700" y="4085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primary/secondary intolerances</a:t>
            </a:r>
            <a:endParaRPr/>
          </a:p>
        </p:txBody>
      </p:sp>
      <p:sp>
        <p:nvSpPr>
          <p:cNvPr id="102" name="Google Shape;102;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Sometimes people will have a primary intolerance, and one or more secondary ones. Here it is important to find the primary one – usually from the medical history . Once that has been removed from the diet the secondary ones will often resolve once the gut is healed. If the secondary intolerance is a food it will be necessary to remove it temporarily; however often it will be an environmental allergen such as pollen, cat or dog hair, house dust or moulds. If the latter group don't resolve with removal of the primary allergen then it might be helpful to organise homeopathic desensitisation to that substance.</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complete withdrawal is needed for at least 3-4 weeks – some people will have improvement if they remove 90% of the food, and they will decide that they are happy with that. When they have no stressors in their life that might be fine, but they need to be informed that things could get worse when stress is involved</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latin typeface="Ubuntu"/>
              <a:ea typeface="Ubuntu"/>
              <a:cs typeface="Ubuntu"/>
              <a:sym typeface="Ubuntu"/>
            </a:endParaRPr>
          </a:p>
          <a:p>
            <a:pPr indent="0" lvl="0" marL="0" rtl="0" algn="l">
              <a:lnSpc>
                <a:spcPct val="100000"/>
              </a:lnSpc>
              <a:spcBef>
                <a:spcPts val="0"/>
              </a:spcBef>
              <a:spcAft>
                <a:spcPts val="0"/>
              </a:spcAft>
              <a:buClr>
                <a:schemeClr val="dk1"/>
              </a:buClr>
              <a:buSzPts val="1100"/>
              <a:buFont typeface="Arial"/>
              <a:buNone/>
            </a:pPr>
            <a:r>
              <a:rPr lang="en-GB" sz="1400">
                <a:solidFill>
                  <a:schemeClr val="dk1"/>
                </a:solidFill>
                <a:latin typeface="Ubuntu"/>
                <a:ea typeface="Ubuntu"/>
                <a:cs typeface="Ubuntu"/>
                <a:sym typeface="Ubuntu"/>
              </a:rPr>
              <a:t>In my experience, virtually everyone who has a chronic inflammatory condition has a food intolerance to some extent or another. </a:t>
            </a:r>
            <a:endParaRPr sz="2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